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4"/>
  </p:notesMasterIdLst>
  <p:sldIdLst>
    <p:sldId id="256" r:id="rId5"/>
    <p:sldId id="269" r:id="rId6"/>
    <p:sldId id="275" r:id="rId7"/>
    <p:sldId id="270" r:id="rId8"/>
    <p:sldId id="271" r:id="rId9"/>
    <p:sldId id="272" r:id="rId10"/>
    <p:sldId id="27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3"/>
    <a:srgbClr val="F7E17F"/>
    <a:srgbClr val="7F7F7F"/>
    <a:srgbClr val="39A4EA"/>
    <a:srgbClr val="B2D2F2"/>
    <a:srgbClr val="00AFDE"/>
    <a:srgbClr val="D65E29"/>
    <a:srgbClr val="EA8B60"/>
    <a:srgbClr val="329DE4"/>
    <a:srgbClr val="6E9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4299"/>
  </p:normalViewPr>
  <p:slideViewPr>
    <p:cSldViewPr snapToGrid="0" snapToObjects="1" showGuides="1">
      <p:cViewPr varScale="1">
        <p:scale>
          <a:sx n="119" d="100"/>
          <a:sy n="119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12/6/22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DA5B29-708D-9644-92E6-9A66D7BCD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27145"/>
            <a:ext cx="7463246" cy="157239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4912"/>
            <a:ext cx="6588034" cy="6679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63051"/>
            <a:ext cx="5410200" cy="43071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DB62-2571-004B-B1E5-A3CBB8F1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83AA-F74E-1544-B035-0DAAEF3B7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89A-3868-074B-B7CE-511EF2342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9FF58-7530-1B42-A924-B31CC6B7DA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46997"/>
            <a:ext cx="5410200" cy="22374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AFD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Name@jhuapl.edu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CEDA39-61ED-9C40-8C60-0F9F1985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70" y="209861"/>
            <a:ext cx="4947732" cy="112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A35A2-CF79-D247-8651-C17E8C50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9156454" y="473242"/>
            <a:ext cx="2425946" cy="654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0DAD-8136-D648-8C6C-B48C22BB1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459" y="368820"/>
            <a:ext cx="866212" cy="8662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itle-sub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wo-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64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93AF-1E02-8A4E-89B4-AA3C2C22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9706-4D5B-1D49-85D6-8CC1C3356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B003B-24E3-0A43-A616-86A38001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56"/>
          <a:stretch/>
        </p:blipFill>
        <p:spPr>
          <a:xfrm>
            <a:off x="1851258" y="2148473"/>
            <a:ext cx="8489484" cy="1451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090BB-98AC-B444-9B6A-4690C42A1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5044"/>
          <a:stretch/>
        </p:blipFill>
        <p:spPr>
          <a:xfrm>
            <a:off x="1851258" y="3599697"/>
            <a:ext cx="8489484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wo-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145EE0-7196-364D-898D-C3C7830191D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BE039-76A3-AF45-968F-DB3BB4E35599}"/>
              </a:ext>
            </a:extLst>
          </p:cNvPr>
          <p:cNvCxnSpPr>
            <a:cxnSpLocks/>
          </p:cNvCxnSpPr>
          <p:nvPr userDrawn="1"/>
        </p:nvCxnSpPr>
        <p:spPr>
          <a:xfrm>
            <a:off x="610299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48AE0-BAC9-7445-9C96-DFE1FB5118D9}"/>
              </a:ext>
            </a:extLst>
          </p:cNvPr>
          <p:cNvCxnSpPr>
            <a:cxnSpLocks/>
          </p:cNvCxnSpPr>
          <p:nvPr userDrawn="1"/>
        </p:nvCxnSpPr>
        <p:spPr>
          <a:xfrm>
            <a:off x="11571214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19100"/>
            <a:ext cx="10972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52500" y="1181100"/>
            <a:ext cx="102870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32501" y="6400799"/>
            <a:ext cx="1371600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EDADD08-BEB5-FC4D-BF82-448164A52017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409" y="6400799"/>
            <a:ext cx="5672115" cy="45561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638328" y="6400799"/>
            <a:ext cx="486558" cy="457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6AA5A-2049-FC41-A761-6B2A4D42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t="13759" r="82253" b="26694"/>
          <a:stretch/>
        </p:blipFill>
        <p:spPr>
          <a:xfrm>
            <a:off x="161488" y="6479004"/>
            <a:ext cx="282429" cy="282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48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38" r:id="rId15"/>
    <p:sldLayoutId id="2147483740" r:id="rId16"/>
    <p:sldLayoutId id="2147483720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768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sa-techshowcase.seti.org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AA6728-94FE-C544-8759-1850616A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27145"/>
            <a:ext cx="8340762" cy="1572399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Establishing a Community-Derived Early Infrastructure Framework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1CD1C6-8146-F148-8195-0AF9B448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14</a:t>
            </a:r>
            <a:r>
              <a:rPr lang="en-US" baseline="30000" dirty="0"/>
              <a:t>th</a:t>
            </a:r>
            <a:r>
              <a:rPr lang="en-US" dirty="0"/>
              <a:t>, 2022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3A939-16C9-ED4E-9466-7ABBD4FD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409" y="4924550"/>
            <a:ext cx="5941807" cy="921382"/>
          </a:xfrm>
        </p:spPr>
        <p:txBody>
          <a:bodyPr>
            <a:normAutofit/>
          </a:bodyPr>
          <a:lstStyle/>
          <a:p>
            <a:r>
              <a:rPr lang="en-US" sz="1600" dirty="0"/>
              <a:t>Sarah Hasnain &amp; Jibu Abraham</a:t>
            </a:r>
            <a:br>
              <a:rPr lang="en-US" sz="1600" dirty="0"/>
            </a:br>
            <a:r>
              <a:rPr lang="en-US" sz="1600" dirty="0"/>
              <a:t>LSIC Excavation &amp; Construction Focus Group Leads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C77A-C95A-7C43-8279-B2D7E4A81C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43E673-C445-4E4C-981B-4E5CDB33A3F8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72AC9-F4A2-7243-AF21-E9CEEE6DFA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990C-18DD-5F41-806F-AE83A2AF1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15F2B69-EA17-03FD-E0FD-66EFF077BBFB}"/>
              </a:ext>
            </a:extLst>
          </p:cNvPr>
          <p:cNvSpPr txBox="1">
            <a:spLocks/>
          </p:cNvSpPr>
          <p:nvPr/>
        </p:nvSpPr>
        <p:spPr>
          <a:xfrm>
            <a:off x="8606117" y="4572000"/>
            <a:ext cx="3518769" cy="1734623"/>
          </a:xfrm>
          <a:prstGeom prst="rect">
            <a:avLst/>
          </a:prstGeom>
          <a:solidFill>
            <a:srgbClr val="7F7F7F">
              <a:alpha val="51373"/>
            </a:srgbClr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B1D3"/>
                </a:solidFill>
              </a:rPr>
              <a:t>LSIC E&amp;C Focus Group</a:t>
            </a:r>
          </a:p>
          <a:p>
            <a:pPr algn="ctr"/>
            <a:r>
              <a:rPr lang="en-US" sz="1600" dirty="0"/>
              <a:t>Jibu Abraham</a:t>
            </a:r>
          </a:p>
          <a:p>
            <a:pPr algn="ctr"/>
            <a:r>
              <a:rPr lang="en-US" sz="1600" dirty="0"/>
              <a:t>Athonu Chatterjee</a:t>
            </a:r>
          </a:p>
          <a:p>
            <a:pPr algn="ctr"/>
            <a:r>
              <a:rPr lang="en-US" sz="1600" dirty="0"/>
              <a:t>Sarah Hasnain</a:t>
            </a:r>
          </a:p>
          <a:p>
            <a:pPr algn="ctr"/>
            <a:r>
              <a:rPr lang="en-US" sz="1600" dirty="0"/>
              <a:t>Claudia </a:t>
            </a:r>
            <a:r>
              <a:rPr lang="en-US" sz="1600" dirty="0" err="1"/>
              <a:t>Knez</a:t>
            </a:r>
            <a:endParaRPr lang="en-US" sz="1600" dirty="0"/>
          </a:p>
          <a:p>
            <a:pPr algn="ctr"/>
            <a:r>
              <a:rPr lang="en-US" sz="1600" dirty="0"/>
              <a:t>Michael Nord</a:t>
            </a:r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Welcome New LSIC E&amp;C Leadership</a:t>
            </a:r>
          </a:p>
          <a:p>
            <a:r>
              <a:rPr lang="en-US" dirty="0"/>
              <a:t>Upcoming Events</a:t>
            </a:r>
          </a:p>
          <a:p>
            <a:r>
              <a:rPr lang="en-US" dirty="0"/>
              <a:t>Brief Summary of LSIC Fall Meeting 2022</a:t>
            </a:r>
          </a:p>
          <a:p>
            <a:r>
              <a:rPr lang="en-US" dirty="0"/>
              <a:t>Guest Speakers</a:t>
            </a:r>
          </a:p>
          <a:p>
            <a:pPr lvl="1"/>
            <a:r>
              <a:rPr lang="en-US" dirty="0"/>
              <a:t>Bechtel</a:t>
            </a:r>
          </a:p>
          <a:p>
            <a:pPr lvl="1"/>
            <a:r>
              <a:rPr lang="en-US" dirty="0"/>
              <a:t>ARUP</a:t>
            </a:r>
          </a:p>
          <a:p>
            <a:r>
              <a:rPr lang="en-US" dirty="0"/>
              <a:t>Breakout Session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D6E4-B33C-145A-A34B-CDC64D51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New LSIC E&amp;C Leads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DB83E-C4EE-117A-B410-93391CA78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We thank </a:t>
            </a:r>
            <a:r>
              <a:rPr lang="en-US" dirty="0"/>
              <a:t>Dr. Athonu Chatterjee </a:t>
            </a:r>
            <a:r>
              <a:rPr lang="en-US" b="0" dirty="0"/>
              <a:t>for his leadership as the founding LSIC E&amp;C Focus Group Lead, and are excited to engage with the community in this capacity!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A505DC-642D-AE87-A510-E3042D191A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185FA6-2853-54A1-943C-87F1903077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AA5452-CEF0-6DCF-BF92-996EE5AE5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2" descr="Lunar Surface Innovation Consortium">
            <a:extLst>
              <a:ext uri="{FF2B5EF4-FFF2-40B4-BE49-F238E27FC236}">
                <a16:creationId xmlns:a16="http://schemas.microsoft.com/office/drawing/2014/main" id="{BE7343E1-BB49-F4A2-40DB-9992D1B3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42" y="1492641"/>
            <a:ext cx="2119436" cy="2119436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50A79E0-14B6-3D52-50D0-DA64B18B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462822" y="1574869"/>
            <a:ext cx="2119436" cy="2119436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FE921E-BD10-5D20-82B6-9C5ED6E3B3ED}"/>
              </a:ext>
            </a:extLst>
          </p:cNvPr>
          <p:cNvSpPr txBox="1"/>
          <p:nvPr/>
        </p:nvSpPr>
        <p:spPr>
          <a:xfrm>
            <a:off x="1904104" y="3903854"/>
            <a:ext cx="327539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1D3"/>
                </a:solidFill>
              </a:rPr>
              <a:t>Sarah Hasnain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JHU / APL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Space Exploration Sector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5D8D6-A40F-458B-D724-7668064C111F}"/>
              </a:ext>
            </a:extLst>
          </p:cNvPr>
          <p:cNvSpPr txBox="1"/>
          <p:nvPr/>
        </p:nvSpPr>
        <p:spPr>
          <a:xfrm>
            <a:off x="6981714" y="3895786"/>
            <a:ext cx="345320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1D3"/>
                </a:solidFill>
              </a:rPr>
              <a:t>Jibu Abraham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JHU / APL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Air &amp; Missile Defense Sector</a:t>
            </a:r>
          </a:p>
        </p:txBody>
      </p:sp>
    </p:spTree>
    <p:extLst>
      <p:ext uri="{BB962C8B-B14F-4D97-AF65-F5344CB8AC3E}">
        <p14:creationId xmlns:p14="http://schemas.microsoft.com/office/powerpoint/2010/main" val="7772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5B8D-6BB4-4D4D-7360-5274720B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BB9-D566-974C-36C9-A8EE21318E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NASA SMD – 2023 Technology Showcase for Future NASA Planetary Science Missions</a:t>
            </a:r>
          </a:p>
          <a:p>
            <a:pPr lvl="1"/>
            <a:r>
              <a:rPr lang="en-US" dirty="0"/>
              <a:t>January 9, 2023 – January 11, 2023</a:t>
            </a:r>
          </a:p>
          <a:p>
            <a:pPr lvl="1"/>
            <a:r>
              <a:rPr lang="en-US" dirty="0"/>
              <a:t>Galveston, Texas, USA</a:t>
            </a:r>
          </a:p>
          <a:p>
            <a:pPr lvl="1"/>
            <a:r>
              <a:rPr lang="en-US" dirty="0">
                <a:hlinkClick r:id="rId2"/>
              </a:rPr>
              <a:t>https://nasa-techshowcase.seti.org/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LSIC Spring Meeting 2023</a:t>
            </a:r>
          </a:p>
          <a:p>
            <a:pPr lvl="1"/>
            <a:r>
              <a:rPr lang="en-US" dirty="0"/>
              <a:t>March 29, 2023 – March 30, 2023</a:t>
            </a:r>
          </a:p>
          <a:p>
            <a:pPr lvl="1"/>
            <a:r>
              <a:rPr lang="en-US" dirty="0"/>
              <a:t>Hybrid: Zoom + Johns Hopkins University Applied Physics Laboratory (Laurel, Maryland, USA)</a:t>
            </a:r>
          </a:p>
          <a:p>
            <a:pPr lvl="1"/>
            <a:r>
              <a:rPr lang="en-US" dirty="0"/>
              <a:t>More details to come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960C-B4E9-017D-1E6F-5E9CA8E5A5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70C4-D53E-2381-55E7-77FF43B84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CA6B-B885-2716-C8AF-D0F8AE0D2F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3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11D2836-C149-0542-B271-D902A2EF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1181100"/>
            <a:ext cx="10418334" cy="1572399"/>
          </a:xfrm>
        </p:spPr>
        <p:txBody>
          <a:bodyPr/>
          <a:lstStyle/>
          <a:p>
            <a:r>
              <a:rPr lang="en-US" dirty="0"/>
              <a:t>Brief Summary of LSIC Fall Meeting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4C53-8D6C-9C4E-A2B5-785D316E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2501" y="6400799"/>
            <a:ext cx="1371600" cy="457201"/>
          </a:xfrm>
        </p:spPr>
        <p:txBody>
          <a:bodyPr/>
          <a:lstStyle/>
          <a:p>
            <a:fld id="{A21D9640-F8D1-F74D-978C-E9D18C9206A9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340B4-1ED0-B741-861C-9D8D2707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409" y="6400799"/>
            <a:ext cx="5672115" cy="455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1033-8243-404A-AD9D-B89DC99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328" y="6400799"/>
            <a:ext cx="486558" cy="457201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11D2836-C149-0542-B271-D902A2EF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1181100"/>
            <a:ext cx="10418334" cy="1992406"/>
          </a:xfrm>
        </p:spPr>
        <p:txBody>
          <a:bodyPr>
            <a:normAutofit/>
          </a:bodyPr>
          <a:lstStyle/>
          <a:p>
            <a:r>
              <a:rPr lang="en-US" dirty="0"/>
              <a:t>Establishing a Community-Derived Early Infrastructure Framework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4C53-8D6C-9C4E-A2B5-785D316E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2501" y="6400799"/>
            <a:ext cx="1371600" cy="457201"/>
          </a:xfrm>
        </p:spPr>
        <p:txBody>
          <a:bodyPr/>
          <a:lstStyle/>
          <a:p>
            <a:fld id="{A21D9640-F8D1-F74D-978C-E9D18C9206A9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340B4-1ED0-B741-861C-9D8D2707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409" y="6400799"/>
            <a:ext cx="5672115" cy="455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1033-8243-404A-AD9D-B89DC99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328" y="6400799"/>
            <a:ext cx="486558" cy="457201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8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8D1E-555E-E2CB-1B79-12550CC2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Community-Derived Early Infrastructure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BBF70-3915-ECC7-630B-7A6CEF929C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699" y="1312432"/>
            <a:ext cx="11237401" cy="4669267"/>
          </a:xfrm>
        </p:spPr>
        <p:txBody>
          <a:bodyPr/>
          <a:lstStyle/>
          <a:p>
            <a:r>
              <a:rPr lang="en-US" dirty="0"/>
              <a:t>Part one of a two-month meeting series (December 2022 + January 2023)</a:t>
            </a:r>
          </a:p>
          <a:p>
            <a:r>
              <a:rPr lang="en-US" dirty="0"/>
              <a:t>Near-Term Goal: LSIC-Developed Whitepaper regarding the community’s vision for Lunar Early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E56EA-BB01-81D5-432F-F923B23FD9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6 December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DF6E-999E-1A54-9A3A-FF007900BC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7C41-0B80-6529-7DAC-FF0143AA34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11D2836-C149-0542-B271-D902A2EF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1181100"/>
            <a:ext cx="9177903" cy="1572399"/>
          </a:xfrm>
        </p:spPr>
        <p:txBody>
          <a:bodyPr/>
          <a:lstStyle/>
          <a:p>
            <a:r>
              <a:rPr lang="en-US" dirty="0"/>
              <a:t>Breakouts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4C53-8D6C-9C4E-A2B5-785D316E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2501" y="6400799"/>
            <a:ext cx="1371600" cy="457201"/>
          </a:xfrm>
        </p:spPr>
        <p:txBody>
          <a:bodyPr/>
          <a:lstStyle/>
          <a:p>
            <a:fld id="{A21D9640-F8D1-F74D-978C-E9D18C9206A9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340B4-1ED0-B741-861C-9D8D2707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409" y="6400799"/>
            <a:ext cx="5672115" cy="455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1033-8243-404A-AD9D-B89DC99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328" y="6400799"/>
            <a:ext cx="486558" cy="457201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9778B-214B-5A43-8257-6A18357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pPr/>
              <a:t>6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710D6-243F-114E-8694-9599CAF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97E9-1C09-2243-A7A1-576BFAD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0966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451"/>
      </a:accent1>
      <a:accent2>
        <a:srgbClr val="3AAEDD"/>
      </a:accent2>
      <a:accent3>
        <a:srgbClr val="74AA50"/>
      </a:accent3>
      <a:accent4>
        <a:srgbClr val="F7E17F"/>
      </a:accent4>
      <a:accent5>
        <a:srgbClr val="FF9E16"/>
      </a:accent5>
      <a:accent6>
        <a:srgbClr val="E03C30"/>
      </a:accent6>
      <a:hlink>
        <a:srgbClr val="5EAF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53B1BF-1AB9-8E41-A858-DD00156BB8C1}" vid="{612625C6-9550-1C42-A72C-EE93190D2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11D45-17A0-45A6-A22C-53F5573CA73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205</TotalTime>
  <Words>254</Words>
  <Application>Microsoft Macintosh PowerPoint</Application>
  <PresentationFormat>Widescreen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.AppleSystemUIFont</vt:lpstr>
      <vt:lpstr>Arial</vt:lpstr>
      <vt:lpstr>Calibri</vt:lpstr>
      <vt:lpstr>Courier New</vt:lpstr>
      <vt:lpstr>Wingdings</vt:lpstr>
      <vt:lpstr>APL-PowerPoint-Theme_light</vt:lpstr>
      <vt:lpstr>Establishing a Community-Derived Early Infrastructure Framework</vt:lpstr>
      <vt:lpstr>Agenda</vt:lpstr>
      <vt:lpstr>Welcome New LSIC E&amp;C Leads</vt:lpstr>
      <vt:lpstr>Upcoming Events</vt:lpstr>
      <vt:lpstr>Brief Summary of LSIC Fall Meeting 2022</vt:lpstr>
      <vt:lpstr>Establishing a Community-Derived Early Infrastructure Framework</vt:lpstr>
      <vt:lpstr>Community-Derived Early Infrastructure Framework</vt:lpstr>
      <vt:lpstr>Breakouts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Caleb Heidel</dc:creator>
  <cp:keywords/>
  <dc:description>Version 1.0</dc:description>
  <cp:lastModifiedBy>Sarah Hasnain</cp:lastModifiedBy>
  <cp:revision>14</cp:revision>
  <cp:lastPrinted>2017-08-24T18:44:08Z</cp:lastPrinted>
  <dcterms:created xsi:type="dcterms:W3CDTF">2021-06-07T15:52:40Z</dcterms:created>
  <dcterms:modified xsi:type="dcterms:W3CDTF">2022-12-06T23:42:55Z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