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5" r:id="rId2"/>
    <p:sldMasterId id="2147483754" r:id="rId3"/>
  </p:sldMasterIdLst>
  <p:notesMasterIdLst>
    <p:notesMasterId r:id="rId45"/>
  </p:notesMasterIdLst>
  <p:sldIdLst>
    <p:sldId id="2165" r:id="rId4"/>
    <p:sldId id="15889" r:id="rId5"/>
    <p:sldId id="15932" r:id="rId6"/>
    <p:sldId id="15928" r:id="rId7"/>
    <p:sldId id="15923" r:id="rId8"/>
    <p:sldId id="15895" r:id="rId9"/>
    <p:sldId id="15931" r:id="rId10"/>
    <p:sldId id="15935" r:id="rId11"/>
    <p:sldId id="15936" r:id="rId12"/>
    <p:sldId id="15937" r:id="rId13"/>
    <p:sldId id="15929" r:id="rId14"/>
    <p:sldId id="15941" r:id="rId15"/>
    <p:sldId id="15942" r:id="rId16"/>
    <p:sldId id="15943" r:id="rId17"/>
    <p:sldId id="15947" r:id="rId18"/>
    <p:sldId id="15948" r:id="rId19"/>
    <p:sldId id="15949" r:id="rId20"/>
    <p:sldId id="15950" r:id="rId21"/>
    <p:sldId id="15951" r:id="rId22"/>
    <p:sldId id="15952" r:id="rId23"/>
    <p:sldId id="15962" r:id="rId24"/>
    <p:sldId id="15963" r:id="rId25"/>
    <p:sldId id="15964" r:id="rId26"/>
    <p:sldId id="15953" r:id="rId27"/>
    <p:sldId id="15954" r:id="rId28"/>
    <p:sldId id="15955" r:id="rId29"/>
    <p:sldId id="15944" r:id="rId30"/>
    <p:sldId id="15945" r:id="rId31"/>
    <p:sldId id="15946" r:id="rId32"/>
    <p:sldId id="15938" r:id="rId33"/>
    <p:sldId id="15939" r:id="rId34"/>
    <p:sldId id="15940" r:id="rId35"/>
    <p:sldId id="15959" r:id="rId36"/>
    <p:sldId id="15960" r:id="rId37"/>
    <p:sldId id="15961" r:id="rId38"/>
    <p:sldId id="15956" r:id="rId39"/>
    <p:sldId id="15957" r:id="rId40"/>
    <p:sldId id="15958" r:id="rId41"/>
    <p:sldId id="15933" r:id="rId42"/>
    <p:sldId id="15934" r:id="rId43"/>
    <p:sldId id="26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354"/>
    <a:srgbClr val="333F4E"/>
    <a:srgbClr val="FFFC00"/>
    <a:srgbClr val="000000"/>
    <a:srgbClr val="4499FF"/>
    <a:srgbClr val="FFFF00"/>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4"/>
    <p:restoredTop sz="72840"/>
  </p:normalViewPr>
  <p:slideViewPr>
    <p:cSldViewPr snapToGrid="0" snapToObjects="1">
      <p:cViewPr varScale="1">
        <p:scale>
          <a:sx n="101" d="100"/>
          <a:sy n="101" d="100"/>
        </p:scale>
        <p:origin x="1720" y="200"/>
      </p:cViewPr>
      <p:guideLst/>
    </p:cSldViewPr>
  </p:slideViewPr>
  <p:outlineViewPr>
    <p:cViewPr>
      <p:scale>
        <a:sx n="33" d="100"/>
        <a:sy n="33" d="100"/>
      </p:scale>
      <p:origin x="0" y="-6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4DE9B-072A-DA43-BFCC-961F4FEB56E9}" type="datetimeFigureOut">
              <a:rPr lang="en-US" smtClean="0"/>
              <a:t>11/30/22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21359-15F7-1E4E-94ED-77BE296B4C8A}" type="slidenum">
              <a:rPr lang="en-US" smtClean="0"/>
              <a:t>‹#›</a:t>
            </a:fld>
            <a:endParaRPr lang="en-US"/>
          </a:p>
        </p:txBody>
      </p:sp>
    </p:spTree>
    <p:extLst>
      <p:ext uri="{BB962C8B-B14F-4D97-AF65-F5344CB8AC3E}">
        <p14:creationId xmlns:p14="http://schemas.microsoft.com/office/powerpoint/2010/main" val="201056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21359-15F7-1E4E-94ED-77BE296B4C8A}" type="slidenum">
              <a:rPr lang="en-US" smtClean="0"/>
              <a:t>1</a:t>
            </a:fld>
            <a:endParaRPr lang="en-US"/>
          </a:p>
        </p:txBody>
      </p:sp>
    </p:spTree>
    <p:extLst>
      <p:ext uri="{BB962C8B-B14F-4D97-AF65-F5344CB8AC3E}">
        <p14:creationId xmlns:p14="http://schemas.microsoft.com/office/powerpoint/2010/main" val="36490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NSPM=national security presidential memorandums, executive orders and space policy orders…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Providing a sample of breakout room results just to communicate the general spirit and idea of this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telecon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 to start a PV-specific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4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 to Matt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TALK ABOUT MOXIE: 7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successvie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runs each of which produced 6 grams of oxygen per hour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is NASA thinking about maintenance for the MW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to 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 to 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78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56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489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0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3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680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278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types of data: by-produce of landing or specific instrument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56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i="0" dirty="0">
                <a:solidFill>
                  <a:srgbClr val="3D3A46"/>
                </a:solidFill>
                <a:effectLst/>
                <a:latin typeface="Poppins" panose="020B0604020202020204" pitchFamily="34" charset="0"/>
              </a:rPr>
              <a:t>In this Challenge, Teams will propose solutions for energy distribution, management, and/or storage that address NASA technology gaps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489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to Sam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US" sz="1200" dirty="0">
                <a:solidFill>
                  <a:schemeClr val="bg1"/>
                </a:solidFill>
                <a:latin typeface="+mn-lt"/>
              </a:rPr>
              <a:t>Question: Are there any bounds for the max/min switching frequency of converters?</a:t>
            </a:r>
          </a:p>
          <a:p>
            <a:pPr marL="342900" indent="-342900">
              <a:buFont typeface="Arial" panose="020B0604020202020204" pitchFamily="34" charset="0"/>
              <a:buChar char="•"/>
              <a:defRPr/>
            </a:pPr>
            <a:r>
              <a:rPr kumimoji="0" lang="en-US" sz="1200" i="0" u="none" strike="noStrike" kern="1200" cap="none" spc="0" normalizeH="0" baseline="0" noProof="0" dirty="0">
                <a:ln>
                  <a:noFill/>
                </a:ln>
                <a:solidFill>
                  <a:schemeClr val="bg1"/>
                </a:solidFill>
                <a:effectLst/>
                <a:uLnTx/>
                <a:uFillTx/>
                <a:latin typeface="+mn-lt"/>
                <a:ea typeface="+mn-ea"/>
                <a:cs typeface="+mn-cs"/>
              </a:rPr>
              <a:t>Answer: No, don’t define that specifically.</a:t>
            </a:r>
            <a:r>
              <a:rPr kumimoji="0" lang="en-US" sz="1200" i="0" u="none" strike="noStrike" kern="1200" cap="none" spc="0" normalizeH="0" noProof="0" dirty="0">
                <a:ln>
                  <a:noFill/>
                </a:ln>
                <a:solidFill>
                  <a:schemeClr val="bg1"/>
                </a:solidFill>
                <a:effectLst/>
                <a:uLnTx/>
                <a:uFillTx/>
                <a:latin typeface="+mn-lt"/>
                <a:ea typeface="+mn-ea"/>
                <a:cs typeface="+mn-cs"/>
              </a:rPr>
              <a:t> It would have to go into the filter design</a:t>
            </a:r>
            <a:r>
              <a:rPr lang="en-US" sz="1200" dirty="0">
                <a:solidFill>
                  <a:schemeClr val="bg1"/>
                </a:solidFill>
                <a:latin typeface="+mn-lt"/>
              </a:rPr>
              <a:t> to be compliant with the ripples spectrum limits provided</a:t>
            </a:r>
          </a:p>
          <a:p>
            <a:pPr>
              <a:defRPr/>
            </a:pPr>
            <a:endParaRPr lang="en-US" sz="1200" dirty="0">
              <a:solidFill>
                <a:schemeClr val="bg1"/>
              </a:solidFill>
              <a:latin typeface="+mn-lt"/>
            </a:endParaRPr>
          </a:p>
          <a:p>
            <a:pPr marL="342900" indent="-342900">
              <a:buFont typeface="Arial" panose="020B0604020202020204" pitchFamily="34" charset="0"/>
              <a:buChar char="•"/>
              <a:defRPr/>
            </a:pPr>
            <a:r>
              <a:rPr kumimoji="0" lang="en-US" sz="1200" i="0" u="none" strike="noStrike" kern="1200" cap="none" spc="0" normalizeH="0" baseline="0" noProof="0" dirty="0">
                <a:ln>
                  <a:noFill/>
                </a:ln>
                <a:solidFill>
                  <a:schemeClr val="bg1"/>
                </a:solidFill>
                <a:effectLst/>
                <a:uLnTx/>
                <a:uFillTx/>
                <a:latin typeface="+mn-lt"/>
                <a:ea typeface="+mn-ea"/>
                <a:cs typeface="+mn-cs"/>
              </a:rPr>
              <a:t>Question</a:t>
            </a:r>
            <a:r>
              <a:rPr lang="en-US" sz="1200" dirty="0">
                <a:solidFill>
                  <a:schemeClr val="bg1"/>
                </a:solidFill>
                <a:latin typeface="+mn-lt"/>
              </a:rPr>
              <a:t>: Lessons learned were taken from ISS, could you elaborate on past issues that influence the current standards. </a:t>
            </a:r>
          </a:p>
          <a:p>
            <a:pPr marL="342900" indent="-342900">
              <a:buFont typeface="Arial" panose="020B0604020202020204" pitchFamily="34" charset="0"/>
              <a:buChar char="•"/>
              <a:defRPr/>
            </a:pPr>
            <a:r>
              <a:rPr kumimoji="0" lang="en-US" sz="1200" i="0" u="none" strike="noStrike" kern="1200" cap="none" spc="0" normalizeH="0" baseline="0" noProof="0" dirty="0">
                <a:ln>
                  <a:noFill/>
                </a:ln>
                <a:solidFill>
                  <a:schemeClr val="bg1"/>
                </a:solidFill>
                <a:effectLst/>
                <a:uLnTx/>
                <a:uFillTx/>
                <a:latin typeface="+mn-lt"/>
                <a:ea typeface="+mn-ea"/>
                <a:cs typeface="+mn-cs"/>
              </a:rPr>
              <a:t>Answer:</a:t>
            </a:r>
            <a:r>
              <a:rPr kumimoji="0" lang="en-US" sz="1200" i="0" u="none" strike="noStrike" kern="1200" cap="none" spc="0" normalizeH="0" noProof="0" dirty="0">
                <a:ln>
                  <a:noFill/>
                </a:ln>
                <a:solidFill>
                  <a:schemeClr val="bg1"/>
                </a:solidFill>
                <a:effectLst/>
                <a:uLnTx/>
                <a:uFillTx/>
                <a:latin typeface="+mn-lt"/>
                <a:ea typeface="+mn-ea"/>
                <a:cs typeface="+mn-cs"/>
              </a:rPr>
              <a:t> Wide voltage range wasn’t compliant with new system performance, effort on stability requirements was a result as well. Most of the requirements were enhanced by ISS requirements </a:t>
            </a:r>
          </a:p>
          <a:p>
            <a:pPr marL="342900" indent="-342900">
              <a:buFont typeface="Arial" panose="020B0604020202020204" pitchFamily="34" charset="0"/>
              <a:buChar char="•"/>
              <a:defRPr/>
            </a:pPr>
            <a:endParaRPr lang="en-US" sz="1200" dirty="0">
              <a:solidFill>
                <a:schemeClr val="bg1"/>
              </a:solidFill>
              <a:latin typeface="+mn-lt"/>
            </a:endParaRPr>
          </a:p>
          <a:p>
            <a:pPr marL="342900" indent="-342900">
              <a:buFont typeface="Arial" panose="020B0604020202020204" pitchFamily="34" charset="0"/>
              <a:buChar char="•"/>
              <a:defRPr/>
            </a:pPr>
            <a:r>
              <a:rPr kumimoji="0" lang="en-US" sz="1200" i="0" u="none" strike="noStrike" kern="1200" cap="none" spc="0" normalizeH="0" noProof="0" dirty="0">
                <a:ln>
                  <a:noFill/>
                </a:ln>
                <a:solidFill>
                  <a:schemeClr val="bg1"/>
                </a:solidFill>
                <a:effectLst/>
                <a:uLnTx/>
                <a:uFillTx/>
                <a:latin typeface="+mn-lt"/>
                <a:ea typeface="+mn-ea"/>
                <a:cs typeface="+mn-cs"/>
              </a:rPr>
              <a:t>Question: What types of equipment would abide by this standard?</a:t>
            </a:r>
          </a:p>
          <a:p>
            <a:pPr marL="342900" indent="-342900">
              <a:buFont typeface="Arial" panose="020B0604020202020204" pitchFamily="34" charset="0"/>
              <a:buChar char="•"/>
              <a:defRPr/>
            </a:pPr>
            <a:r>
              <a:rPr lang="en-US" sz="1200" dirty="0">
                <a:solidFill>
                  <a:schemeClr val="bg1"/>
                </a:solidFill>
                <a:latin typeface="+mn-lt"/>
              </a:rPr>
              <a:t>Answer: Any equipment designed in the future should comply to this standard, that’s the goal.</a:t>
            </a:r>
          </a:p>
          <a:p>
            <a:pPr marL="342900" indent="-342900">
              <a:buFont typeface="Arial" panose="020B0604020202020204" pitchFamily="34" charset="0"/>
              <a:buChar char="•"/>
              <a:defRPr/>
            </a:pPr>
            <a:endParaRPr kumimoji="0" lang="en-US" sz="1200" i="0" u="none" strike="noStrike" kern="1200" cap="none" spc="0" normalizeH="0" noProof="0" dirty="0">
              <a:ln>
                <a:noFill/>
              </a:ln>
              <a:solidFill>
                <a:schemeClr val="bg1"/>
              </a:solidFill>
              <a:effectLst/>
              <a:uLnTx/>
              <a:uFillTx/>
              <a:latin typeface="+mn-lt"/>
              <a:ea typeface="+mn-ea"/>
              <a:cs typeface="+mn-cs"/>
            </a:endParaRPr>
          </a:p>
          <a:p>
            <a:pPr marL="342900" indent="-342900">
              <a:buFont typeface="Arial" panose="020B0604020202020204" pitchFamily="34" charset="0"/>
              <a:buChar char="•"/>
              <a:defRPr/>
            </a:pPr>
            <a:r>
              <a:rPr lang="en-US" sz="1200" dirty="0">
                <a:solidFill>
                  <a:schemeClr val="bg1"/>
                </a:solidFill>
                <a:latin typeface="+mn-lt"/>
              </a:rPr>
              <a:t>Question: Are there plans for similar plans for larger voltages?</a:t>
            </a:r>
          </a:p>
          <a:p>
            <a:pPr marL="342900" indent="-342900">
              <a:buFont typeface="Arial" panose="020B0604020202020204" pitchFamily="34" charset="0"/>
              <a:buChar char="•"/>
              <a:defRPr/>
            </a:pPr>
            <a:r>
              <a:rPr kumimoji="0" lang="en-US" sz="1200" i="0" u="none" strike="noStrike" kern="1200" cap="none" spc="0" normalizeH="0" noProof="0" dirty="0">
                <a:ln>
                  <a:noFill/>
                </a:ln>
                <a:solidFill>
                  <a:schemeClr val="bg1"/>
                </a:solidFill>
                <a:effectLst/>
                <a:uLnTx/>
                <a:uFillTx/>
                <a:latin typeface="+mn-lt"/>
                <a:ea typeface="+mn-ea"/>
                <a:cs typeface="+mn-cs"/>
              </a:rPr>
              <a:t>Answer: No, there are other programs that are looking at higher voltage applications.</a:t>
            </a:r>
          </a:p>
          <a:p>
            <a:pPr marL="342900" indent="-342900">
              <a:buFont typeface="Arial" panose="020B0604020202020204" pitchFamily="34" charset="0"/>
              <a:buChar char="•"/>
              <a:defRPr/>
            </a:pPr>
            <a:endParaRPr lang="en-US" sz="1200" dirty="0">
              <a:solidFill>
                <a:schemeClr val="bg1"/>
              </a:solidFill>
              <a:latin typeface="+mn-lt"/>
            </a:endParaRPr>
          </a:p>
          <a:p>
            <a:pPr marL="342900" indent="-342900">
              <a:buFont typeface="Arial" panose="020B0604020202020204" pitchFamily="34" charset="0"/>
              <a:buChar char="•"/>
              <a:defRPr/>
            </a:pPr>
            <a:r>
              <a:rPr kumimoji="0" lang="en-US" sz="1200" i="0" u="none" strike="noStrike" kern="1200" cap="none" spc="0" normalizeH="0" noProof="0" dirty="0">
                <a:ln>
                  <a:noFill/>
                </a:ln>
                <a:solidFill>
                  <a:schemeClr val="bg1"/>
                </a:solidFill>
                <a:effectLst/>
                <a:uLnTx/>
                <a:uFillTx/>
                <a:latin typeface="+mn-lt"/>
                <a:ea typeface="+mn-ea"/>
                <a:cs typeface="+mn-cs"/>
              </a:rPr>
              <a:t>Question: In regards to </a:t>
            </a:r>
            <a:r>
              <a:rPr kumimoji="0" lang="en-US" sz="1200" i="0" u="none" strike="noStrike" kern="1200" cap="none" spc="0" normalizeH="0" noProof="0" dirty="0" err="1">
                <a:ln>
                  <a:noFill/>
                </a:ln>
                <a:solidFill>
                  <a:schemeClr val="bg1"/>
                </a:solidFill>
                <a:effectLst/>
                <a:uLnTx/>
                <a:uFillTx/>
                <a:latin typeface="+mn-lt"/>
                <a:ea typeface="+mn-ea"/>
                <a:cs typeface="+mn-cs"/>
              </a:rPr>
              <a:t>maintainance</a:t>
            </a:r>
            <a:r>
              <a:rPr kumimoji="0" lang="en-US" sz="1200" i="0" u="none" strike="noStrike" kern="1200" cap="none" spc="0" normalizeH="0" noProof="0" dirty="0">
                <a:ln>
                  <a:noFill/>
                </a:ln>
                <a:solidFill>
                  <a:schemeClr val="bg1"/>
                </a:solidFill>
                <a:effectLst/>
                <a:uLnTx/>
                <a:uFillTx/>
                <a:latin typeface="+mn-lt"/>
                <a:ea typeface="+mn-ea"/>
                <a:cs typeface="+mn-cs"/>
              </a:rPr>
              <a:t>, is there management for autonomous systems for fault detection/prediction? </a:t>
            </a:r>
          </a:p>
          <a:p>
            <a:pPr marL="342900" indent="-342900">
              <a:buFont typeface="Arial" panose="020B0604020202020204" pitchFamily="34" charset="0"/>
              <a:buChar char="•"/>
              <a:defRPr/>
            </a:pPr>
            <a:r>
              <a:rPr lang="en-US" sz="1200" dirty="0">
                <a:solidFill>
                  <a:schemeClr val="bg1"/>
                </a:solidFill>
                <a:latin typeface="+mn-lt"/>
              </a:rPr>
              <a:t>Answer: Not defined in ISPSIS, but issues are being researched within other efforts.</a:t>
            </a:r>
          </a:p>
          <a:p>
            <a:pPr marL="342900" indent="-342900">
              <a:buFont typeface="Arial" panose="020B0604020202020204" pitchFamily="34" charset="0"/>
              <a:buChar char="•"/>
              <a:defRPr/>
            </a:pPr>
            <a:endParaRPr kumimoji="0" lang="en-US" sz="1200" i="0" u="none" strike="noStrike" kern="1200" cap="none" spc="0" normalizeH="0" noProof="0" dirty="0">
              <a:ln>
                <a:noFill/>
              </a:ln>
              <a:solidFill>
                <a:schemeClr val="bg1"/>
              </a:solidFill>
              <a:effectLst/>
              <a:uLnTx/>
              <a:uFillTx/>
              <a:latin typeface="+mn-lt"/>
              <a:ea typeface="+mn-ea"/>
              <a:cs typeface="+mn-cs"/>
            </a:endParaRPr>
          </a:p>
          <a:p>
            <a:pPr marL="342900" indent="-342900">
              <a:buFont typeface="Arial" panose="020B0604020202020204" pitchFamily="34" charset="0"/>
              <a:buChar char="•"/>
              <a:defRPr/>
            </a:pPr>
            <a:r>
              <a:rPr lang="en-US" sz="1200" dirty="0">
                <a:solidFill>
                  <a:schemeClr val="bg1"/>
                </a:solidFill>
                <a:latin typeface="+mn-lt"/>
              </a:rPr>
              <a:t>Question: How will these standards be ‘enforced’</a:t>
            </a:r>
          </a:p>
          <a:p>
            <a:pPr marL="342900" indent="-342900">
              <a:buFont typeface="Arial" panose="020B0604020202020204" pitchFamily="34" charset="0"/>
              <a:buChar char="•"/>
              <a:defRPr/>
            </a:pPr>
            <a:r>
              <a:rPr kumimoji="0" lang="en-US" sz="1200" i="0" u="none" strike="noStrike" kern="1200" cap="none" spc="0" normalizeH="0" noProof="0" dirty="0">
                <a:ln>
                  <a:noFill/>
                </a:ln>
                <a:solidFill>
                  <a:schemeClr val="bg1"/>
                </a:solidFill>
                <a:effectLst/>
                <a:uLnTx/>
                <a:uFillTx/>
                <a:latin typeface="+mn-lt"/>
                <a:ea typeface="+mn-ea"/>
                <a:cs typeface="+mn-cs"/>
              </a:rPr>
              <a:t>Answer: Gateway has specification, and NASA made this for commonality purposed- enforced on programs and in order for the system to work, it has to abide by ISPSIS. Programs typically have lower level standards as well. </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84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931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055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23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docs.google.com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/forms/d/e/1FAIpQLSddxov3KmD6dDomdDpQkFJBQaoAKCmEYtnoDUeEAz2b2ZOJDQ/</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viewform?usp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sf_link</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docs.google.com</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/forms/d/e/1FAIpQLSddxov3KmD6dDomdDpQkFJBQaoAKCmEYtnoDUeEAz2b2ZOJDQ/</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viewform?usp</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sf_link</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65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391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42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24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Tuesday—Thursday.. Lear your Tuesday afternoon!!!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2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AIAA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Scitech</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an expo of the latest and greatest in Aerospace R&amp;D</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FAA CSTC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23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36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see we have some new people here today, so hopefully this will get a sense of the kinds of things we are talking about in this FG.  I also know that Many of you were at our telecons, but I encourage you not to drop off!!! We wanted this to help jog </a:t>
            </a:r>
            <a:r>
              <a:rPr lang="en-US" dirty="0" err="1"/>
              <a:t>everyones</a:t>
            </a:r>
            <a:r>
              <a:rPr lang="en-US" dirty="0"/>
              <a:t> memories about what we have done over the past year… after this we will pass out a survey and stick around for your feedback on where we should go with this next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30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30 November 2022</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33255501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30 November 2022</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874499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30 November 2022</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3745759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30 November 2022</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96972680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30 November 2022</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37267832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30 November 2022</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2148070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30 November 2022</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47720065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30 November 2022</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00823062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30 November 2022</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0854958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30 November 2022</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6526941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30 November 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355092183"/>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30 November 2022</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1754113995"/>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30 November 2022</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127641185"/>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30 November 2022</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4353177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30 November 2022</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800292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30 November 2022</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2883961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30 November 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255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30 November 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8169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30 November 2022</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16830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30 November 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57441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30 November 2022</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74142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30 November 2022</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95125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30 November 2022</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29987675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30 November 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598779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311589881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2 Dark">
    <p:spTree>
      <p:nvGrpSpPr>
        <p:cNvPr id="1" name=""/>
        <p:cNvGrpSpPr/>
        <p:nvPr/>
      </p:nvGrpSpPr>
      <p:grpSpPr>
        <a:xfrm>
          <a:off x="0" y="0"/>
          <a:ext cx="0" cy="0"/>
          <a:chOff x="0" y="0"/>
          <a:chExt cx="0" cy="0"/>
        </a:xfrm>
      </p:grpSpPr>
      <p:sp>
        <p:nvSpPr>
          <p:cNvPr id="5" name="Date Placeholder 4"/>
          <p:cNvSpPr>
            <a:spLocks noGrp="1"/>
          </p:cNvSpPr>
          <p:nvPr>
            <p:ph type="dt" sz="half" idx="15"/>
          </p:nvPr>
        </p:nvSpPr>
        <p:spPr>
          <a:xfrm>
            <a:off x="10046334" y="6500488"/>
            <a:ext cx="1373855" cy="357511"/>
          </a:xfrm>
          <a:prstGeom prst="rect">
            <a:avLst/>
          </a:prstGeom>
        </p:spPr>
        <p:txBody>
          <a:bodyPr/>
          <a:lstStyle/>
          <a:p>
            <a:fld id="{871E74CD-29BE-4B77-94EE-C02F47109B98}" type="datetime3">
              <a:rPr lang="en-US" smtClean="0"/>
              <a:t>30 November 2022</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987027CD-BED2-364A-9A69-47887601DD66}"/>
              </a:ext>
            </a:extLst>
          </p:cNvPr>
          <p:cNvSpPr txBox="1">
            <a:spLocks/>
          </p:cNvSpPr>
          <p:nvPr userDrawn="1"/>
        </p:nvSpPr>
        <p:spPr>
          <a:xfrm>
            <a:off x="10036810" y="6500814"/>
            <a:ext cx="1371600" cy="357186"/>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1"/>
              </a:solidFill>
            </a:endParaRPr>
          </a:p>
        </p:txBody>
      </p:sp>
      <p:cxnSp>
        <p:nvCxnSpPr>
          <p:cNvPr id="14" name="Straight Connector 13">
            <a:extLst>
              <a:ext uri="{FF2B5EF4-FFF2-40B4-BE49-F238E27FC236}">
                <a16:creationId xmlns:a16="http://schemas.microsoft.com/office/drawing/2014/main" id="{56C392A5-4836-2A47-91BF-E5C36305BC75}"/>
              </a:ext>
            </a:extLst>
          </p:cNvPr>
          <p:cNvCxnSpPr/>
          <p:nvPr userDrawn="1"/>
        </p:nvCxnSpPr>
        <p:spPr>
          <a:xfrm>
            <a:off x="11434997" y="6604000"/>
            <a:ext cx="0" cy="15514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CD2C5DD6-ACFA-A44E-9CFC-1F45F988BBDE}"/>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F38D8-02AF-45BB-8278-6DC4E005D754}" type="datetime3">
              <a:rPr lang="en-US" smtClean="0"/>
              <a:pPr/>
              <a:t>30 November 2022</a:t>
            </a:fld>
            <a:endParaRPr lang="en-US" dirty="0"/>
          </a:p>
        </p:txBody>
      </p:sp>
      <p:sp>
        <p:nvSpPr>
          <p:cNvPr id="19" name="Slide Number Placeholder 5">
            <a:extLst>
              <a:ext uri="{FF2B5EF4-FFF2-40B4-BE49-F238E27FC236}">
                <a16:creationId xmlns:a16="http://schemas.microsoft.com/office/drawing/2014/main" id="{412FADF5-8A16-2042-9499-53CA45919C4E}"/>
              </a:ext>
            </a:extLst>
          </p:cNvPr>
          <p:cNvSpPr txBox="1">
            <a:spLocks/>
          </p:cNvSpPr>
          <p:nvPr userDrawn="1"/>
        </p:nvSpPr>
        <p:spPr>
          <a:xfrm>
            <a:off x="11444710" y="6500488"/>
            <a:ext cx="369465" cy="357511"/>
          </a:xfrm>
          <a:prstGeom prst="rect">
            <a:avLst/>
          </a:prstGeom>
        </p:spPr>
        <p:txBody>
          <a:bodyPr vert="horz" lIns="0" tIns="0" rIns="0" bIns="0" rtlCol="0" anchor="ctr"/>
          <a:lstStyle>
            <a:defPPr>
              <a:defRPr lang="en-US"/>
            </a:defPPr>
            <a:lvl1pPr marL="0" algn="ctr" defTabSz="914400" rtl="0" eaLnBrk="1" latinLnBrk="0" hangingPunct="1">
              <a:defRPr sz="1000" b="1"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BCDCBD-78E1-0D41-A999-31B5EBF8E02C}" type="slidenum">
              <a:rPr lang="en-US" smtClean="0">
                <a:solidFill>
                  <a:srgbClr val="00B0F0"/>
                </a:solidFill>
              </a:rPr>
              <a:pPr/>
              <a:t>‹#›</a:t>
            </a:fld>
            <a:endParaRPr lang="en-US" dirty="0">
              <a:solidFill>
                <a:srgbClr val="00B0F0"/>
              </a:solidFill>
            </a:endParaRPr>
          </a:p>
        </p:txBody>
      </p:sp>
      <p:pic>
        <p:nvPicPr>
          <p:cNvPr id="20" name="Picture 19">
            <a:extLst>
              <a:ext uri="{FF2B5EF4-FFF2-40B4-BE49-F238E27FC236}">
                <a16:creationId xmlns:a16="http://schemas.microsoft.com/office/drawing/2014/main" id="{16E92598-C582-3E4E-9F30-E7298555C2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227699819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385125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00705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40353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11/30/22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510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11/30/22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049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11/30/22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1179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11/30/22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29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30 November 2022</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2727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11/30/22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1024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11/30/22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964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030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3482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11/30/22</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384771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112690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11/30/22</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113521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11/30/22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83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11/30/22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173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11/30/22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6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30 November 2022</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82222"/>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11/30/22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092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11/30/22</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377792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707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67190186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1385319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3 Dar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827ABBC-B63F-9843-9679-6EEE1C17D1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Date Placeholder 4">
            <a:extLst>
              <a:ext uri="{FF2B5EF4-FFF2-40B4-BE49-F238E27FC236}">
                <a16:creationId xmlns:a16="http://schemas.microsoft.com/office/drawing/2014/main" id="{BB8CF099-B6A0-084B-878B-FE449839F60D}"/>
              </a:ext>
            </a:extLst>
          </p:cNvPr>
          <p:cNvSpPr txBox="1">
            <a:spLocks/>
          </p:cNvSpPr>
          <p:nvPr userDrawn="1"/>
        </p:nvSpPr>
        <p:spPr>
          <a:xfrm>
            <a:off x="10046334" y="6500488"/>
            <a:ext cx="1373855" cy="357511"/>
          </a:xfrm>
          <a:prstGeom prst="rect">
            <a:avLst/>
          </a:prstGeom>
        </p:spPr>
        <p:txBody>
          <a:bodyPr vert="horz" lIns="91440" tIns="0" rIns="9144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4" name="Picture 23">
            <a:extLst>
              <a:ext uri="{FF2B5EF4-FFF2-40B4-BE49-F238E27FC236}">
                <a16:creationId xmlns:a16="http://schemas.microsoft.com/office/drawing/2014/main" id="{F943C6B0-833C-AE40-A1F3-E718526892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8727" y="1765620"/>
            <a:ext cx="5136773" cy="3360145"/>
          </a:xfrm>
          <a:prstGeom prst="rect">
            <a:avLst/>
          </a:prstGeom>
        </p:spPr>
      </p:pic>
    </p:spTree>
    <p:extLst>
      <p:ext uri="{BB962C8B-B14F-4D97-AF65-F5344CB8AC3E}">
        <p14:creationId xmlns:p14="http://schemas.microsoft.com/office/powerpoint/2010/main" val="270147389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E727549F-637E-442E-8389-6D56CFFE61A1}" type="datetime1">
              <a:rPr lang="en-US">
                <a:solidFill>
                  <a:prstClr val="black"/>
                </a:solidFill>
              </a:rPr>
              <a:pPr>
                <a:defRPr/>
              </a:pPr>
              <a:t>11/30/22</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5CEFF4A-9B7C-2E47-9269-886DBC6A7EF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86599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5BD575C-622A-4207-841B-8F794EFE5B94}" type="datetime1">
              <a:rPr lang="en-US">
                <a:solidFill>
                  <a:prstClr val="black"/>
                </a:solidFill>
              </a:rPr>
              <a:pPr>
                <a:defRPr/>
              </a:pPr>
              <a:t>11/30/22</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ea typeface="ＭＳ Ｐゴシック" charset="-128"/>
                <a:cs typeface="ＭＳ Ｐゴシック" charset="-128"/>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810410D-3055-BC45-960A-FF8F0D1C08B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312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30 November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5145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30 November 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9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30 November 2022</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247803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30 November 2022</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0886205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13.pn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2.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14.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14.png"/><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30 November 2022</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181789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4" r:id="rId32"/>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11/30/22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6">
            <a:alphaModFix amt="70000"/>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2450314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57"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0"/>
            <a:ext cx="12192000" cy="914400"/>
            <a:chOff x="0" y="1752600"/>
            <a:chExt cx="9144000" cy="914400"/>
          </a:xfrm>
        </p:grpSpPr>
        <p:pic>
          <p:nvPicPr>
            <p:cNvPr id="4" name="Picture 3" descr="a.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52600"/>
              <a:ext cx="3581400" cy="914400"/>
            </a:xfrm>
            <a:prstGeom prst="rect">
              <a:avLst/>
            </a:prstGeom>
          </p:spPr>
        </p:pic>
        <p:sp>
          <p:nvSpPr>
            <p:cNvPr id="5" name="Rectangle 4"/>
            <p:cNvSpPr/>
            <p:nvPr userDrawn="1"/>
          </p:nvSpPr>
          <p:spPr bwMode="auto">
            <a:xfrm>
              <a:off x="228600" y="1752600"/>
              <a:ext cx="8915400" cy="914400"/>
            </a:xfrm>
            <a:prstGeom prst="rect">
              <a:avLst/>
            </a:prstGeom>
            <a:gradFill flip="none" rotWithShape="1">
              <a:gsLst>
                <a:gs pos="25000">
                  <a:schemeClr val="tx1">
                    <a:alpha val="0"/>
                  </a:schemeClr>
                </a:gs>
                <a:gs pos="34000">
                  <a:schemeClr val="tx1"/>
                </a:gs>
              </a:gsLst>
              <a:lin ang="0" scaled="1"/>
              <a:tileRect/>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algn="ctr" eaLnBrk="0" fontAlgn="base" hangingPunct="0">
                <a:lnSpc>
                  <a:spcPct val="85000"/>
                </a:lnSpc>
                <a:spcBef>
                  <a:spcPct val="0"/>
                </a:spcBef>
                <a:spcAft>
                  <a:spcPct val="0"/>
                </a:spcAft>
              </a:pPr>
              <a:endParaRPr lang="en-US" sz="2800" i="1">
                <a:noFill/>
                <a:effectLst>
                  <a:outerShdw blurRad="38100" dist="38100" dir="2700000" algn="tl">
                    <a:srgbClr val="000000">
                      <a:alpha val="43137"/>
                    </a:srgbClr>
                  </a:outerShdw>
                </a:effectLst>
                <a:latin typeface="Arial Black" pitchFamily="34" charset="0"/>
              </a:endParaRP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1975" y="1884045"/>
              <a:ext cx="753034" cy="640080"/>
            </a:xfrm>
            <a:prstGeom prst="rect">
              <a:avLst/>
            </a:prstGeom>
          </p:spPr>
        </p:pic>
      </p:grpSp>
    </p:spTree>
    <p:extLst>
      <p:ext uri="{BB962C8B-B14F-4D97-AF65-F5344CB8AC3E}">
        <p14:creationId xmlns:p14="http://schemas.microsoft.com/office/powerpoint/2010/main" val="1711319933"/>
      </p:ext>
    </p:extLst>
  </p:cSld>
  <p:clrMap bg1="lt1" tx1="dk1" bg2="lt2" tx2="dk2" accent1="accent1" accent2="accent2" accent3="accent3" accent4="accent4" accent5="accent5" accent6="accent6" hlink="hlink" folHlink="folHlink"/>
  <p:sldLayoutIdLst>
    <p:sldLayoutId id="2147483755" r:id="rId1"/>
    <p:sldLayoutId id="2147483756"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4.xml"/><Relationship Id="rId6" Type="http://schemas.openxmlformats.org/officeDocument/2006/relationships/hyperlink" Target="mailto:jeffrey.csank@nasa.gov" TargetMode="External"/><Relationship Id="rId5" Type="http://schemas.openxmlformats.org/officeDocument/2006/relationships/hyperlink" Target="mailto:lee.s.mason@nasa.gov" TargetMode="External"/><Relationship Id="rId4" Type="http://schemas.openxmlformats.org/officeDocument/2006/relationships/hyperlink" Target="https://lsic-wiki.jhuapl.edu/display/SP/27+October+202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44.xml"/><Relationship Id="rId5" Type="http://schemas.openxmlformats.org/officeDocument/2006/relationships/image" Target="../media/image43.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hyperlink" Target="https://www.nasa.gov/directorates/spacetech/solicitations" TargetMode="External"/><Relationship Id="rId4" Type="http://schemas.openxmlformats.org/officeDocument/2006/relationships/hyperlink" Target="https://www.nasa.gov/content/apply-to-niac"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hyperlink" Target="https://www.hou.usra.edu/meetings/clps20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342C89-BE9C-DA42-8C4F-3393732FF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EC909E4-C768-F04B-B2BC-BB82187C8F45}"/>
              </a:ext>
            </a:extLst>
          </p:cNvPr>
          <p:cNvSpPr/>
          <p:nvPr/>
        </p:nvSpPr>
        <p:spPr>
          <a:xfrm>
            <a:off x="0" y="0"/>
            <a:ext cx="12192001" cy="685800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28210B3-B280-B942-9DF1-0BBF09169750}"/>
              </a:ext>
            </a:extLst>
          </p:cNvPr>
          <p:cNvSpPr>
            <a:spLocks noGrp="1"/>
          </p:cNvSpPr>
          <p:nvPr>
            <p:ph type="ctrTitle"/>
          </p:nvPr>
        </p:nvSpPr>
        <p:spPr>
          <a:xfrm>
            <a:off x="685800" y="2303590"/>
            <a:ext cx="10215748" cy="838200"/>
          </a:xfrm>
          <a:effectLst>
            <a:outerShdw blurRad="50800" dist="38100" dir="2700000" algn="tl" rotWithShape="0">
              <a:prstClr val="black">
                <a:alpha val="40000"/>
              </a:prstClr>
            </a:outerShdw>
          </a:effectLst>
        </p:spPr>
        <p:txBody>
          <a:bodyPr>
            <a:normAutofit/>
          </a:bodyPr>
          <a:lstStyle/>
          <a:p>
            <a:r>
              <a:rPr lang="en-US" dirty="0"/>
              <a:t>LSIC Surface Power Telecon </a:t>
            </a:r>
          </a:p>
        </p:txBody>
      </p:sp>
      <p:sp>
        <p:nvSpPr>
          <p:cNvPr id="3" name="Subtitle 2">
            <a:extLst>
              <a:ext uri="{FF2B5EF4-FFF2-40B4-BE49-F238E27FC236}">
                <a16:creationId xmlns:a16="http://schemas.microsoft.com/office/drawing/2014/main" id="{D2E04790-5E82-3744-927D-A03E287B4AD7}"/>
              </a:ext>
            </a:extLst>
          </p:cNvPr>
          <p:cNvSpPr>
            <a:spLocks noGrp="1"/>
          </p:cNvSpPr>
          <p:nvPr>
            <p:ph type="subTitle" idx="1"/>
          </p:nvPr>
        </p:nvSpPr>
        <p:spPr>
          <a:xfrm>
            <a:off x="685800" y="3283891"/>
            <a:ext cx="9144000" cy="838200"/>
          </a:xfrm>
          <a:effectLst>
            <a:outerShdw blurRad="50800" dist="38100" dir="2700000" algn="tl" rotWithShape="0">
              <a:prstClr val="black">
                <a:alpha val="40000"/>
              </a:prstClr>
            </a:outerShdw>
          </a:effectLst>
        </p:spPr>
        <p:txBody>
          <a:bodyPr>
            <a:normAutofit lnSpcReduction="10000"/>
          </a:bodyPr>
          <a:lstStyle/>
          <a:p>
            <a:r>
              <a:rPr lang="en-US" dirty="0"/>
              <a:t>December 1</a:t>
            </a:r>
            <a:r>
              <a:rPr lang="en-US" baseline="30000" dirty="0"/>
              <a:t>st</a:t>
            </a:r>
            <a:r>
              <a:rPr lang="en-US" dirty="0"/>
              <a:t>, 2022</a:t>
            </a:r>
          </a:p>
          <a:p>
            <a:r>
              <a:rPr lang="en-US" dirty="0"/>
              <a:t>Begins at 11:03</a:t>
            </a:r>
          </a:p>
        </p:txBody>
      </p:sp>
      <p:sp>
        <p:nvSpPr>
          <p:cNvPr id="4" name="Text Placeholder 3">
            <a:extLst>
              <a:ext uri="{FF2B5EF4-FFF2-40B4-BE49-F238E27FC236}">
                <a16:creationId xmlns:a16="http://schemas.microsoft.com/office/drawing/2014/main" id="{0178A6F0-3DE7-4A4B-AA3D-EB2108047542}"/>
              </a:ext>
            </a:extLst>
          </p:cNvPr>
          <p:cNvSpPr>
            <a:spLocks noGrp="1"/>
          </p:cNvSpPr>
          <p:nvPr>
            <p:ph type="body" sz="quarter" idx="13"/>
          </p:nvPr>
        </p:nvSpPr>
        <p:spPr/>
        <p:txBody>
          <a:bodyPr/>
          <a:lstStyle/>
          <a:p>
            <a:r>
              <a:rPr lang="en-US" dirty="0">
                <a:solidFill>
                  <a:srgbClr val="0099FF"/>
                </a:solidFill>
              </a:rPr>
              <a:t>Matt Clement, Ph.D.</a:t>
            </a:r>
            <a:br>
              <a:rPr lang="en-US" dirty="0">
                <a:solidFill>
                  <a:srgbClr val="F9E180"/>
                </a:solidFill>
              </a:rPr>
            </a:br>
            <a:r>
              <a:rPr lang="en-US" dirty="0"/>
              <a:t>Johns Hopkins Applied Physics Laboratory</a:t>
            </a:r>
            <a:br>
              <a:rPr lang="en-US" dirty="0"/>
            </a:br>
            <a:r>
              <a:rPr lang="en-US" dirty="0"/>
              <a:t>Space Exploration Sector</a:t>
            </a:r>
          </a:p>
          <a:p>
            <a:endParaRPr lang="en-US" dirty="0"/>
          </a:p>
          <a:p>
            <a:r>
              <a:rPr lang="en-US" dirty="0" err="1"/>
              <a:t>matt.clement@jhuapl.edu</a:t>
            </a:r>
            <a:r>
              <a:rPr lang="en-US" dirty="0"/>
              <a:t> </a:t>
            </a:r>
            <a:endParaRPr lang="en-US" sz="1200" dirty="0">
              <a:solidFill>
                <a:srgbClr val="F9E180"/>
              </a:solidFill>
            </a:endParaRPr>
          </a:p>
        </p:txBody>
      </p:sp>
      <p:pic>
        <p:nvPicPr>
          <p:cNvPr id="8" name="Picture 7">
            <a:extLst>
              <a:ext uri="{FF2B5EF4-FFF2-40B4-BE49-F238E27FC236}">
                <a16:creationId xmlns:a16="http://schemas.microsoft.com/office/drawing/2014/main" id="{4DF941C3-28C5-D646-B829-8402B749B8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240" y="4064861"/>
            <a:ext cx="3457129" cy="800261"/>
          </a:xfrm>
          <a:prstGeom prst="rect">
            <a:avLst/>
          </a:prstGeom>
          <a:effectLst>
            <a:outerShdw blurRad="50800" dir="2700000" algn="tl" rotWithShape="0">
              <a:prstClr val="black">
                <a:alpha val="40000"/>
              </a:prstClr>
            </a:outerShdw>
          </a:effectLst>
        </p:spPr>
      </p:pic>
      <p:pic>
        <p:nvPicPr>
          <p:cNvPr id="9" name="Picture 8">
            <a:extLst>
              <a:ext uri="{FF2B5EF4-FFF2-40B4-BE49-F238E27FC236}">
                <a16:creationId xmlns:a16="http://schemas.microsoft.com/office/drawing/2014/main" id="{5D6876E7-B53B-AC4F-8E0D-E1FF8A6D62D3}"/>
              </a:ext>
            </a:extLst>
          </p:cNvPr>
          <p:cNvPicPr>
            <a:picLocks noChangeAspect="1"/>
          </p:cNvPicPr>
          <p:nvPr/>
        </p:nvPicPr>
        <p:blipFill>
          <a:blip r:embed="rId5"/>
          <a:stretch>
            <a:fillRect/>
          </a:stretch>
        </p:blipFill>
        <p:spPr>
          <a:xfrm>
            <a:off x="744255" y="323931"/>
            <a:ext cx="3203114" cy="586102"/>
          </a:xfrm>
          <a:prstGeom prst="rect">
            <a:avLst/>
          </a:prstGeom>
        </p:spPr>
      </p:pic>
    </p:spTree>
    <p:extLst>
      <p:ext uri="{BB962C8B-B14F-4D97-AF65-F5344CB8AC3E}">
        <p14:creationId xmlns:p14="http://schemas.microsoft.com/office/powerpoint/2010/main" val="1357251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January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20" y="898294"/>
            <a:ext cx="7295776" cy="6217087"/>
          </a:xfrm>
          <a:prstGeom prst="rect">
            <a:avLst/>
          </a:prstGeom>
          <a:noFill/>
          <a:ln w="19050">
            <a:noFill/>
          </a:ln>
        </p:spPr>
        <p:txBody>
          <a:bodyPr wrap="square" rtlCol="0">
            <a:spAutoFit/>
          </a:bodyPr>
          <a:lstStyle/>
          <a:p>
            <a:pPr>
              <a:defRPr/>
            </a:pPr>
            <a:r>
              <a:rPr kumimoji="0" lang="en-US" sz="2200" b="1" i="0" u="none" strike="noStrike" kern="1200" cap="none" spc="0" normalizeH="0" baseline="0" noProof="0" dirty="0">
                <a:ln>
                  <a:noFill/>
                </a:ln>
                <a:solidFill>
                  <a:schemeClr val="bg1"/>
                </a:solidFill>
                <a:effectLst/>
                <a:uLnTx/>
                <a:uFillTx/>
                <a:latin typeface="Calibri" panose="020F0502020204030204"/>
                <a:ea typeface="+mn-ea"/>
                <a:cs typeface="+mn-cs"/>
              </a:rPr>
              <a:t>Key Takeaways:</a:t>
            </a:r>
          </a:p>
          <a:p>
            <a:pPr marL="342900" indent="-342900">
              <a:buFont typeface="Arial" panose="020B0604020202020204" pitchFamily="34" charset="0"/>
              <a:buChar char="•"/>
              <a:defRPr/>
            </a:pPr>
            <a:r>
              <a:rPr lang="en-US" sz="2200" dirty="0">
                <a:solidFill>
                  <a:schemeClr val="bg1"/>
                </a:solidFill>
                <a:latin typeface="Calibri" panose="020F0502020204030204"/>
              </a:rPr>
              <a:t>Fission Surface Power is NASA’s </a:t>
            </a:r>
            <a:r>
              <a:rPr lang="en-US" sz="2200" b="1" u="sng" dirty="0">
                <a:solidFill>
                  <a:schemeClr val="bg1"/>
                </a:solidFill>
                <a:latin typeface="Calibri" panose="020F0502020204030204"/>
              </a:rPr>
              <a:t>top nuclear priority:</a:t>
            </a:r>
          </a:p>
          <a:p>
            <a:pPr marL="342900" indent="-342900">
              <a:buFont typeface="Arial" panose="020B0604020202020204" pitchFamily="34" charset="0"/>
              <a:buChar char="•"/>
              <a:defRPr/>
            </a:pPr>
            <a:r>
              <a:rPr kumimoji="0" lang="en-US" sz="2200" i="0" strike="noStrike" kern="1200" cap="none" spc="0" normalizeH="0" baseline="0" noProof="0" dirty="0">
                <a:ln>
                  <a:noFill/>
                </a:ln>
                <a:solidFill>
                  <a:schemeClr val="bg1"/>
                </a:solidFill>
                <a:effectLst/>
                <a:uLnTx/>
                <a:uFillTx/>
                <a:latin typeface="Calibri" panose="020F0502020204030204"/>
                <a:ea typeface="+mn-ea"/>
                <a:cs typeface="+mn-cs"/>
              </a:rPr>
              <a:t>Power target updated from 10 </a:t>
            </a:r>
            <a:r>
              <a:rPr kumimoji="0" lang="en-US" sz="2200" i="0" strike="noStrike" kern="1200" cap="none" spc="0" normalizeH="0" baseline="0" noProof="0" dirty="0" err="1">
                <a:ln>
                  <a:noFill/>
                </a:ln>
                <a:solidFill>
                  <a:schemeClr val="bg1"/>
                </a:solidFill>
                <a:effectLst/>
                <a:uLnTx/>
                <a:uFillTx/>
                <a:latin typeface="Calibri" panose="020F0502020204030204"/>
                <a:ea typeface="+mn-ea"/>
                <a:cs typeface="+mn-cs"/>
              </a:rPr>
              <a:t>kW</a:t>
            </a:r>
            <a:r>
              <a:rPr kumimoji="0" lang="en-US" sz="2200" i="0" strike="noStrike" kern="1200" cap="none" spc="0" normalizeH="0" baseline="-25000" noProof="0" dirty="0" err="1">
                <a:ln>
                  <a:noFill/>
                </a:ln>
                <a:solidFill>
                  <a:schemeClr val="bg1"/>
                </a:solidFill>
                <a:effectLst/>
                <a:uLnTx/>
                <a:uFillTx/>
                <a:latin typeface="Calibri" panose="020F0502020204030204"/>
                <a:ea typeface="+mn-ea"/>
                <a:cs typeface="+mn-cs"/>
              </a:rPr>
              <a:t>e</a:t>
            </a:r>
            <a:r>
              <a:rPr kumimoji="0" lang="en-US" sz="2200" i="0" strike="noStrike" kern="1200" cap="none" spc="0" normalizeH="0" noProof="0" dirty="0">
                <a:ln>
                  <a:noFill/>
                </a:ln>
                <a:solidFill>
                  <a:schemeClr val="bg1"/>
                </a:solidFill>
                <a:effectLst/>
                <a:uLnTx/>
                <a:uFillTx/>
                <a:latin typeface="Calibri" panose="020F0502020204030204"/>
                <a:ea typeface="+mn-ea"/>
                <a:cs typeface="+mn-cs"/>
              </a:rPr>
              <a:t> to 40 </a:t>
            </a:r>
            <a:r>
              <a:rPr kumimoji="0" lang="en-US" sz="2200" i="0" strike="noStrike" kern="1200" cap="none" spc="0" normalizeH="0" noProof="0" dirty="0" err="1">
                <a:ln>
                  <a:noFill/>
                </a:ln>
                <a:solidFill>
                  <a:schemeClr val="bg1"/>
                </a:solidFill>
                <a:effectLst/>
                <a:uLnTx/>
                <a:uFillTx/>
                <a:latin typeface="Calibri" panose="020F0502020204030204"/>
                <a:ea typeface="+mn-ea"/>
                <a:cs typeface="+mn-cs"/>
              </a:rPr>
              <a:t>kW</a:t>
            </a:r>
            <a:r>
              <a:rPr kumimoji="0" lang="en-US" sz="2200" i="0" strike="noStrike" kern="1200" cap="none" spc="0" normalizeH="0" baseline="-25000" noProof="0" dirty="0" err="1">
                <a:ln>
                  <a:noFill/>
                </a:ln>
                <a:solidFill>
                  <a:schemeClr val="bg1"/>
                </a:solidFill>
                <a:effectLst/>
                <a:uLnTx/>
                <a:uFillTx/>
                <a:latin typeface="Calibri" panose="020F0502020204030204"/>
                <a:ea typeface="+mn-ea"/>
                <a:cs typeface="+mn-cs"/>
              </a:rPr>
              <a:t>e</a:t>
            </a:r>
            <a:r>
              <a:rPr kumimoji="0" lang="en-US" sz="2200" i="0" strike="noStrike" kern="1200" cap="none" spc="0" normalizeH="0" noProof="0" dirty="0">
                <a:ln>
                  <a:noFill/>
                </a:ln>
                <a:solidFill>
                  <a:schemeClr val="bg1"/>
                </a:solidFill>
                <a:effectLst/>
                <a:uLnTx/>
                <a:uFillTx/>
                <a:latin typeface="Calibri" panose="020F0502020204030204"/>
                <a:ea typeface="+mn-ea"/>
                <a:cs typeface="+mn-cs"/>
              </a:rPr>
              <a:t>:</a:t>
            </a:r>
          </a:p>
          <a:p>
            <a:pPr marL="800100" lvl="1" indent="-342900">
              <a:buFont typeface="Arial" panose="020B0604020202020204" pitchFamily="34" charset="0"/>
              <a:buChar char="•"/>
              <a:defRPr/>
            </a:pPr>
            <a:r>
              <a:rPr lang="en-US" sz="2200" dirty="0">
                <a:solidFill>
                  <a:schemeClr val="bg1"/>
                </a:solidFill>
                <a:latin typeface="Calibri" panose="020F0502020204030204"/>
              </a:rPr>
              <a:t>Feedback from industry: &lt;10 kW</a:t>
            </a:r>
            <a:r>
              <a:rPr kumimoji="0" lang="en-US" sz="2200" i="0" strike="noStrike" kern="1200" cap="none" spc="0" normalizeH="0" baseline="-25000" noProof="0" dirty="0">
                <a:ln>
                  <a:noFill/>
                </a:ln>
                <a:solidFill>
                  <a:schemeClr val="bg1"/>
                </a:solidFill>
                <a:effectLst/>
                <a:uLnTx/>
                <a:uFillTx/>
                <a:latin typeface="Calibri" panose="020F0502020204030204"/>
                <a:ea typeface="+mn-ea"/>
                <a:cs typeface="+mn-cs"/>
              </a:rPr>
              <a:t>e</a:t>
            </a:r>
            <a:r>
              <a:rPr kumimoji="0" lang="en-US" sz="2200" i="0" strike="noStrike" kern="1200" cap="none" spc="0" normalizeH="0" noProof="0" dirty="0">
                <a:ln>
                  <a:noFill/>
                </a:ln>
                <a:solidFill>
                  <a:schemeClr val="bg1"/>
                </a:solidFill>
                <a:effectLst/>
                <a:uLnTx/>
                <a:uFillTx/>
                <a:latin typeface="Calibri" panose="020F0502020204030204"/>
                <a:ea typeface="+mn-ea"/>
                <a:cs typeface="+mn-cs"/>
              </a:rPr>
              <a:t> comes with criticality issues, and is also borderline for energy density tradeoffs with other power sources</a:t>
            </a:r>
          </a:p>
          <a:p>
            <a:pPr marL="800100" lvl="1" indent="-342900">
              <a:buFont typeface="Arial" panose="020B0604020202020204" pitchFamily="34" charset="0"/>
              <a:buChar char="•"/>
              <a:defRPr/>
            </a:pPr>
            <a:r>
              <a:rPr lang="en-US" sz="2200" dirty="0">
                <a:solidFill>
                  <a:schemeClr val="bg1"/>
                </a:solidFill>
                <a:latin typeface="Calibri" panose="020F0502020204030204"/>
              </a:rPr>
              <a:t>Focus </a:t>
            </a:r>
            <a:r>
              <a:rPr kumimoji="0" lang="en-US" sz="2200" i="0" strike="noStrike" kern="1200" cap="none" spc="0" normalizeH="0" noProof="0" dirty="0">
                <a:ln>
                  <a:noFill/>
                </a:ln>
                <a:solidFill>
                  <a:schemeClr val="bg1"/>
                </a:solidFill>
                <a:effectLst/>
                <a:uLnTx/>
                <a:uFillTx/>
                <a:latin typeface="Calibri" panose="020F0502020204030204"/>
                <a:ea typeface="+mn-ea"/>
                <a:cs typeface="+mn-cs"/>
              </a:rPr>
              <a:t>on Metal-Hydride and Beryllium moderators for high temperature LEU solutions (DoE study)</a:t>
            </a:r>
          </a:p>
          <a:p>
            <a:pPr marL="342900" indent="-342900">
              <a:buFont typeface="Arial" panose="020B0604020202020204" pitchFamily="34" charset="0"/>
              <a:buChar char="•"/>
              <a:defRPr/>
            </a:pPr>
            <a:r>
              <a:rPr kumimoji="0" lang="en-US" sz="2200" i="0" strike="noStrike" kern="1200" cap="none" spc="0" normalizeH="0" noProof="0" dirty="0">
                <a:ln>
                  <a:noFill/>
                </a:ln>
                <a:solidFill>
                  <a:schemeClr val="bg1"/>
                </a:solidFill>
                <a:effectLst/>
                <a:uLnTx/>
                <a:uFillTx/>
                <a:latin typeface="Calibri" panose="020F0502020204030204"/>
                <a:ea typeface="+mn-ea"/>
                <a:cs typeface="+mn-cs"/>
              </a:rPr>
              <a:t>Updates to federal policies and processes:</a:t>
            </a:r>
          </a:p>
          <a:p>
            <a:pPr marL="800100" lvl="1" indent="-342900">
              <a:buFont typeface="Arial" panose="020B0604020202020204" pitchFamily="34" charset="0"/>
              <a:buChar char="•"/>
              <a:defRPr/>
            </a:pPr>
            <a:r>
              <a:rPr kumimoji="0" lang="en-US" sz="2200" b="1" i="0" u="sng" strike="noStrike" kern="1200" cap="none" spc="0" normalizeH="0" baseline="0" noProof="0" dirty="0">
                <a:ln>
                  <a:noFill/>
                </a:ln>
                <a:solidFill>
                  <a:schemeClr val="bg1"/>
                </a:solidFill>
                <a:effectLst/>
                <a:uLnTx/>
                <a:uFillTx/>
                <a:latin typeface="Calibri" panose="020F0502020204030204"/>
                <a:ea typeface="+mn-ea"/>
                <a:cs typeface="+mn-cs"/>
              </a:rPr>
              <a:t>NSPM-20</a:t>
            </a:r>
            <a:r>
              <a:rPr kumimoji="0" lang="en-US" sz="2200" i="0" strike="noStrike" kern="1200" cap="none" spc="0" normalizeH="0" baseline="0" noProof="0" dirty="0">
                <a:ln>
                  <a:noFill/>
                </a:ln>
                <a:solidFill>
                  <a:schemeClr val="bg1"/>
                </a:solidFill>
                <a:effectLst/>
                <a:uLnTx/>
                <a:uFillTx/>
                <a:latin typeface="Calibri" panose="020F0502020204030204"/>
                <a:ea typeface="+mn-ea"/>
                <a:cs typeface="+mn-cs"/>
              </a:rPr>
              <a:t> clarifies launch authorities: non-HEU missions can achieve approval through authorizing agency</a:t>
            </a:r>
          </a:p>
          <a:p>
            <a:pPr marL="800100" lvl="1" indent="-342900">
              <a:buFont typeface="Arial" panose="020B0604020202020204" pitchFamily="34" charset="0"/>
              <a:buChar char="•"/>
              <a:defRPr/>
            </a:pPr>
            <a:r>
              <a:rPr lang="en-US" sz="2200" b="1" u="sng" dirty="0">
                <a:solidFill>
                  <a:schemeClr val="bg1"/>
                </a:solidFill>
                <a:latin typeface="Calibri" panose="020F0502020204030204"/>
              </a:rPr>
              <a:t>EO 13972 </a:t>
            </a:r>
            <a:r>
              <a:rPr lang="en-US" sz="2200" dirty="0">
                <a:solidFill>
                  <a:schemeClr val="bg1"/>
                </a:solidFill>
                <a:latin typeface="Calibri" panose="020F0502020204030204"/>
              </a:rPr>
              <a:t>directs NASA to use common nuclear systems for exploration</a:t>
            </a:r>
          </a:p>
          <a:p>
            <a:pPr marL="342900" indent="-342900">
              <a:buFont typeface="Arial" panose="020B0604020202020204" pitchFamily="34" charset="0"/>
              <a:buChar char="•"/>
              <a:defRPr/>
            </a:pPr>
            <a:r>
              <a:rPr kumimoji="0" lang="en-US" sz="2200" i="0" strike="noStrike" kern="1200" cap="none" spc="0" normalizeH="0" baseline="0" noProof="0" dirty="0">
                <a:ln>
                  <a:noFill/>
                </a:ln>
                <a:solidFill>
                  <a:schemeClr val="bg1"/>
                </a:solidFill>
                <a:effectLst/>
                <a:uLnTx/>
                <a:uFillTx/>
                <a:latin typeface="Calibri" panose="020F0502020204030204"/>
                <a:ea typeface="+mn-ea"/>
                <a:cs typeface="+mn-cs"/>
              </a:rPr>
              <a:t>NASA </a:t>
            </a:r>
            <a:r>
              <a:rPr lang="en-US" sz="2200" dirty="0">
                <a:solidFill>
                  <a:schemeClr val="bg1"/>
                </a:solidFill>
                <a:latin typeface="Calibri" panose="020F0502020204030204"/>
              </a:rPr>
              <a:t>is heavily invested in power conversion (Stirling/Brayton) technology in the ~1-5 </a:t>
            </a:r>
            <a:r>
              <a:rPr lang="en-US" sz="2200" dirty="0" err="1">
                <a:solidFill>
                  <a:schemeClr val="bg1"/>
                </a:solidFill>
                <a:latin typeface="Calibri" panose="020F0502020204030204"/>
              </a:rPr>
              <a:t>kW</a:t>
            </a:r>
            <a:r>
              <a:rPr lang="en-US" sz="2200" baseline="-25000" dirty="0" err="1">
                <a:solidFill>
                  <a:schemeClr val="bg1"/>
                </a:solidFill>
                <a:latin typeface="Calibri" panose="020F0502020204030204"/>
              </a:rPr>
              <a:t>e</a:t>
            </a:r>
            <a:r>
              <a:rPr lang="en-US" sz="2200" dirty="0">
                <a:solidFill>
                  <a:schemeClr val="bg1"/>
                </a:solidFill>
                <a:latin typeface="Calibri" panose="020F0502020204030204"/>
              </a:rPr>
              <a:t> range</a:t>
            </a:r>
          </a:p>
          <a:p>
            <a:pPr marL="800100" lvl="1" indent="-342900">
              <a:buFont typeface="Arial" panose="020B0604020202020204" pitchFamily="34" charset="0"/>
              <a:buChar char="•"/>
              <a:defRPr/>
            </a:pPr>
            <a:r>
              <a:rPr kumimoji="0" lang="en-US" sz="2200" i="0" strike="noStrike" kern="1200" cap="none" spc="0" normalizeH="0" baseline="0" noProof="0" dirty="0">
                <a:ln>
                  <a:noFill/>
                </a:ln>
                <a:solidFill>
                  <a:schemeClr val="bg1"/>
                </a:solidFill>
                <a:effectLst/>
                <a:uLnTx/>
                <a:uFillTx/>
                <a:latin typeface="Calibri" panose="020F0502020204030204"/>
                <a:ea typeface="+mn-ea"/>
                <a:cs typeface="+mn-cs"/>
              </a:rPr>
              <a:t>Additional work needed to bring higher-power TRL up</a:t>
            </a:r>
          </a:p>
          <a:p>
            <a:pP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50" name="Picture 2" descr="Fission surface power systems – depicted in this conceptual illustration – could provide reliable power for human exploration of the Moon under Artemis.">
            <a:extLst>
              <a:ext uri="{FF2B5EF4-FFF2-40B4-BE49-F238E27FC236}">
                <a16:creationId xmlns:a16="http://schemas.microsoft.com/office/drawing/2014/main" id="{5FE301BD-D8B3-3C36-BC01-E55191E78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6431" y="17145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07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January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9" y="898294"/>
            <a:ext cx="10986792" cy="4154984"/>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Critical Discussion Point:</a:t>
            </a:r>
          </a:p>
          <a:p>
            <a:pPr marL="342900" indent="-342900">
              <a:buFont typeface="Arial" panose="020B0604020202020204" pitchFamily="34" charset="0"/>
              <a:buChar char="•"/>
              <a:defRPr/>
            </a:pPr>
            <a:r>
              <a:rPr lang="en-US" sz="2400" dirty="0">
                <a:solidFill>
                  <a:schemeClr val="bg1"/>
                </a:solidFill>
                <a:latin typeface="Calibri" panose="020F0502020204030204"/>
              </a:rPr>
              <a:t>Question: The Navy has experience operating extremely-highly-enriched reactors in enclosed spaces for long periods of time, is NASA looking to draw on this expertise as it pursues its FSP goals? </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Answer: We want to draw on the advice of our industry and DoE partners.  If this is an avenue they think we need to be going down, we welcome that feedback.</a:t>
            </a:r>
          </a:p>
          <a:p>
            <a:pPr>
              <a:defRPr/>
            </a:pPr>
            <a:r>
              <a:rPr lang="en-US" sz="2400" b="1" dirty="0">
                <a:solidFill>
                  <a:schemeClr val="bg1"/>
                </a:solidFill>
                <a:latin typeface="Calibri" panose="020F0502020204030204"/>
              </a:rPr>
              <a:t>Looking Forward:</a:t>
            </a:r>
          </a:p>
          <a:p>
            <a:pPr marL="342900" indent="-342900">
              <a:buFont typeface="Arial" panose="020B0604020202020204" pitchFamily="34" charset="0"/>
              <a:buChar char="•"/>
              <a:defRPr/>
            </a:pPr>
            <a:r>
              <a:rPr lang="en-US" sz="2400" dirty="0">
                <a:solidFill>
                  <a:schemeClr val="bg1"/>
                </a:solidFill>
                <a:latin typeface="Calibri" panose="020F0502020204030204"/>
              </a:rPr>
              <a:t>FSP has been featured prominently with dedicated sessions in multiple recent conferences/workshops (APS4DS, ASCEND, NASA GRC Prometheus Workshop)</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The SP Focus Group is currently developing plans for an FSP telecon in 2023</a:t>
            </a:r>
          </a:p>
          <a:p>
            <a:pP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CC3CE58-C812-CF9E-B4F7-9404B9B37014}"/>
              </a:ext>
            </a:extLst>
          </p:cNvPr>
          <p:cNvPicPr>
            <a:picLocks noChangeAspect="1"/>
          </p:cNvPicPr>
          <p:nvPr/>
        </p:nvPicPr>
        <p:blipFill>
          <a:blip r:embed="rId4"/>
          <a:stretch>
            <a:fillRect/>
          </a:stretch>
        </p:blipFill>
        <p:spPr>
          <a:xfrm>
            <a:off x="573879" y="4825218"/>
            <a:ext cx="10979535" cy="2032782"/>
          </a:xfrm>
          <a:prstGeom prst="rect">
            <a:avLst/>
          </a:prstGeom>
        </p:spPr>
      </p:pic>
    </p:spTree>
    <p:extLst>
      <p:ext uri="{BB962C8B-B14F-4D97-AF65-F5344CB8AC3E}">
        <p14:creationId xmlns:p14="http://schemas.microsoft.com/office/powerpoint/2010/main" val="106781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February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1" y="707213"/>
            <a:ext cx="7799755" cy="5570756"/>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MOSA Working Group Breakout Discussions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24 February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122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Focus on new MOSA working group</a:t>
            </a:r>
          </a:p>
          <a:p>
            <a:pPr marL="914400" lvl="1" indent="-457200">
              <a:buFont typeface="Arial" panose="020B0604020202020204" pitchFamily="34" charset="0"/>
              <a:buChar char="•"/>
              <a:defRPr/>
            </a:pPr>
            <a:r>
              <a:rPr lang="en-US" sz="2000" dirty="0">
                <a:solidFill>
                  <a:prstClr val="white"/>
                </a:solidFill>
              </a:rPr>
              <a:t>Introduction by James Mastandrea</a:t>
            </a:r>
          </a:p>
          <a:p>
            <a:pPr marL="914400" lvl="1" indent="-457200">
              <a:buFont typeface="Arial" panose="020B0604020202020204" pitchFamily="34" charset="0"/>
              <a:buChar char="•"/>
              <a:defRPr/>
            </a:pPr>
            <a:r>
              <a:rPr lang="en-US" sz="2000" dirty="0">
                <a:solidFill>
                  <a:prstClr val="white"/>
                </a:solidFill>
              </a:rPr>
              <a:t>Breakout sessions into power capability </a:t>
            </a:r>
          </a:p>
          <a:p>
            <a:pPr lvl="1">
              <a:defRPr/>
            </a:pPr>
            <a:r>
              <a:rPr lang="en-US" sz="2000" dirty="0">
                <a:solidFill>
                  <a:prstClr val="white"/>
                </a:solidFill>
              </a:rPr>
              <a:t>	area subgroups for Miro-based discussions</a:t>
            </a:r>
            <a:endParaRPr lang="en-US" sz="2000" dirty="0">
              <a:solidFill>
                <a:schemeClr val="bg1"/>
              </a:solidFill>
            </a:endParaRPr>
          </a:p>
          <a:p>
            <a:pP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000" dirty="0">
                <a:solidFill>
                  <a:prstClr val="white"/>
                </a:solidFill>
              </a:rPr>
              <a:t>Solicitations</a:t>
            </a:r>
          </a:p>
          <a:p>
            <a:pPr marL="1371600" lvl="2" indent="-457200">
              <a:buFont typeface="Arial" panose="020B0604020202020204" pitchFamily="34" charset="0"/>
              <a:buChar char="•"/>
              <a:defRPr/>
            </a:pPr>
            <a:r>
              <a:rPr lang="en-US" dirty="0">
                <a:solidFill>
                  <a:prstClr val="white"/>
                </a:solidFill>
              </a:rPr>
              <a:t>Watts on the Moon Phase 2</a:t>
            </a:r>
          </a:p>
          <a:p>
            <a:pPr marL="1371600" lvl="2" indent="-457200">
              <a:buFont typeface="Arial" panose="020B0604020202020204" pitchFamily="34" charset="0"/>
              <a:buChar char="•"/>
              <a:defRPr/>
            </a:pPr>
            <a:r>
              <a:rPr lang="en-US" dirty="0">
                <a:solidFill>
                  <a:prstClr val="white"/>
                </a:solidFill>
              </a:rPr>
              <a:t>Tipping Point/ACO (Announcement of Collaboration Opportunity)</a:t>
            </a:r>
            <a:endParaRPr lang="en-US"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470" y="1699281"/>
            <a:ext cx="6263762" cy="2331298"/>
          </a:xfrm>
          <a:prstGeom prst="rect">
            <a:avLst/>
          </a:prstGeom>
        </p:spPr>
      </p:pic>
    </p:spTree>
    <p:extLst>
      <p:ext uri="{BB962C8B-B14F-4D97-AF65-F5344CB8AC3E}">
        <p14:creationId xmlns:p14="http://schemas.microsoft.com/office/powerpoint/2010/main" val="1365911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February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898294"/>
            <a:ext cx="11329502" cy="4339650"/>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MOSA (Modular Open System Approach) Working Group Introduction</a:t>
            </a:r>
            <a:endParaRPr kumimoji="0" lang="en-US" sz="2400" b="1" i="0" u="none" strike="noStrike" kern="1200" cap="none" spc="0" normalizeH="0" baseline="0" noProof="0" dirty="0">
              <a:ln>
                <a:noFill/>
              </a:ln>
              <a:solidFill>
                <a:schemeClr val="bg1"/>
              </a:solidFill>
              <a:effectLst/>
              <a:uLnTx/>
              <a:uFillTx/>
              <a:latin typeface="Calibri" panose="020F0502020204030204"/>
            </a:endParaRPr>
          </a:p>
          <a:p>
            <a:pPr marL="342900" indent="-342900">
              <a:buFont typeface="Arial" panose="020B0604020202020204" pitchFamily="34" charset="0"/>
              <a:buChar char="•"/>
              <a:defRPr/>
            </a:pPr>
            <a:r>
              <a:rPr lang="en-US" sz="2000" dirty="0">
                <a:solidFill>
                  <a:schemeClr val="bg1"/>
                </a:solidFill>
              </a:rPr>
              <a:t>James Mastandrea reviewed the working group goals, centered around identifying critical interfaces across focus areas and defining requirements needed to ensure interoperability</a:t>
            </a:r>
          </a:p>
          <a:p>
            <a:pPr marL="342900" indent="-342900">
              <a:buFont typeface="Arial" panose="020B0604020202020204" pitchFamily="34" charset="0"/>
              <a:buChar char="•"/>
              <a:defRPr/>
            </a:pPr>
            <a:r>
              <a:rPr lang="en-US" sz="2000" dirty="0">
                <a:solidFill>
                  <a:schemeClr val="bg1"/>
                </a:solidFill>
              </a:rPr>
              <a:t>Each LSIC focus group has a designated point of contact for the MOSA group</a:t>
            </a:r>
          </a:p>
          <a:p>
            <a:pPr lvl="1">
              <a:defRPr/>
            </a:pPr>
            <a:endParaRPr lang="en-US" sz="2000" dirty="0">
              <a:solidFill>
                <a:schemeClr val="bg1"/>
              </a:solidFill>
            </a:endParaRPr>
          </a:p>
          <a:p>
            <a:pPr>
              <a:defRPr/>
            </a:pPr>
            <a:r>
              <a:rPr lang="en-US" sz="2400" b="1" dirty="0">
                <a:solidFill>
                  <a:schemeClr val="bg1"/>
                </a:solidFill>
              </a:rPr>
              <a:t>Breakout Discussions</a:t>
            </a:r>
          </a:p>
          <a:p>
            <a:pPr marL="342900" indent="-342900">
              <a:buFont typeface="Arial" panose="020B0604020202020204" pitchFamily="34" charset="0"/>
              <a:buChar char="•"/>
              <a:defRPr/>
            </a:pPr>
            <a:r>
              <a:rPr kumimoji="0" lang="en-US" sz="2000" i="0" u="none" strike="noStrike" kern="1200" cap="none" spc="0" normalizeH="0" baseline="0" noProof="0" dirty="0">
                <a:ln>
                  <a:noFill/>
                </a:ln>
                <a:solidFill>
                  <a:schemeClr val="bg1"/>
                </a:solidFill>
                <a:effectLst/>
                <a:uLnTx/>
                <a:uFillTx/>
                <a:latin typeface="Calibri" panose="020F0502020204030204"/>
                <a:ea typeface="+mn-ea"/>
                <a:cs typeface="+mn-cs"/>
              </a:rPr>
              <a:t>Participants split</a:t>
            </a:r>
            <a:r>
              <a:rPr kumimoji="0" lang="en-US" sz="2000" i="0" u="none" strike="noStrike" kern="1200" cap="none" spc="0" normalizeH="0" noProof="0" dirty="0">
                <a:ln>
                  <a:noFill/>
                </a:ln>
                <a:solidFill>
                  <a:schemeClr val="bg1"/>
                </a:solidFill>
                <a:effectLst/>
                <a:uLnTx/>
                <a:uFillTx/>
                <a:latin typeface="Calibri" panose="020F0502020204030204"/>
                <a:ea typeface="+mn-ea"/>
                <a:cs typeface="+mn-cs"/>
              </a:rPr>
              <a:t> into subgroups based on power capability areas to answer the following MOSA-based questions via Miro boards:</a:t>
            </a:r>
          </a:p>
          <a:p>
            <a:pPr marL="800100" lvl="1" indent="-342900">
              <a:buFont typeface="Arial" panose="020B0604020202020204" pitchFamily="34" charset="0"/>
              <a:buChar char="•"/>
              <a:defRPr/>
            </a:pPr>
            <a:r>
              <a:rPr kumimoji="0" lang="en-US" i="1" u="none" strike="noStrike" kern="1200" cap="none" spc="0" normalizeH="0" baseline="0" noProof="0" dirty="0">
                <a:ln>
                  <a:noFill/>
                </a:ln>
                <a:solidFill>
                  <a:schemeClr val="bg1"/>
                </a:solidFill>
                <a:effectLst/>
                <a:uLnTx/>
                <a:uFillTx/>
                <a:latin typeface="Calibri" panose="020F0502020204030204"/>
              </a:rPr>
              <a:t>Within this capability area, what would you designate as a critical interface?</a:t>
            </a:r>
            <a:r>
              <a:rPr kumimoji="0" lang="en-US" i="1" u="none" strike="noStrike" kern="1200" cap="none" spc="0" normalizeH="0" noProof="0" dirty="0">
                <a:ln>
                  <a:noFill/>
                </a:ln>
                <a:solidFill>
                  <a:schemeClr val="bg1"/>
                </a:solidFill>
                <a:effectLst/>
                <a:uLnTx/>
                <a:uFillTx/>
                <a:latin typeface="Calibri" panose="020F0502020204030204"/>
              </a:rPr>
              <a:t> </a:t>
            </a:r>
            <a:r>
              <a:rPr lang="en-US" i="1" dirty="0">
                <a:solidFill>
                  <a:schemeClr val="bg1"/>
                </a:solidFill>
                <a:latin typeface="Calibri" panose="020F0502020204030204"/>
              </a:rPr>
              <a:t>What is the boundary that interfaces with the larger system?</a:t>
            </a:r>
            <a:endParaRPr lang="en-US" sz="1600" i="1" dirty="0">
              <a:solidFill>
                <a:schemeClr val="bg1"/>
              </a:solidFill>
              <a:latin typeface="Calibri" panose="020F0502020204030204"/>
            </a:endParaRPr>
          </a:p>
          <a:p>
            <a:pPr marL="800100" lvl="1" indent="-342900">
              <a:buFont typeface="Arial" panose="020B0604020202020204" pitchFamily="34" charset="0"/>
              <a:buChar char="•"/>
              <a:defRPr/>
            </a:pPr>
            <a:r>
              <a:rPr kumimoji="0" lang="en-US" i="1" u="none" strike="noStrike" kern="1200" cap="none" spc="0" normalizeH="0" baseline="0" noProof="0" dirty="0">
                <a:ln>
                  <a:noFill/>
                </a:ln>
                <a:solidFill>
                  <a:schemeClr val="bg1"/>
                </a:solidFill>
                <a:effectLst/>
                <a:uLnTx/>
                <a:uFillTx/>
                <a:latin typeface="Calibri" panose="020F0502020204030204"/>
              </a:rPr>
              <a:t>What</a:t>
            </a:r>
            <a:r>
              <a:rPr kumimoji="0" lang="en-US" i="1" u="none" strike="noStrike" kern="1200" cap="none" spc="0" normalizeH="0" noProof="0" dirty="0">
                <a:ln>
                  <a:noFill/>
                </a:ln>
                <a:solidFill>
                  <a:schemeClr val="bg1"/>
                </a:solidFill>
                <a:effectLst/>
                <a:uLnTx/>
                <a:uFillTx/>
                <a:latin typeface="Calibri" panose="020F0502020204030204"/>
              </a:rPr>
              <a:t> are the existing efforts on standards/interoperability in this area? Are they applicable to the Moon?</a:t>
            </a:r>
          </a:p>
          <a:p>
            <a:pPr marL="800100" lvl="1" indent="-342900">
              <a:buFont typeface="Arial" panose="020B0604020202020204" pitchFamily="34" charset="0"/>
              <a:buChar char="•"/>
              <a:defRPr/>
            </a:pPr>
            <a:r>
              <a:rPr lang="en-US" i="1" baseline="0" dirty="0">
                <a:solidFill>
                  <a:schemeClr val="bg1"/>
                </a:solidFill>
                <a:latin typeface="Calibri" panose="020F0502020204030204"/>
              </a:rPr>
              <a:t>What</a:t>
            </a:r>
            <a:r>
              <a:rPr lang="en-US" i="1" dirty="0">
                <a:solidFill>
                  <a:schemeClr val="bg1"/>
                </a:solidFill>
                <a:latin typeface="Calibri" panose="020F0502020204030204"/>
              </a:rPr>
              <a:t> do you want to get out of the MOSA working group?</a:t>
            </a:r>
          </a:p>
          <a:p>
            <a:pPr lvl="1">
              <a:defRPr/>
            </a:pPr>
            <a:endParaRPr lang="en-US" i="1" dirty="0">
              <a:solidFill>
                <a:schemeClr val="bg1"/>
              </a:solidFill>
              <a:latin typeface="Calibri" panose="020F0502020204030204"/>
            </a:endParaRPr>
          </a:p>
          <a:p>
            <a:pPr marL="342900" indent="-342900">
              <a:buFont typeface="Arial" panose="020B0604020202020204" pitchFamily="34" charset="0"/>
              <a:buChar char="•"/>
              <a:defRPr/>
            </a:pPr>
            <a:r>
              <a:rPr lang="en-US" sz="2000" dirty="0">
                <a:solidFill>
                  <a:schemeClr val="bg1"/>
                </a:solidFill>
                <a:latin typeface="Calibri" panose="020F0502020204030204"/>
              </a:rPr>
              <a:t>Capability areas:</a:t>
            </a:r>
            <a:endParaRPr kumimoji="0" lang="en-US" sz="2000" u="none" strike="noStrike" kern="1200" cap="none" spc="0" normalizeH="0" baseline="0" noProof="0" dirty="0">
              <a:ln>
                <a:noFill/>
              </a:ln>
              <a:solidFill>
                <a:schemeClr val="bg1"/>
              </a:solidFill>
              <a:effectLst/>
              <a:uLnTx/>
              <a:uFillTx/>
              <a:latin typeface="Calibri" panose="020F0502020204030204"/>
            </a:endParaRPr>
          </a:p>
        </p:txBody>
      </p:sp>
      <p:sp>
        <p:nvSpPr>
          <p:cNvPr id="2" name="TextBox 1"/>
          <p:cNvSpPr txBox="1"/>
          <p:nvPr/>
        </p:nvSpPr>
        <p:spPr>
          <a:xfrm>
            <a:off x="838200" y="5152161"/>
            <a:ext cx="8983579" cy="1754326"/>
          </a:xfrm>
          <a:prstGeom prst="rect">
            <a:avLst/>
          </a:prstGeom>
          <a:noFill/>
        </p:spPr>
        <p:txBody>
          <a:bodyPr wrap="square" numCol="2" rtlCol="0">
            <a:spAutoFit/>
          </a:bodyPr>
          <a:lstStyle/>
          <a:p>
            <a:pPr marL="285750" indent="-285750">
              <a:buFont typeface="Arial" panose="020B0604020202020204" pitchFamily="34" charset="0"/>
              <a:buChar char="•"/>
            </a:pPr>
            <a:r>
              <a:rPr lang="en-US" dirty="0">
                <a:solidFill>
                  <a:schemeClr val="bg1"/>
                </a:solidFill>
              </a:rPr>
              <a:t>Nuclear (including FSP, RPS)</a:t>
            </a:r>
          </a:p>
          <a:p>
            <a:pPr marL="285750" indent="-285750">
              <a:buFont typeface="Arial" panose="020B0604020202020204" pitchFamily="34" charset="0"/>
              <a:buChar char="•"/>
            </a:pPr>
            <a:r>
              <a:rPr lang="en-US" dirty="0">
                <a:solidFill>
                  <a:schemeClr val="bg1"/>
                </a:solidFill>
              </a:rPr>
              <a:t>Rad-Hard Electronics</a:t>
            </a:r>
          </a:p>
          <a:p>
            <a:pPr marL="285750" indent="-285750">
              <a:buFont typeface="Arial" panose="020B0604020202020204" pitchFamily="34" charset="0"/>
              <a:buChar char="•"/>
            </a:pPr>
            <a:r>
              <a:rPr lang="en-US" dirty="0">
                <a:solidFill>
                  <a:schemeClr val="bg1"/>
                </a:solidFill>
              </a:rPr>
              <a:t>Power Transmission (cabled and power beaming)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Photovoltaics/Solar Power</a:t>
            </a:r>
          </a:p>
          <a:p>
            <a:pPr marL="285750" indent="-285750">
              <a:buFont typeface="Arial" panose="020B0604020202020204" pitchFamily="34" charset="0"/>
              <a:buChar char="•"/>
            </a:pPr>
            <a:r>
              <a:rPr lang="en-US" dirty="0">
                <a:solidFill>
                  <a:schemeClr val="bg1"/>
                </a:solidFill>
              </a:rPr>
              <a:t>Fuel Cells</a:t>
            </a:r>
          </a:p>
          <a:p>
            <a:pPr marL="285750" indent="-285750">
              <a:buFont typeface="Arial" panose="020B0604020202020204" pitchFamily="34" charset="0"/>
              <a:buChar char="•"/>
            </a:pPr>
            <a:r>
              <a:rPr lang="en-US" dirty="0">
                <a:solidFill>
                  <a:schemeClr val="bg1"/>
                </a:solidFill>
              </a:rPr>
              <a:t>Low-Temperature Battery Modules</a:t>
            </a:r>
          </a:p>
        </p:txBody>
      </p:sp>
    </p:spTree>
    <p:extLst>
      <p:ext uri="{BB962C8B-B14F-4D97-AF65-F5344CB8AC3E}">
        <p14:creationId xmlns:p14="http://schemas.microsoft.com/office/powerpoint/2010/main" val="342139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February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898294"/>
            <a:ext cx="7395176" cy="5355312"/>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Sample Breakout Results: Photovoltaics/Solar Power</a:t>
            </a:r>
            <a:endParaRPr kumimoji="0" lang="en-US" sz="2400" b="1" i="0" u="none" strike="noStrike" kern="1200" cap="none" spc="0" normalizeH="0" baseline="0" noProof="0" dirty="0">
              <a:ln>
                <a:noFill/>
              </a:ln>
              <a:solidFill>
                <a:schemeClr val="bg1"/>
              </a:solidFill>
              <a:effectLst/>
              <a:uLnTx/>
              <a:uFillTx/>
              <a:latin typeface="Calibri" panose="020F0502020204030204"/>
            </a:endParaRPr>
          </a:p>
          <a:p>
            <a:pPr marL="342900" indent="-342900">
              <a:buFont typeface="Arial" panose="020B0604020202020204" pitchFamily="34" charset="0"/>
              <a:buChar char="•"/>
              <a:defRPr/>
            </a:pPr>
            <a:r>
              <a:rPr lang="en-US" sz="2000" i="1" dirty="0">
                <a:solidFill>
                  <a:schemeClr val="bg1"/>
                </a:solidFill>
              </a:rPr>
              <a:t>Within this capability area, what would you designate as a critical interface? What is the boundary that interfaces with the larger system?</a:t>
            </a:r>
          </a:p>
          <a:p>
            <a:pPr marL="800100" lvl="1" indent="-342900">
              <a:buFont typeface="Arial" panose="020B0604020202020204" pitchFamily="34" charset="0"/>
              <a:buChar char="•"/>
              <a:defRPr/>
            </a:pPr>
            <a:r>
              <a:rPr lang="en-US" dirty="0">
                <a:solidFill>
                  <a:schemeClr val="bg1"/>
                </a:solidFill>
              </a:rPr>
              <a:t>Panel to array, array to voltage conversions</a:t>
            </a:r>
          </a:p>
          <a:p>
            <a:pPr marL="800100" lvl="1" indent="-342900">
              <a:buFont typeface="Arial" panose="020B0604020202020204" pitchFamily="34" charset="0"/>
              <a:buChar char="•"/>
              <a:defRPr/>
            </a:pPr>
            <a:r>
              <a:rPr lang="en-US" dirty="0">
                <a:solidFill>
                  <a:schemeClr val="bg1"/>
                </a:solidFill>
              </a:rPr>
              <a:t>Deployment structures</a:t>
            </a:r>
          </a:p>
          <a:p>
            <a:pPr marL="342900" indent="-342900">
              <a:buFont typeface="Arial" panose="020B0604020202020204" pitchFamily="34" charset="0"/>
              <a:buChar char="•"/>
              <a:defRPr/>
            </a:pPr>
            <a:r>
              <a:rPr lang="en-US" sz="2000" i="1" dirty="0">
                <a:solidFill>
                  <a:schemeClr val="bg1"/>
                </a:solidFill>
              </a:rPr>
              <a:t>What are the existing efforts on standards/interoperability in this area? Are they applicable to the Moon?</a:t>
            </a:r>
          </a:p>
          <a:p>
            <a:pPr marL="800100" lvl="1" indent="-342900">
              <a:buFont typeface="Arial" panose="020B0604020202020204" pitchFamily="34" charset="0"/>
              <a:buChar char="•"/>
              <a:defRPr/>
            </a:pPr>
            <a:r>
              <a:rPr lang="en-US" dirty="0">
                <a:solidFill>
                  <a:schemeClr val="bg1"/>
                </a:solidFill>
              </a:rPr>
              <a:t>DoD </a:t>
            </a:r>
            <a:r>
              <a:rPr lang="en-US" dirty="0" err="1">
                <a:solidFill>
                  <a:schemeClr val="bg1"/>
                </a:solidFill>
              </a:rPr>
              <a:t>microgrids</a:t>
            </a:r>
            <a:endParaRPr lang="en-US" dirty="0">
              <a:solidFill>
                <a:schemeClr val="bg1"/>
              </a:solidFill>
            </a:endParaRPr>
          </a:p>
          <a:p>
            <a:pPr marL="800100" lvl="1" indent="-342900">
              <a:buFont typeface="Arial" panose="020B0604020202020204" pitchFamily="34" charset="0"/>
              <a:buChar char="•"/>
              <a:defRPr/>
            </a:pPr>
            <a:r>
              <a:rPr lang="en-US" dirty="0">
                <a:solidFill>
                  <a:schemeClr val="bg1"/>
                </a:solidFill>
              </a:rPr>
              <a:t>Currently mixed opinions among teams developing VSAT technologies regarding setting up interoperability standards – these will likely be defined by who gets there first</a:t>
            </a:r>
          </a:p>
          <a:p>
            <a:pPr marL="342900" indent="-342900">
              <a:buFont typeface="Arial" panose="020B0604020202020204" pitchFamily="34" charset="0"/>
              <a:buChar char="•"/>
              <a:defRPr/>
            </a:pPr>
            <a:r>
              <a:rPr lang="en-US" sz="2000" i="1" dirty="0">
                <a:solidFill>
                  <a:schemeClr val="bg1"/>
                </a:solidFill>
              </a:rPr>
              <a:t>What do you want to get out of the MOSA working group?</a:t>
            </a:r>
          </a:p>
          <a:p>
            <a:pPr marL="800100" lvl="1" indent="-342900">
              <a:buFont typeface="Arial" panose="020B0604020202020204" pitchFamily="34" charset="0"/>
              <a:buChar char="•"/>
              <a:defRPr/>
            </a:pPr>
            <a:r>
              <a:rPr lang="en-US" dirty="0">
                <a:solidFill>
                  <a:schemeClr val="bg1"/>
                </a:solidFill>
              </a:rPr>
              <a:t>Promote the spirit of collaboration</a:t>
            </a:r>
          </a:p>
          <a:p>
            <a:pPr marL="800100" lvl="1" indent="-342900">
              <a:buFont typeface="Arial" panose="020B0604020202020204" pitchFamily="34" charset="0"/>
              <a:buChar char="•"/>
              <a:defRPr/>
            </a:pPr>
            <a:r>
              <a:rPr lang="en-US" dirty="0">
                <a:solidFill>
                  <a:schemeClr val="bg1"/>
                </a:solidFill>
              </a:rPr>
              <a:t>Understand what new ideas are being discussed/worked within the community</a:t>
            </a:r>
          </a:p>
          <a:p>
            <a:pPr marL="800100" lvl="1" indent="-342900">
              <a:buFont typeface="Arial" panose="020B0604020202020204" pitchFamily="34" charset="0"/>
              <a:buChar char="•"/>
              <a:defRPr/>
            </a:pPr>
            <a:r>
              <a:rPr lang="en-US" dirty="0">
                <a:solidFill>
                  <a:schemeClr val="bg1"/>
                </a:solidFill>
              </a:rPr>
              <a:t>Identify needs for research and development</a:t>
            </a:r>
          </a:p>
          <a:p>
            <a:pPr>
              <a:defRPr/>
            </a:pPr>
            <a:endParaRPr lang="en-US" dirty="0">
              <a:solidFill>
                <a:schemeClr val="bg1"/>
              </a:solidFill>
            </a:endParaRPr>
          </a:p>
        </p:txBody>
      </p:sp>
      <p:sp>
        <p:nvSpPr>
          <p:cNvPr id="3" name="TextBox 2"/>
          <p:cNvSpPr txBox="1"/>
          <p:nvPr/>
        </p:nvSpPr>
        <p:spPr>
          <a:xfrm>
            <a:off x="7688179" y="4602370"/>
            <a:ext cx="4331368" cy="1938992"/>
          </a:xfrm>
          <a:prstGeom prst="rect">
            <a:avLst/>
          </a:prstGeom>
          <a:noFill/>
          <a:ln>
            <a:solidFill>
              <a:schemeClr val="bg1"/>
            </a:solidFill>
          </a:ln>
        </p:spPr>
        <p:txBody>
          <a:bodyPr wrap="square" rtlCol="0">
            <a:spAutoFit/>
          </a:bodyPr>
          <a:lstStyle/>
          <a:p>
            <a:pPr algn="ctr"/>
            <a:r>
              <a:rPr lang="en-US" sz="2400" b="1" dirty="0">
                <a:solidFill>
                  <a:schemeClr val="bg1"/>
                </a:solidFill>
              </a:rPr>
              <a:t>Theme across all subgroups: the MOSA working group should promote collaboration across both people and technology areas in the community</a:t>
            </a:r>
            <a:endParaRPr lang="en-US" sz="2400" dirty="0"/>
          </a:p>
        </p:txBody>
      </p:sp>
      <p:pic>
        <p:nvPicPr>
          <p:cNvPr id="4" name="Picture 3"/>
          <p:cNvPicPr>
            <a:picLocks noChangeAspect="1"/>
          </p:cNvPicPr>
          <p:nvPr/>
        </p:nvPicPr>
        <p:blipFill>
          <a:blip r:embed="rId4"/>
          <a:stretch>
            <a:fillRect/>
          </a:stretch>
        </p:blipFill>
        <p:spPr>
          <a:xfrm>
            <a:off x="8818433" y="321564"/>
            <a:ext cx="2836998" cy="3915681"/>
          </a:xfrm>
          <a:prstGeom prst="rect">
            <a:avLst/>
          </a:prstGeom>
        </p:spPr>
      </p:pic>
    </p:spTree>
    <p:extLst>
      <p:ext uri="{BB962C8B-B14F-4D97-AF65-F5344CB8AC3E}">
        <p14:creationId xmlns:p14="http://schemas.microsoft.com/office/powerpoint/2010/main" val="285741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March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5632311"/>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Fuel Cells and Hydrogen Technologies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24 March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 </a:t>
            </a:r>
            <a:r>
              <a:rPr lang="en-US" sz="2400" b="1" u="sng" dirty="0">
                <a:solidFill>
                  <a:prstClr val="white"/>
                </a:solidFill>
              </a:rPr>
              <a:t>Ian </a:t>
            </a:r>
            <a:r>
              <a:rPr lang="en-US" sz="2400" b="1" u="sng" dirty="0" err="1">
                <a:solidFill>
                  <a:prstClr val="white"/>
                </a:solidFill>
              </a:rPr>
              <a:t>Jakupca</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NASA GRC Fuel Cell Technology Lead</a:t>
            </a:r>
            <a:endParaRPr lang="en-US" sz="2400" dirty="0">
              <a:solidFill>
                <a:schemeClr val="bg1"/>
              </a:solidFill>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37</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schemeClr val="bg1"/>
                </a:solidFill>
              </a:rPr>
              <a:t>Other Topics Covered: </a:t>
            </a:r>
          </a:p>
          <a:p>
            <a:pPr marL="914400" lvl="1" indent="-457200">
              <a:buFont typeface="Arial" panose="020B0604020202020204" pitchFamily="34" charset="0"/>
              <a:buChar char="•"/>
              <a:defRPr/>
            </a:pPr>
            <a:r>
              <a:rPr lang="en-US" sz="2400" dirty="0">
                <a:solidFill>
                  <a:prstClr val="white"/>
                </a:solidFill>
              </a:rPr>
              <a:t>Update on upcoming conferences and funding opportunities</a:t>
            </a:r>
          </a:p>
          <a:p>
            <a:pPr marL="914400" lvl="1" indent="-457200">
              <a:buFont typeface="Arial" panose="020B0604020202020204" pitchFamily="34" charset="0"/>
              <a:buChar char="•"/>
              <a:defRPr/>
            </a:pPr>
            <a:r>
              <a:rPr lang="en-US" sz="2400" dirty="0">
                <a:solidFill>
                  <a:prstClr val="white"/>
                </a:solidFill>
              </a:rPr>
              <a:t>MOSA Working Group telecon</a:t>
            </a:r>
          </a:p>
          <a:p>
            <a:pPr marL="914400" lvl="1" indent="-457200">
              <a:buFont typeface="Arial" panose="020B0604020202020204" pitchFamily="34" charset="0"/>
              <a:buChar char="•"/>
              <a:defRPr/>
            </a:pPr>
            <a:r>
              <a:rPr lang="en-US" sz="2400" dirty="0">
                <a:solidFill>
                  <a:prstClr val="white"/>
                </a:solidFill>
              </a:rPr>
              <a:t>LSIC SP Summer Workshop</a:t>
            </a:r>
          </a:p>
          <a:p>
            <a:pPr marL="914400" lvl="1" indent="-457200">
              <a:buFont typeface="Arial" panose="020B0604020202020204" pitchFamily="34" charset="0"/>
              <a:buChar char="•"/>
              <a:defRPr/>
            </a:pPr>
            <a:endParaRPr lang="en-US" sz="2400" dirty="0">
              <a:solidFill>
                <a:schemeClr val="bg1"/>
              </a:solidFill>
            </a:endParaRPr>
          </a:p>
        </p:txBody>
      </p:sp>
      <p:pic>
        <p:nvPicPr>
          <p:cNvPr id="2" name="Picture 1"/>
          <p:cNvPicPr>
            <a:picLocks noChangeAspect="1"/>
          </p:cNvPicPr>
          <p:nvPr/>
        </p:nvPicPr>
        <p:blipFill>
          <a:blip r:embed="rId4"/>
          <a:stretch>
            <a:fillRect/>
          </a:stretch>
        </p:blipFill>
        <p:spPr>
          <a:xfrm>
            <a:off x="8192579" y="872867"/>
            <a:ext cx="2956764" cy="2784876"/>
          </a:xfrm>
          <a:prstGeom prst="rect">
            <a:avLst/>
          </a:prstGeom>
        </p:spPr>
      </p:pic>
    </p:spTree>
    <p:extLst>
      <p:ext uri="{BB962C8B-B14F-4D97-AF65-F5344CB8AC3E}">
        <p14:creationId xmlns:p14="http://schemas.microsoft.com/office/powerpoint/2010/main" val="379414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March </a:t>
            </a:r>
            <a:r>
              <a:rPr lang="en-US" sz="2800" b="1" dirty="0" err="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Telecon</a:t>
            </a:r>
            <a:endParaRPr lang="en-US" sz="2800" b="1" dirty="0">
              <a:solidFill>
                <a:prstClr val="black"/>
              </a:solidFill>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898294"/>
            <a:ext cx="6752794" cy="5355312"/>
          </a:xfrm>
          <a:prstGeom prst="rect">
            <a:avLst/>
          </a:prstGeom>
          <a:noFill/>
          <a:ln w="19050">
            <a:noFill/>
          </a:ln>
        </p:spPr>
        <p:txBody>
          <a:bodyPr wrap="square" rtlCol="0">
            <a:spAutoFit/>
          </a:bodyPr>
          <a:lstStyle/>
          <a:p>
            <a:pPr>
              <a:defRPr/>
            </a:pPr>
            <a:r>
              <a:rPr kumimoji="0" lang="en-US" sz="2200" b="1" i="0" u="none" strike="noStrike" kern="1200" cap="none" spc="0" normalizeH="0" baseline="0" noProof="0" dirty="0">
                <a:ln>
                  <a:noFill/>
                </a:ln>
                <a:solidFill>
                  <a:schemeClr val="bg1"/>
                </a:solidFill>
                <a:effectLst/>
                <a:uLnTx/>
                <a:uFillTx/>
                <a:latin typeface="Calibri" panose="020F0502020204030204"/>
                <a:ea typeface="+mn-ea"/>
                <a:cs typeface="+mn-cs"/>
              </a:rPr>
              <a:t>Key Takeaways:</a:t>
            </a:r>
            <a:endParaRPr lang="en-US" sz="2000" dirty="0">
              <a:solidFill>
                <a:prstClr val="white"/>
              </a:solidFill>
            </a:endParaRPr>
          </a:p>
          <a:p>
            <a:pPr marL="342900" indent="-342900">
              <a:buFont typeface="Arial" panose="020B0604020202020204" pitchFamily="34" charset="0"/>
              <a:buChar char="•"/>
              <a:defRPr/>
            </a:pPr>
            <a:r>
              <a:rPr lang="en-US" sz="2000" dirty="0">
                <a:solidFill>
                  <a:prstClr val="white"/>
                </a:solidFill>
              </a:rPr>
              <a:t>Fuel Cells 101:</a:t>
            </a:r>
          </a:p>
          <a:p>
            <a:pPr marL="1257300" lvl="2" indent="-342900">
              <a:buFont typeface="Arial" panose="020B0604020202020204" pitchFamily="34" charset="0"/>
              <a:buChar char="•"/>
              <a:defRPr/>
            </a:pPr>
            <a:r>
              <a:rPr lang="en-US" sz="2000" dirty="0">
                <a:solidFill>
                  <a:prstClr val="white"/>
                </a:solidFill>
              </a:rPr>
              <a:t>Trade-off between complexity of power electronics and safety for manned-missions required for types of technologies</a:t>
            </a:r>
          </a:p>
          <a:p>
            <a:pPr marL="342900" indent="-342900">
              <a:buFont typeface="Arial" panose="020B0604020202020204" pitchFamily="34" charset="0"/>
              <a:buChar char="•"/>
              <a:defRPr/>
            </a:pPr>
            <a:r>
              <a:rPr lang="en-US" sz="2000" dirty="0">
                <a:solidFill>
                  <a:prstClr val="white"/>
                </a:solidFill>
              </a:rPr>
              <a:t>NASA Plans for Fuel Cell Technologies:</a:t>
            </a:r>
          </a:p>
          <a:p>
            <a:pPr marL="800100" lvl="1" indent="-342900">
              <a:buFont typeface="Arial" panose="020B0604020202020204" pitchFamily="34" charset="0"/>
              <a:buChar char="•"/>
              <a:defRPr/>
            </a:pPr>
            <a:r>
              <a:rPr lang="en-US" sz="2000" dirty="0">
                <a:solidFill>
                  <a:prstClr val="white"/>
                </a:solidFill>
              </a:rPr>
              <a:t>Sustainable power and in-situ resource utilization</a:t>
            </a:r>
          </a:p>
          <a:p>
            <a:pPr marL="800100" lvl="1" indent="-342900">
              <a:buFont typeface="Arial" panose="020B0604020202020204" pitchFamily="34" charset="0"/>
              <a:buChar char="•"/>
              <a:defRPr/>
            </a:pPr>
            <a:r>
              <a:rPr lang="en-US" sz="2000" dirty="0">
                <a:solidFill>
                  <a:prstClr val="white"/>
                </a:solidFill>
              </a:rPr>
              <a:t>Funding primarily through Artemis Program</a:t>
            </a:r>
          </a:p>
          <a:p>
            <a:pPr marL="1257300" lvl="2" indent="-342900">
              <a:buFont typeface="Arial" panose="020B0604020202020204" pitchFamily="34" charset="0"/>
              <a:buChar char="•"/>
              <a:defRPr/>
            </a:pPr>
            <a:r>
              <a:rPr lang="en-US" sz="2000" dirty="0">
                <a:solidFill>
                  <a:prstClr val="white"/>
                </a:solidFill>
              </a:rPr>
              <a:t>CLPS, and Surface Systems</a:t>
            </a:r>
          </a:p>
          <a:p>
            <a:pPr marL="800100" lvl="1" indent="-342900">
              <a:buFont typeface="Arial" panose="020B0604020202020204" pitchFamily="34" charset="0"/>
              <a:buChar char="•"/>
              <a:defRPr/>
            </a:pPr>
            <a:r>
              <a:rPr lang="en-US" sz="2000" dirty="0">
                <a:solidFill>
                  <a:prstClr val="white"/>
                </a:solidFill>
              </a:rPr>
              <a:t>Will need to develop and qualify new Fuel Cell systems because previous generation technology has been scrapped. </a:t>
            </a:r>
          </a:p>
          <a:p>
            <a:pPr marL="342900" indent="-342900">
              <a:buFont typeface="Arial" panose="020B0604020202020204" pitchFamily="34" charset="0"/>
              <a:buChar char="•"/>
              <a:defRPr/>
            </a:pPr>
            <a:r>
              <a:rPr lang="en-US" sz="2000" dirty="0">
                <a:solidFill>
                  <a:prstClr val="white"/>
                </a:solidFill>
              </a:rPr>
              <a:t>Electrochemical activities within NASA</a:t>
            </a:r>
          </a:p>
          <a:p>
            <a:pPr marL="800100" lvl="1" indent="-342900">
              <a:buFont typeface="Arial" panose="020B0604020202020204" pitchFamily="34" charset="0"/>
              <a:buChar char="•"/>
              <a:defRPr/>
            </a:pPr>
            <a:r>
              <a:rPr lang="en-US" sz="2000" dirty="0">
                <a:solidFill>
                  <a:prstClr val="white"/>
                </a:solidFill>
              </a:rPr>
              <a:t>Reactant Generation, Reactant Transfer and Storage, Energy Storage</a:t>
            </a:r>
          </a:p>
          <a:p>
            <a:pPr marL="800100" lvl="1" indent="-342900">
              <a:buFont typeface="Arial" panose="020B0604020202020204" pitchFamily="34" charset="0"/>
              <a:buChar char="•"/>
              <a:defRPr/>
            </a:pPr>
            <a:r>
              <a:rPr lang="en-US" sz="2000" dirty="0">
                <a:solidFill>
                  <a:prstClr val="white"/>
                </a:solidFill>
                <a:latin typeface="Calibri" panose="020F0502020204030204"/>
              </a:rPr>
              <a:t>Looking for various Lunar/Mars Landers including manned/unmanned applications</a:t>
            </a:r>
            <a:endParaRPr lang="en-US" sz="2200" dirty="0">
              <a:solidFill>
                <a:schemeClr val="bg1"/>
              </a:solidFill>
              <a:latin typeface="Calibri" panose="020F0502020204030204"/>
            </a:endParaRPr>
          </a:p>
        </p:txBody>
      </p:sp>
      <p:pic>
        <p:nvPicPr>
          <p:cNvPr id="3074" name="Picture 2" descr="Mars Oxygen In-Situ Resource Utilization Experiment (MOXIE) - NASA Mars">
            <a:extLst>
              <a:ext uri="{FF2B5EF4-FFF2-40B4-BE49-F238E27FC236}">
                <a16:creationId xmlns:a16="http://schemas.microsoft.com/office/drawing/2014/main" id="{F71AE08D-FD1F-0D7C-C445-59D8FB663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690" y="1607507"/>
            <a:ext cx="4708909" cy="282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233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March </a:t>
            </a:r>
            <a:r>
              <a:rPr lang="en-US" sz="2800" b="1" dirty="0" err="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Telecon</a:t>
            </a:r>
            <a:endParaRPr lang="en-US" sz="2800" b="1" dirty="0">
              <a:solidFill>
                <a:prstClr val="black"/>
              </a:solidFill>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520905" y="969599"/>
            <a:ext cx="10123383" cy="4832092"/>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Discussion Points:</a:t>
            </a:r>
          </a:p>
          <a:p>
            <a:pPr marL="342900" indent="-342900">
              <a:buFont typeface="Arial" panose="020B0604020202020204" pitchFamily="34" charset="0"/>
              <a:buChar char="•"/>
              <a:defRPr/>
            </a:pPr>
            <a:r>
              <a:rPr lang="en-US" sz="2400" dirty="0">
                <a:solidFill>
                  <a:schemeClr val="bg1"/>
                </a:solidFill>
                <a:latin typeface="Calibri" panose="020F0502020204030204"/>
              </a:rPr>
              <a:t>Question: Repair and maintenance are a critical considerations, how is that being considered for these large MW level systems?</a:t>
            </a:r>
          </a:p>
          <a:p>
            <a:pPr marL="342900" indent="-342900">
              <a:buFont typeface="Arial" panose="020B0604020202020204" pitchFamily="34" charset="0"/>
              <a:buChar char="•"/>
              <a:defRPr/>
            </a:pPr>
            <a:r>
              <a:rPr lang="en-US" sz="2400" dirty="0">
                <a:solidFill>
                  <a:schemeClr val="bg1"/>
                </a:solidFill>
                <a:latin typeface="Calibri" panose="020F0502020204030204"/>
              </a:rPr>
              <a:t>Answer: Maintenance is being investigated under the lunar surface habitat project. Filters will need to be changed, and various systematic components might need to be changed more frequently than in terrestrial systems.</a:t>
            </a:r>
          </a:p>
          <a:p>
            <a:pPr marL="800100" lvl="1" indent="-342900">
              <a:buFont typeface="Arial" panose="020B0604020202020204" pitchFamily="34" charset="0"/>
              <a:buChar char="•"/>
              <a:defRPr/>
            </a:pPr>
            <a:endParaRPr lang="en-US" sz="2400" dirty="0">
              <a:solidFill>
                <a:schemeClr val="bg1"/>
              </a:solidFill>
              <a:latin typeface="Calibri" panose="020F0502020204030204"/>
            </a:endParaRPr>
          </a:p>
          <a:p>
            <a:pPr>
              <a:defRPr/>
            </a:pPr>
            <a:endParaRPr lang="en-US" sz="2400" dirty="0">
              <a:solidFill>
                <a:schemeClr val="bg1"/>
              </a:solidFill>
              <a:latin typeface="Calibri" panose="020F0502020204030204"/>
            </a:endParaRPr>
          </a:p>
          <a:p>
            <a:pPr marL="342900" indent="-342900">
              <a:buFont typeface="Arial" panose="020B0604020202020204" pitchFamily="34" charset="0"/>
              <a:buChar char="•"/>
              <a:defRPr/>
            </a:pPr>
            <a:r>
              <a:rPr lang="en-US" sz="2400" dirty="0">
                <a:solidFill>
                  <a:schemeClr val="bg1"/>
                </a:solidFill>
                <a:latin typeface="Calibri" panose="020F0502020204030204"/>
              </a:rPr>
              <a:t>Question: Is there a reason why NASA is considering primary fuel cells over RFCs?</a:t>
            </a:r>
          </a:p>
          <a:p>
            <a:pPr marL="342900" indent="-342900">
              <a:buFont typeface="Arial" panose="020B0604020202020204" pitchFamily="34" charset="0"/>
              <a:buChar char="•"/>
              <a:defRPr/>
            </a:pPr>
            <a:r>
              <a:rPr lang="en-US" sz="2400" dirty="0">
                <a:solidFill>
                  <a:schemeClr val="bg1"/>
                </a:solidFill>
                <a:latin typeface="Calibri" panose="020F0502020204030204"/>
              </a:rPr>
              <a:t>Answer: The primary limitation is mass. NASA is focusing on the 100 W to 10 kW RFC to support missions on the lunar surface. </a:t>
            </a:r>
          </a:p>
          <a:p>
            <a:pPr marL="342900" indent="-342900">
              <a:buFont typeface="Arial" panose="020B0604020202020204" pitchFamily="34" charset="0"/>
              <a:buChar char="•"/>
              <a:defRPr/>
            </a:pPr>
            <a:endParaRPr lang="en-US" sz="2000" dirty="0">
              <a:solidFill>
                <a:schemeClr val="bg1"/>
              </a:solidFill>
              <a:latin typeface="Calibri" panose="020F0502020204030204"/>
            </a:endParaRPr>
          </a:p>
        </p:txBody>
      </p:sp>
    </p:spTree>
    <p:extLst>
      <p:ext uri="{BB962C8B-B14F-4D97-AF65-F5344CB8AC3E}">
        <p14:creationId xmlns:p14="http://schemas.microsoft.com/office/powerpoint/2010/main" val="5111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April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524315"/>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Tethered Power Systems for Lunar Mobility and Power Transmission (TYMPO)</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28 April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 </a:t>
            </a:r>
            <a:r>
              <a:rPr lang="en-US" sz="2400" b="1" u="sng" dirty="0">
                <a:solidFill>
                  <a:prstClr val="white"/>
                </a:solidFill>
              </a:rPr>
              <a:t>Ansel </a:t>
            </a:r>
            <a:r>
              <a:rPr lang="en-US" sz="2400" b="1" u="sng" dirty="0" err="1">
                <a:solidFill>
                  <a:prstClr val="white"/>
                </a:solidFill>
              </a:rPr>
              <a:t>Barchowsky</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PI TYMPO, NASA JPL</a:t>
            </a:r>
            <a:endParaRPr lang="en-US" sz="2400" dirty="0">
              <a:solidFill>
                <a:schemeClr val="bg1"/>
              </a:solidFill>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90</a:t>
            </a:r>
          </a:p>
          <a:p>
            <a:pP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400" dirty="0">
                <a:solidFill>
                  <a:prstClr val="white"/>
                </a:solidFill>
              </a:rPr>
              <a:t>MOSA Working Group update</a:t>
            </a:r>
            <a:endParaRPr lang="en-US" sz="2400" dirty="0">
              <a:solidFill>
                <a:schemeClr val="bg1"/>
              </a:solidFill>
            </a:endParaRPr>
          </a:p>
        </p:txBody>
      </p:sp>
      <p:pic>
        <p:nvPicPr>
          <p:cNvPr id="2" name="Picture 1">
            <a:extLst>
              <a:ext uri="{FF2B5EF4-FFF2-40B4-BE49-F238E27FC236}">
                <a16:creationId xmlns:a16="http://schemas.microsoft.com/office/drawing/2014/main" id="{E0D74736-97EF-2B33-C119-35A591187F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74" b="92890" l="9915" r="90192">
                        <a14:foregroundMark x1="48188" y1="11124" x2="56823" y2="10206"/>
                        <a14:foregroundMark x1="56823" y1="10206" x2="57463" y2="10550"/>
                        <a14:foregroundMark x1="56930" y1="86009" x2="63326" y2="83716"/>
                        <a14:foregroundMark x1="89552" y1="52752" x2="89232" y2="50688"/>
                        <a14:foregroundMark x1="90192" y1="48280" x2="90192" y2="49885"/>
                        <a14:foregroundMark x1="65885" y1="88073" x2="62367" y2="80275"/>
                        <a14:foregroundMark x1="62367" y1="80275" x2="54371" y2="76376"/>
                        <a14:foregroundMark x1="54371" y1="76376" x2="53518" y2="78899"/>
                        <a14:foregroundMark x1="41791" y1="91858" x2="52132" y2="92890"/>
                        <a14:foregroundMark x1="52132" y1="92890" x2="64606" y2="89564"/>
                        <a14:foregroundMark x1="43177" y1="9633" x2="53198" y2="9174"/>
                        <a14:foregroundMark x1="79744" y1="22477" x2="82516" y2="25229"/>
                        <a14:foregroundMark x1="89446" y1="44381" x2="89765" y2="44266"/>
                        <a14:foregroundMark x1="89872" y1="59748" x2="89979" y2="57569"/>
                        <a14:foregroundMark x1="89872" y1="45528" x2="89872" y2="43234"/>
                        <a14:foregroundMark x1="89872" y1="43349" x2="90192" y2="44954"/>
                      </a14:backgroundRemoval>
                    </a14:imgEffect>
                  </a14:imgLayer>
                </a14:imgProps>
              </a:ext>
            </a:extLst>
          </a:blip>
          <a:stretch>
            <a:fillRect/>
          </a:stretch>
        </p:blipFill>
        <p:spPr>
          <a:xfrm>
            <a:off x="8281344" y="1401031"/>
            <a:ext cx="3374087" cy="3136678"/>
          </a:xfrm>
          <a:prstGeom prst="rect">
            <a:avLst/>
          </a:prstGeom>
        </p:spPr>
      </p:pic>
    </p:spTree>
    <p:extLst>
      <p:ext uri="{BB962C8B-B14F-4D97-AF65-F5344CB8AC3E}">
        <p14:creationId xmlns:p14="http://schemas.microsoft.com/office/powerpoint/2010/main" val="1285259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April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20" y="898294"/>
            <a:ext cx="7520580" cy="4862870"/>
          </a:xfrm>
          <a:prstGeom prst="rect">
            <a:avLst/>
          </a:prstGeom>
          <a:noFill/>
          <a:ln w="19050">
            <a:noFill/>
          </a:ln>
        </p:spPr>
        <p:txBody>
          <a:bodyPr wrap="square" rtlCol="0">
            <a:spAutoFit/>
          </a:bodyPr>
          <a:lstStyle/>
          <a:p>
            <a:pPr>
              <a:defRPr/>
            </a:pPr>
            <a:r>
              <a:rPr kumimoji="0" lang="en-US" sz="2200" b="1" i="0" u="none" strike="noStrike" kern="1200" cap="none" spc="0" normalizeH="0" baseline="0" noProof="0" dirty="0">
                <a:ln>
                  <a:noFill/>
                </a:ln>
                <a:solidFill>
                  <a:schemeClr val="bg1"/>
                </a:solidFill>
                <a:effectLst/>
                <a:uLnTx/>
                <a:uFillTx/>
                <a:latin typeface="Calibri" panose="020F0502020204030204"/>
                <a:ea typeface="+mn-ea"/>
                <a:cs typeface="+mn-cs"/>
              </a:rPr>
              <a:t>Key Takeaways:</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Need for power and communications </a:t>
            </a:r>
            <a:r>
              <a:rPr lang="en-US" sz="2400" dirty="0">
                <a:solidFill>
                  <a:schemeClr val="bg1"/>
                </a:solidFill>
                <a:latin typeface="Calibri" panose="020F0502020204030204"/>
              </a:rPr>
              <a:t>for the Lunar surface, EA robotic applications on Moon and beyond</a:t>
            </a:r>
          </a:p>
          <a:p>
            <a:pPr marL="342900" indent="-342900">
              <a:buFont typeface="Arial" panose="020B0604020202020204" pitchFamily="34" charset="0"/>
              <a:buChar char="•"/>
              <a:defRPr/>
            </a:pPr>
            <a:r>
              <a:rPr lang="en-US" sz="2400" dirty="0">
                <a:solidFill>
                  <a:schemeClr val="bg1"/>
                </a:solidFill>
                <a:latin typeface="Calibri" panose="020F0502020204030204"/>
              </a:rPr>
              <a:t>TYMPO team wanted a solution that could fly </a:t>
            </a:r>
            <a:r>
              <a:rPr lang="en-US" sz="2400" b="1" dirty="0">
                <a:solidFill>
                  <a:schemeClr val="bg1"/>
                </a:solidFill>
                <a:latin typeface="Calibri" panose="020F0502020204030204"/>
              </a:rPr>
              <a:t>today</a:t>
            </a:r>
            <a:endParaRPr lang="en-US" sz="2400" dirty="0">
              <a:solidFill>
                <a:schemeClr val="bg1"/>
              </a:solidFill>
              <a:latin typeface="Calibri" panose="020F0502020204030204"/>
            </a:endParaRPr>
          </a:p>
          <a:p>
            <a:pPr marL="800100" lvl="1"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5x staged 1:3 DC-DC converters using </a:t>
            </a:r>
            <a:r>
              <a:rPr kumimoji="0" lang="en-US" sz="2400" i="0" u="none" strike="noStrike" kern="1200" cap="none" spc="0" normalizeH="0" baseline="0" noProof="0" dirty="0" err="1">
                <a:ln>
                  <a:noFill/>
                </a:ln>
                <a:solidFill>
                  <a:schemeClr val="bg1"/>
                </a:solidFill>
                <a:effectLst/>
                <a:uLnTx/>
                <a:uFillTx/>
                <a:latin typeface="Calibri" panose="020F0502020204030204"/>
                <a:ea typeface="+mn-ea"/>
                <a:cs typeface="+mn-cs"/>
              </a:rPr>
              <a:t>GaN</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 devices for 1.5 kV output</a:t>
            </a:r>
          </a:p>
          <a:p>
            <a:pPr marL="800100" lvl="1" indent="-342900">
              <a:buFont typeface="Arial" panose="020B0604020202020204" pitchFamily="34" charset="0"/>
              <a:buChar char="•"/>
              <a:defRPr/>
            </a:pPr>
            <a:r>
              <a:rPr lang="en-US" sz="2400" dirty="0">
                <a:solidFill>
                  <a:schemeClr val="bg1"/>
                </a:solidFill>
                <a:latin typeface="Calibri" panose="020F0502020204030204"/>
              </a:rPr>
              <a:t>Designed to be swapped out with </a:t>
            </a:r>
            <a:r>
              <a:rPr lang="en-US" sz="2400" dirty="0" err="1">
                <a:solidFill>
                  <a:schemeClr val="bg1"/>
                </a:solidFill>
                <a:latin typeface="Calibri" panose="020F0502020204030204"/>
              </a:rPr>
              <a:t>SiC</a:t>
            </a:r>
            <a:endParaRPr lang="en-US" sz="2400" dirty="0">
              <a:solidFill>
                <a:schemeClr val="bg1"/>
              </a:solidFill>
              <a:latin typeface="Calibri" panose="020F0502020204030204"/>
            </a:endParaRPr>
          </a:p>
          <a:p>
            <a:pPr marL="800100" lvl="1" indent="-342900">
              <a:buFont typeface="Arial" panose="020B0604020202020204" pitchFamily="34" charset="0"/>
              <a:buChar char="•"/>
              <a:defRPr/>
            </a:pPr>
            <a:r>
              <a:rPr lang="en-US" sz="2400" dirty="0">
                <a:solidFill>
                  <a:schemeClr val="bg1"/>
                </a:solidFill>
                <a:latin typeface="Calibri" panose="020F0502020204030204"/>
              </a:rPr>
              <a:t>High frequency to decrease SWAP</a:t>
            </a:r>
          </a:p>
          <a:p>
            <a:pPr marL="342900" indent="-342900">
              <a:buFont typeface="Arial" panose="020B0604020202020204" pitchFamily="34" charset="0"/>
              <a:buChar char="•"/>
              <a:defRPr/>
            </a:pPr>
            <a:r>
              <a:rPr lang="en-US" sz="2400" dirty="0">
                <a:solidFill>
                  <a:schemeClr val="bg1"/>
                </a:solidFill>
                <a:latin typeface="Calibri" panose="020F0502020204030204"/>
              </a:rPr>
              <a:t>Point solutions, considering lunar environment including:</a:t>
            </a:r>
          </a:p>
          <a:p>
            <a:pPr marL="800100" lvl="1" indent="-342900">
              <a:buFont typeface="Arial" panose="020B0604020202020204" pitchFamily="34" charset="0"/>
              <a:buChar char="•"/>
              <a:defRPr/>
            </a:pPr>
            <a:r>
              <a:rPr lang="en-US" sz="2400" dirty="0">
                <a:solidFill>
                  <a:schemeClr val="bg1"/>
                </a:solidFill>
                <a:latin typeface="Calibri" panose="020F0502020204030204"/>
              </a:rPr>
              <a:t>Optical occlusion by radiation</a:t>
            </a:r>
          </a:p>
          <a:p>
            <a:pPr marL="800100" lvl="1" indent="-342900">
              <a:buFont typeface="Arial" panose="020B0604020202020204" pitchFamily="34" charset="0"/>
              <a:buChar char="•"/>
              <a:defRPr/>
            </a:pPr>
            <a:r>
              <a:rPr lang="en-US" sz="2400" dirty="0">
                <a:solidFill>
                  <a:schemeClr val="bg1"/>
                </a:solidFill>
                <a:latin typeface="Calibri" panose="020F0502020204030204"/>
              </a:rPr>
              <a:t>Regolith abrasion</a:t>
            </a:r>
          </a:p>
          <a:p>
            <a:pPr marL="800100" lvl="1" indent="-342900">
              <a:buFont typeface="Arial" panose="020B0604020202020204" pitchFamily="34" charset="0"/>
              <a:buChar char="•"/>
              <a:defRPr/>
            </a:pPr>
            <a:r>
              <a:rPr lang="en-US" sz="2400" dirty="0">
                <a:solidFill>
                  <a:schemeClr val="bg1"/>
                </a:solidFill>
                <a:latin typeface="Calibri" panose="020F0502020204030204"/>
              </a:rPr>
              <a:t>Thermal tolerance</a:t>
            </a:r>
          </a:p>
        </p:txBody>
      </p:sp>
      <p:grpSp>
        <p:nvGrpSpPr>
          <p:cNvPr id="5" name="Group 4">
            <a:extLst>
              <a:ext uri="{FF2B5EF4-FFF2-40B4-BE49-F238E27FC236}">
                <a16:creationId xmlns:a16="http://schemas.microsoft.com/office/drawing/2014/main" id="{4A297144-3C55-4ED1-538B-B06208062069}"/>
              </a:ext>
            </a:extLst>
          </p:cNvPr>
          <p:cNvGrpSpPr/>
          <p:nvPr/>
        </p:nvGrpSpPr>
        <p:grpSpPr>
          <a:xfrm>
            <a:off x="7964382" y="957039"/>
            <a:ext cx="3184961" cy="2885200"/>
            <a:chOff x="8109983" y="1828468"/>
            <a:chExt cx="3886200" cy="3520440"/>
          </a:xfrm>
        </p:grpSpPr>
        <p:sp>
          <p:nvSpPr>
            <p:cNvPr id="4" name="Rectangle 3">
              <a:extLst>
                <a:ext uri="{FF2B5EF4-FFF2-40B4-BE49-F238E27FC236}">
                  <a16:creationId xmlns:a16="http://schemas.microsoft.com/office/drawing/2014/main" id="{46BB145C-F3D9-2E19-D1F1-3FABAE9C3E09}"/>
                </a:ext>
              </a:extLst>
            </p:cNvPr>
            <p:cNvSpPr/>
            <p:nvPr/>
          </p:nvSpPr>
          <p:spPr>
            <a:xfrm>
              <a:off x="8112138" y="1828468"/>
              <a:ext cx="3881890" cy="3520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2" descr="https://lh5.googleusercontent.com/RwLOfJ3nAO_OwKo0ZQbZAoZvilRlFSutn8WKQ1EsoYea7l34-F9xc95yiKV9RQCBSg27HaWF2HWO2__6YWpcEgEk58QCY9xGRLPNTbgFs8xkUO9IwIjAmt_-1ZxIv05zxA">
              <a:extLst>
                <a:ext uri="{FF2B5EF4-FFF2-40B4-BE49-F238E27FC236}">
                  <a16:creationId xmlns:a16="http://schemas.microsoft.com/office/drawing/2014/main" id="{C5728251-ACE1-D5C3-DEC2-EA1CA0803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9983" y="1829637"/>
              <a:ext cx="3886200" cy="351810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3448C114-6A8A-8B43-912A-6840D93546F3}"/>
              </a:ext>
            </a:extLst>
          </p:cNvPr>
          <p:cNvPicPr>
            <a:picLocks noChangeAspect="1"/>
          </p:cNvPicPr>
          <p:nvPr/>
        </p:nvPicPr>
        <p:blipFill rotWithShape="1">
          <a:blip r:embed="rId5"/>
          <a:srcRect t="9877" b="11138"/>
          <a:stretch/>
        </p:blipFill>
        <p:spPr>
          <a:xfrm>
            <a:off x="6491945" y="5039258"/>
            <a:ext cx="5304111" cy="1721490"/>
          </a:xfrm>
          <a:prstGeom prst="rect">
            <a:avLst/>
          </a:prstGeom>
        </p:spPr>
      </p:pic>
    </p:spTree>
    <p:extLst>
      <p:ext uri="{BB962C8B-B14F-4D97-AF65-F5344CB8AC3E}">
        <p14:creationId xmlns:p14="http://schemas.microsoft.com/office/powerpoint/2010/main" val="13889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Agenda</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Community Updates</a:t>
            </a:r>
          </a:p>
          <a:p>
            <a:pPr marL="914400" lvl="1" indent="-457200">
              <a:buFont typeface="Arial" panose="020B0604020202020204" pitchFamily="34" charset="0"/>
              <a:buChar char="•"/>
              <a:defRPr/>
            </a:pPr>
            <a:r>
              <a:rPr lang="en-US" sz="2400" dirty="0">
                <a:solidFill>
                  <a:prstClr val="white"/>
                </a:solidFill>
              </a:rPr>
              <a:t>MOSA December telecon (Kristen </a:t>
            </a:r>
            <a:r>
              <a:rPr lang="en-US" sz="2400" dirty="0" err="1">
                <a:solidFill>
                  <a:prstClr val="white"/>
                </a:solidFill>
              </a:rPr>
              <a:t>Jaburek</a:t>
            </a:r>
            <a:r>
              <a:rPr lang="en-US" sz="2400" dirty="0">
                <a:solidFill>
                  <a:prstClr val="white"/>
                </a:solidFill>
              </a:rPr>
              <a:t>, JHU/APL)</a:t>
            </a:r>
            <a:endParaRPr kumimoji="0" lang="en-US" sz="2400" b="0" i="0" u="none" strike="noStrike" kern="1200" cap="none" spc="0" normalizeH="0" baseline="0" noProof="0" dirty="0">
              <a:ln>
                <a:noFill/>
              </a:ln>
              <a:solidFill>
                <a:prstClr val="white"/>
              </a:solidFill>
              <a:effectLst/>
              <a:uLnTx/>
              <a:uFillTx/>
              <a:ea typeface="+mn-ea"/>
              <a:cs typeface="+mn-cs"/>
            </a:endParaRPr>
          </a:p>
          <a:p>
            <a:pPr marL="914400" lvl="1" indent="-457200">
              <a:buFont typeface="Arial" panose="020B0604020202020204" pitchFamily="34" charset="0"/>
              <a:buChar char="•"/>
              <a:defRPr/>
            </a:pPr>
            <a:r>
              <a:rPr lang="en-US" sz="2400" dirty="0">
                <a:solidFill>
                  <a:prstClr val="white"/>
                </a:solidFill>
              </a:rPr>
              <a:t>Artemis 1!</a:t>
            </a:r>
            <a:endParaRPr kumimoji="0" lang="en-US" sz="2400" b="0" i="0" u="none" strike="noStrike" kern="1200" cap="none" spc="0" normalizeH="0" baseline="0" noProof="0" dirty="0">
              <a:ln>
                <a:noFill/>
              </a:ln>
              <a:solidFill>
                <a:prstClr val="white"/>
              </a:solidFill>
              <a:effectLst/>
              <a:uLnTx/>
              <a:uFillTx/>
              <a:ea typeface="+mn-ea"/>
              <a:cs typeface="+mn-cs"/>
            </a:endParaRPr>
          </a:p>
          <a:p>
            <a:pPr marL="914400" lvl="1" indent="-45720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ea typeface="+mn-ea"/>
                <a:cs typeface="+mn-cs"/>
              </a:rPr>
              <a:t>Solicitations and Awards</a:t>
            </a:r>
          </a:p>
          <a:p>
            <a:pPr marL="914400" lvl="1" indent="-457200">
              <a:buFont typeface="Arial" panose="020B0604020202020204" pitchFamily="34" charset="0"/>
              <a:buChar char="•"/>
              <a:defRPr/>
            </a:pPr>
            <a:r>
              <a:rPr lang="en-US" sz="2400" dirty="0">
                <a:solidFill>
                  <a:prstClr val="white"/>
                </a:solidFill>
              </a:rPr>
              <a:t>Conferences/Workshops</a:t>
            </a:r>
          </a:p>
          <a:p>
            <a:pPr marL="914400" lvl="1"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schemeClr val="bg1"/>
                </a:solidFill>
              </a:rPr>
              <a:t>2022 Year in Review (Matt Clement, Sean Young, Samantha Andrade, Julie Peck, Joseph Kozak; JHU/APL)</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Survey completion</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Open Discussion</a:t>
            </a:r>
            <a:endParaRPr lang="en-US" sz="2400" dirty="0">
              <a:solidFill>
                <a:schemeClr val="bg1"/>
              </a:solidFill>
            </a:endParaRPr>
          </a:p>
        </p:txBody>
      </p:sp>
    </p:spTree>
    <p:extLst>
      <p:ext uri="{BB962C8B-B14F-4D97-AF65-F5344CB8AC3E}">
        <p14:creationId xmlns:p14="http://schemas.microsoft.com/office/powerpoint/2010/main" val="2250224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April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9" y="898294"/>
            <a:ext cx="10986792" cy="4893647"/>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Critical Discussion Points:</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Question: Concerns with lunar environment, particularly with thermal expansion and ductile-brittle transitions </a:t>
            </a:r>
            <a:r>
              <a:rPr lang="en-US" sz="2400" dirty="0">
                <a:solidFill>
                  <a:schemeClr val="bg1"/>
                </a:solidFill>
                <a:latin typeface="Calibri" panose="020F0502020204030204"/>
              </a:rPr>
              <a:t>of disparate materials in a 5 km cable</a:t>
            </a:r>
          </a:p>
          <a:p>
            <a:pPr marL="800100" lvl="1"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Answer: Analysis shows that this is a concern during deployment only. Not fully solved. Electronics assumed to be in a thermally controlled environment</a:t>
            </a:r>
          </a:p>
          <a:p>
            <a:pPr marL="342900" indent="-342900">
              <a:buFont typeface="Arial" panose="020B0604020202020204" pitchFamily="34" charset="0"/>
              <a:buChar char="•"/>
              <a:defRPr/>
            </a:pPr>
            <a:r>
              <a:rPr lang="en-US" sz="2400" dirty="0">
                <a:solidFill>
                  <a:schemeClr val="bg1"/>
                </a:solidFill>
                <a:latin typeface="Calibri" panose="020F0502020204030204"/>
              </a:rPr>
              <a:t>Question: How well are the interfaces defined for swapping out DC-DC converters?</a:t>
            </a:r>
          </a:p>
          <a:p>
            <a:pPr marL="800100" lvl="1"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Answer: Converters not attached to the stack at all; should be a standard interface and can use almost</a:t>
            </a:r>
            <a:r>
              <a:rPr lang="en-US" sz="2400" dirty="0">
                <a:solidFill>
                  <a:schemeClr val="bg1"/>
                </a:solidFill>
                <a:latin typeface="Calibri" panose="020F0502020204030204"/>
              </a:rPr>
              <a:t> any converter type</a:t>
            </a: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r>
              <a:rPr lang="en-US" sz="2400" b="1" dirty="0">
                <a:solidFill>
                  <a:schemeClr val="bg1"/>
                </a:solidFill>
                <a:latin typeface="Calibri" panose="020F0502020204030204"/>
              </a:rPr>
              <a:t>Looking Forward:</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Targeting </a:t>
            </a:r>
            <a:r>
              <a:rPr lang="en-US" sz="2400" dirty="0">
                <a:solidFill>
                  <a:schemeClr val="bg1"/>
                </a:solidFill>
                <a:latin typeface="Calibri" panose="020F0502020204030204"/>
              </a:rPr>
              <a:t>TRL 6 in 2024, TRL 7 in 2026</a:t>
            </a:r>
          </a:p>
          <a:p>
            <a:pPr marL="342900" indent="-342900">
              <a:buFont typeface="Arial" panose="020B0604020202020204" pitchFamily="34" charset="0"/>
              <a:buChar cha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indent="-342900">
              <a:buFont typeface="Arial" panose="020B0604020202020204" pitchFamily="34" charset="0"/>
              <a:buChar char="•"/>
              <a:defRPr/>
            </a:pPr>
            <a:endParaRPr lang="en-US" sz="2400" dirty="0">
              <a:solidFill>
                <a:schemeClr val="bg1"/>
              </a:solidFill>
              <a:latin typeface="Calibri" panose="020F0502020204030204"/>
            </a:endParaRPr>
          </a:p>
          <a:p>
            <a:pPr>
              <a:defRPr/>
            </a:pPr>
            <a:endParaRPr lang="en-US" sz="2400" b="1" dirty="0">
              <a:solidFill>
                <a:schemeClr val="bg1"/>
              </a:solidFill>
              <a:latin typeface="Calibri" panose="020F0502020204030204"/>
            </a:endParaRPr>
          </a:p>
        </p:txBody>
      </p:sp>
    </p:spTree>
    <p:extLst>
      <p:ext uri="{BB962C8B-B14F-4D97-AF65-F5344CB8AC3E}">
        <p14:creationId xmlns:p14="http://schemas.microsoft.com/office/powerpoint/2010/main" val="300823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May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572998"/>
            <a:ext cx="10074649" cy="6924973"/>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a:t>
            </a:r>
            <a:r>
              <a:rPr lang="en-US" sz="2400" dirty="0">
                <a:solidFill>
                  <a:prstClr val="white"/>
                </a:solidFill>
              </a:rPr>
              <a:t>NASA LIVE RFI Breakout Sessions</a:t>
            </a:r>
            <a:endParaRPr kumimoji="0" lang="en-US" sz="2400" b="0" i="0" u="none" strike="noStrike" kern="1200" cap="none" spc="0" normalizeH="0" baseline="0" noProof="0" dirty="0">
              <a:ln>
                <a:noFill/>
              </a:ln>
              <a:solidFill>
                <a:prstClr val="white"/>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26 May 2022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95</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Focus on soliciting feedback on the envisioned futures that comprise STMD’S Strategic Framework</a:t>
            </a:r>
            <a:endParaRPr lang="en-US" sz="2400" b="1" u="sng" dirty="0">
              <a:solidFill>
                <a:prstClr val="white"/>
              </a:solidFill>
            </a:endParaRPr>
          </a:p>
          <a:p>
            <a:pPr marL="914400" lvl="1" indent="-457200">
              <a:buFont typeface="Arial" panose="020B0604020202020204" pitchFamily="34" charset="0"/>
              <a:buChar char="•"/>
              <a:defRPr/>
            </a:pPr>
            <a:r>
              <a:rPr lang="en-US" sz="2000" dirty="0">
                <a:solidFill>
                  <a:prstClr val="white"/>
                </a:solidFill>
              </a:rPr>
              <a:t>Introduction by Wes Fuhrman</a:t>
            </a:r>
          </a:p>
          <a:p>
            <a:pPr marL="914400" lvl="1" indent="-457200">
              <a:buFont typeface="Arial" panose="020B0604020202020204" pitchFamily="34" charset="0"/>
              <a:buChar char="•"/>
              <a:defRPr/>
            </a:pPr>
            <a:r>
              <a:rPr lang="en-US" sz="2000" dirty="0">
                <a:solidFill>
                  <a:prstClr val="white"/>
                </a:solidFill>
              </a:rPr>
              <a:t>Breakout sessions organized by areas represented within the POWER Envisioned Future (Power Generation, Power and Energy Storage, PMAD)</a:t>
            </a:r>
          </a:p>
          <a:p>
            <a:pPr marL="914400" lvl="1" indent="-457200">
              <a:buFont typeface="Arial" panose="020B0604020202020204" pitchFamily="34" charset="0"/>
              <a:buChar char="•"/>
              <a:defRPr/>
            </a:pPr>
            <a:endParaRPr lang="en-US" sz="20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000" dirty="0">
                <a:solidFill>
                  <a:prstClr val="white"/>
                </a:solidFill>
              </a:rPr>
              <a:t>Watts on the Moon Phase 2</a:t>
            </a:r>
          </a:p>
          <a:p>
            <a:pPr marL="914400" lvl="1" indent="-457200">
              <a:buFont typeface="Arial" panose="020B0604020202020204" pitchFamily="34" charset="0"/>
              <a:buChar char="•"/>
              <a:defRPr/>
            </a:pPr>
            <a:r>
              <a:rPr lang="en-US" sz="2000" dirty="0">
                <a:solidFill>
                  <a:prstClr val="white"/>
                </a:solidFill>
              </a:rPr>
              <a:t>Tipping Point/ACO (Announcement of Collaboration Opportunity)</a:t>
            </a:r>
          </a:p>
          <a:p>
            <a:pPr marL="914400" lvl="1" indent="-457200">
              <a:buFont typeface="Arial" panose="020B0604020202020204" pitchFamily="34" charset="0"/>
              <a:buChar char="•"/>
              <a:defRPr/>
            </a:pPr>
            <a:r>
              <a:rPr lang="en-US" sz="2000" dirty="0">
                <a:solidFill>
                  <a:prstClr val="white"/>
                </a:solidFill>
              </a:rPr>
              <a:t>LSSW Workshop- Prosecting/Resource Evaluation</a:t>
            </a:r>
          </a:p>
          <a:p>
            <a:pPr marL="914400" lvl="1" indent="-457200">
              <a:buFont typeface="Arial" panose="020B0604020202020204" pitchFamily="34" charset="0"/>
              <a:buChar char="•"/>
              <a:defRPr/>
            </a:pPr>
            <a:r>
              <a:rPr lang="en-US" sz="2000" dirty="0">
                <a:solidFill>
                  <a:prstClr val="white"/>
                </a:solidFill>
              </a:rPr>
              <a:t>LSIC SP Summer Workshop</a:t>
            </a:r>
            <a:endParaRPr lang="en-US" sz="2000" dirty="0">
              <a:solidFill>
                <a:schemeClr val="bg1"/>
              </a:solidFill>
            </a:endParaRPr>
          </a:p>
          <a:p>
            <a:pPr lvl="2">
              <a:defRPr/>
            </a:pPr>
            <a:endParaRPr lang="en-US" sz="2000" dirty="0">
              <a:solidFill>
                <a:prstClr val="white"/>
              </a:solidFill>
            </a:endParaRPr>
          </a:p>
          <a:p>
            <a:pPr marL="1371600" lvl="2" indent="-457200">
              <a:buFont typeface="Arial" panose="020B0604020202020204" pitchFamily="34" charset="0"/>
              <a:buChar char="•"/>
              <a:defRPr/>
            </a:pPr>
            <a:endParaRPr lang="en-US" sz="2400" dirty="0">
              <a:solidFill>
                <a:schemeClr val="bg1"/>
              </a:solidFill>
            </a:endParaRPr>
          </a:p>
        </p:txBody>
      </p:sp>
      <p:pic>
        <p:nvPicPr>
          <p:cNvPr id="2" name="Picture 1"/>
          <p:cNvPicPr>
            <a:picLocks noChangeAspect="1"/>
          </p:cNvPicPr>
          <p:nvPr/>
        </p:nvPicPr>
        <p:blipFill>
          <a:blip r:embed="rId4"/>
          <a:stretch>
            <a:fillRect/>
          </a:stretch>
        </p:blipFill>
        <p:spPr>
          <a:xfrm>
            <a:off x="7430511" y="840734"/>
            <a:ext cx="3958443" cy="2162699"/>
          </a:xfrm>
          <a:prstGeom prst="rect">
            <a:avLst/>
          </a:prstGeom>
        </p:spPr>
      </p:pic>
    </p:spTree>
    <p:extLst>
      <p:ext uri="{BB962C8B-B14F-4D97-AF65-F5344CB8AC3E}">
        <p14:creationId xmlns:p14="http://schemas.microsoft.com/office/powerpoint/2010/main" val="1360762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May </a:t>
            </a:r>
            <a:r>
              <a:rPr lang="en-US" sz="2800" b="1" dirty="0" err="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EE25A0-8301-3440-95A2-56985C329E5E}"/>
              </a:ext>
            </a:extLst>
          </p:cNvPr>
          <p:cNvSpPr txBox="1"/>
          <p:nvPr/>
        </p:nvSpPr>
        <p:spPr>
          <a:xfrm>
            <a:off x="413319" y="898294"/>
            <a:ext cx="11329502" cy="6617196"/>
          </a:xfrm>
          <a:prstGeom prst="rect">
            <a:avLst/>
          </a:prstGeom>
          <a:noFill/>
          <a:ln w="19050">
            <a:noFill/>
          </a:ln>
        </p:spPr>
        <p:txBody>
          <a:bodyPr wrap="square" rtlCol="0">
            <a:spAutoFit/>
          </a:bodyPr>
          <a:lstStyle/>
          <a:p>
            <a:pPr>
              <a:defRPr/>
            </a:pPr>
            <a:r>
              <a:rPr lang="en-US" sz="2000" b="1" dirty="0">
                <a:solidFill>
                  <a:schemeClr val="bg1"/>
                </a:solidFill>
                <a:latin typeface="Calibri" panose="020F0502020204030204"/>
              </a:rPr>
              <a:t>NASA “LIVE” Request for Information (RFI) Introduction</a:t>
            </a:r>
            <a:endParaRPr kumimoji="0" lang="en-US" sz="2000" b="1" i="0" u="none" strike="noStrike" kern="1200" cap="none" spc="0" normalizeH="0" baseline="0" noProof="0" dirty="0">
              <a:ln>
                <a:noFill/>
              </a:ln>
              <a:solidFill>
                <a:schemeClr val="bg1"/>
              </a:solidFill>
              <a:effectLst/>
              <a:uLnTx/>
              <a:uFillTx/>
              <a:latin typeface="Calibri" panose="020F0502020204030204"/>
            </a:endParaRPr>
          </a:p>
          <a:p>
            <a:pPr marL="342900" indent="-342900">
              <a:buFont typeface="Arial" panose="020B0604020202020204" pitchFamily="34" charset="0"/>
              <a:buChar char="•"/>
              <a:defRPr/>
            </a:pPr>
            <a:r>
              <a:rPr lang="en-US" dirty="0">
                <a:solidFill>
                  <a:schemeClr val="bg1"/>
                </a:solidFill>
              </a:rPr>
              <a:t>NASA’s STMD organizes the agency’s technology into the Strategic Framework, comprised of 18 Capability areas grouped into investments called Thrusts: Go, Land, Live, and Explore in order to address its desired outcomes in these areas through technology development. </a:t>
            </a:r>
          </a:p>
          <a:p>
            <a:pPr marL="342900" indent="-342900">
              <a:buFont typeface="Arial" panose="020B0604020202020204" pitchFamily="34" charset="0"/>
              <a:buChar char="•"/>
              <a:defRPr/>
            </a:pPr>
            <a:r>
              <a:rPr lang="en-US" dirty="0">
                <a:solidFill>
                  <a:schemeClr val="bg1"/>
                </a:solidFill>
              </a:rPr>
              <a:t>NASA is engaging the community to validate and improve the end state described in these envisioned futures. Within “Live”, Power and Energy Storage Systems is the capability area of interest to the LSIC Surface Power Focus Group</a:t>
            </a:r>
          </a:p>
          <a:p>
            <a:pPr marL="342900" indent="-342900">
              <a:buFont typeface="Arial" panose="020B0604020202020204" pitchFamily="34" charset="0"/>
              <a:buChar char="•"/>
              <a:defRPr/>
            </a:pPr>
            <a:endParaRPr lang="en-US" dirty="0">
              <a:solidFill>
                <a:schemeClr val="bg1"/>
              </a:solidFill>
            </a:endParaRPr>
          </a:p>
          <a:p>
            <a:pPr>
              <a:defRPr/>
            </a:pPr>
            <a:r>
              <a:rPr lang="en-US" sz="2000" b="1" dirty="0">
                <a:solidFill>
                  <a:schemeClr val="bg1"/>
                </a:solidFill>
              </a:rPr>
              <a:t>Breakout Discussions</a:t>
            </a:r>
          </a:p>
          <a:p>
            <a:pPr marL="342900" indent="-342900">
              <a:buFont typeface="Arial" panose="020B0604020202020204" pitchFamily="34" charset="0"/>
              <a:buChar char="•"/>
              <a:defRPr/>
            </a:pPr>
            <a:r>
              <a:rPr kumimoji="0" lang="en-US" i="0" u="none" strike="noStrike" kern="1200" cap="none" spc="0" normalizeH="0" baseline="0" noProof="0" dirty="0">
                <a:ln>
                  <a:noFill/>
                </a:ln>
                <a:solidFill>
                  <a:schemeClr val="bg1"/>
                </a:solidFill>
                <a:effectLst/>
                <a:uLnTx/>
                <a:uFillTx/>
                <a:latin typeface="Calibri" panose="020F0502020204030204"/>
              </a:rPr>
              <a:t>Participants were</a:t>
            </a:r>
            <a:r>
              <a:rPr kumimoji="0" lang="en-US" i="0" u="none" strike="noStrike" kern="1200" cap="none" spc="0" normalizeH="0" noProof="0" dirty="0">
                <a:ln>
                  <a:noFill/>
                </a:ln>
                <a:solidFill>
                  <a:schemeClr val="bg1"/>
                </a:solidFill>
                <a:effectLst/>
                <a:uLnTx/>
                <a:uFillTx/>
                <a:latin typeface="Calibri" panose="020F0502020204030204"/>
              </a:rPr>
              <a:t> split into subgroups based on </a:t>
            </a:r>
            <a:r>
              <a:rPr lang="en-US" dirty="0">
                <a:solidFill>
                  <a:prstClr val="white"/>
                </a:solidFill>
              </a:rPr>
              <a:t>areas represented within the POWER Envisioned Future </a:t>
            </a:r>
            <a:r>
              <a:rPr kumimoji="0" lang="en-US" i="0" u="none" strike="noStrike" kern="1200" cap="none" spc="0" normalizeH="0" noProof="0" dirty="0">
                <a:ln>
                  <a:noFill/>
                </a:ln>
                <a:solidFill>
                  <a:schemeClr val="bg1"/>
                </a:solidFill>
                <a:effectLst/>
                <a:uLnTx/>
                <a:uFillTx/>
                <a:latin typeface="Calibri" panose="020F0502020204030204"/>
              </a:rPr>
              <a:t>to answer the following questions via Miro boards:</a:t>
            </a:r>
          </a:p>
          <a:p>
            <a:pPr marL="800100" lvl="1" indent="-342900">
              <a:buFont typeface="Arial" panose="020B0604020202020204" pitchFamily="34" charset="0"/>
              <a:buChar char="•"/>
              <a:defRPr/>
            </a:pPr>
            <a:r>
              <a:rPr lang="en-US" sz="1600" i="1" dirty="0">
                <a:solidFill>
                  <a:schemeClr val="bg1"/>
                </a:solidFill>
              </a:rPr>
              <a:t>Is the Envisioned Futures chart inclusive of space community needs for this gap? </a:t>
            </a:r>
          </a:p>
          <a:p>
            <a:pPr marL="800100" lvl="1" indent="-342900">
              <a:buFont typeface="Arial" panose="020B0604020202020204" pitchFamily="34" charset="0"/>
              <a:buChar char="•"/>
              <a:defRPr/>
            </a:pPr>
            <a:r>
              <a:rPr lang="en-US" sz="1600" i="1" dirty="0">
                <a:solidFill>
                  <a:schemeClr val="bg1"/>
                </a:solidFill>
              </a:rPr>
              <a:t>Are the State-of-the-Art summaries complete and accurate or are there technologies that exist that we may not be aware of that satisfy these needs?</a:t>
            </a:r>
          </a:p>
          <a:p>
            <a:pPr marL="800100" lvl="1" indent="-342900">
              <a:buFont typeface="Arial" panose="020B0604020202020204" pitchFamily="34" charset="0"/>
              <a:buChar char="•"/>
              <a:defRPr/>
            </a:pPr>
            <a:r>
              <a:rPr lang="en-US" sz="1600" i="1" dirty="0">
                <a:solidFill>
                  <a:schemeClr val="bg1"/>
                </a:solidFill>
              </a:rPr>
              <a:t>Are the technology gaps stated in the Envisioned Futures chart inclusive of the work needed to reach these Envisioned Futures? What technology advances are not included that would be necessary to reach these goals?</a:t>
            </a:r>
          </a:p>
          <a:p>
            <a:pPr lvl="1">
              <a:defRPr/>
            </a:pPr>
            <a:endParaRPr lang="en-US" sz="1600" i="1" dirty="0">
              <a:solidFill>
                <a:schemeClr val="bg1"/>
              </a:solidFill>
              <a:latin typeface="Calibri" panose="020F0502020204030204"/>
            </a:endParaRPr>
          </a:p>
          <a:p>
            <a:pPr marL="342900" indent="-342900">
              <a:buFont typeface="Arial" panose="020B0604020202020204" pitchFamily="34" charset="0"/>
              <a:buChar char="•"/>
              <a:defRPr/>
            </a:pPr>
            <a:r>
              <a:rPr lang="en-US" dirty="0">
                <a:solidFill>
                  <a:schemeClr val="bg1"/>
                </a:solidFill>
                <a:latin typeface="Calibri" panose="020F0502020204030204"/>
              </a:rPr>
              <a:t>Subgroups and corresponding technology gaps:</a:t>
            </a:r>
          </a:p>
          <a:p>
            <a:pPr marL="800100" lvl="1" indent="-342900">
              <a:buFont typeface="Arial" panose="020B0604020202020204" pitchFamily="34" charset="0"/>
              <a:buChar char="•"/>
              <a:defRPr/>
            </a:pPr>
            <a:r>
              <a:rPr lang="en-US" dirty="0">
                <a:solidFill>
                  <a:schemeClr val="bg1"/>
                </a:solidFill>
                <a:latin typeface="Calibri" panose="020F0502020204030204"/>
              </a:rPr>
              <a:t>Power Generation (Fission Surface Power, Photovoltaic Arrays, RPS)</a:t>
            </a:r>
          </a:p>
          <a:p>
            <a:pPr marL="800100" lvl="1" indent="-342900">
              <a:buFont typeface="Arial" panose="020B0604020202020204" pitchFamily="34" charset="0"/>
              <a:buChar char="•"/>
              <a:defRPr/>
            </a:pPr>
            <a:r>
              <a:rPr lang="en-US" dirty="0">
                <a:solidFill>
                  <a:schemeClr val="bg1"/>
                </a:solidFill>
                <a:latin typeface="Calibri" panose="020F0502020204030204"/>
              </a:rPr>
              <a:t>Power and Energy Storage (Grid-Scale Energy Storage, Low Temperature Batteries, Fuel Cells)</a:t>
            </a:r>
          </a:p>
          <a:p>
            <a:pPr marL="800100" lvl="1" indent="-342900">
              <a:buFont typeface="Arial" panose="020B0604020202020204" pitchFamily="34" charset="0"/>
              <a:buChar char="•"/>
              <a:defRPr/>
            </a:pPr>
            <a:r>
              <a:rPr lang="en-US" dirty="0">
                <a:solidFill>
                  <a:schemeClr val="bg1"/>
                </a:solidFill>
                <a:latin typeface="Calibri" panose="020F0502020204030204"/>
              </a:rPr>
              <a:t>PMAD (Rad-Hard Power Electronics, Transmission Cable Systems, Wireless Power Transmission)</a:t>
            </a:r>
          </a:p>
          <a:p>
            <a:pPr marL="800100" lvl="1" indent="-342900">
              <a:buFont typeface="Arial" panose="020B0604020202020204" pitchFamily="34" charset="0"/>
              <a:buChar char="•"/>
              <a:defRPr/>
            </a:pPr>
            <a:endParaRPr lang="en-US" dirty="0">
              <a:solidFill>
                <a:schemeClr val="bg1"/>
              </a:solidFill>
              <a:latin typeface="Calibri" panose="020F0502020204030204"/>
            </a:endParaRPr>
          </a:p>
          <a:p>
            <a:pPr marL="1257300" lvl="2" indent="-342900">
              <a:buFont typeface="Arial" panose="020B0604020202020204" pitchFamily="34" charset="0"/>
              <a:buChar char="•"/>
              <a:defRPr/>
            </a:pPr>
            <a:endParaRPr lang="en-US" dirty="0">
              <a:solidFill>
                <a:schemeClr val="bg1"/>
              </a:solidFill>
              <a:latin typeface="Calibri" panose="020F0502020204030204"/>
            </a:endParaRPr>
          </a:p>
          <a:p>
            <a:pPr marL="342900" indent="-342900">
              <a:buFont typeface="Arial" panose="020B0604020202020204" pitchFamily="34" charset="0"/>
              <a:buChar char="•"/>
              <a:defRPr/>
            </a:pPr>
            <a:endParaRPr kumimoji="0" lang="en-US"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790973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May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8" y="892755"/>
            <a:ext cx="11544219" cy="4524315"/>
          </a:xfrm>
          <a:prstGeom prst="rect">
            <a:avLst/>
          </a:prstGeom>
          <a:noFill/>
          <a:ln w="19050">
            <a:noFill/>
          </a:ln>
        </p:spPr>
        <p:txBody>
          <a:bodyPr wrap="square" rtlCol="0">
            <a:spAutoFit/>
          </a:bodyPr>
          <a:lstStyle/>
          <a:p>
            <a:pPr>
              <a:defRPr/>
            </a:pPr>
            <a:r>
              <a:rPr lang="en-US" sz="2800" b="1" dirty="0">
                <a:solidFill>
                  <a:schemeClr val="bg1"/>
                </a:solidFill>
                <a:latin typeface="Calibri" panose="020F0502020204030204"/>
              </a:rPr>
              <a:t>Key takeaways within each subgroup and technology area:</a:t>
            </a:r>
          </a:p>
          <a:p>
            <a:pPr marL="457200" indent="-457200">
              <a:buFont typeface="+mj-lt"/>
              <a:buAutoNum type="arabicPeriod"/>
              <a:defRPr/>
            </a:pPr>
            <a:r>
              <a:rPr lang="en-US" sz="2000" b="1" dirty="0">
                <a:solidFill>
                  <a:schemeClr val="bg1"/>
                </a:solidFill>
                <a:latin typeface="Calibri" panose="020F0502020204030204"/>
              </a:rPr>
              <a:t>Power Generation</a:t>
            </a: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r>
              <a:rPr lang="en-US" sz="2000" b="1" dirty="0">
                <a:solidFill>
                  <a:schemeClr val="bg1"/>
                </a:solidFill>
                <a:latin typeface="Calibri" panose="020F0502020204030204"/>
              </a:rPr>
              <a:t>Power and Energy Storage:</a:t>
            </a: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endParaRPr lang="en-US" sz="2000" b="1" dirty="0">
              <a:solidFill>
                <a:schemeClr val="bg1"/>
              </a:solidFill>
              <a:latin typeface="Calibri" panose="020F0502020204030204"/>
            </a:endParaRPr>
          </a:p>
          <a:p>
            <a:pPr marL="457200" indent="-457200">
              <a:buFont typeface="+mj-lt"/>
              <a:buAutoNum type="arabicPeriod"/>
              <a:defRPr/>
            </a:pPr>
            <a:r>
              <a:rPr lang="en-US" sz="2000" b="1" dirty="0">
                <a:solidFill>
                  <a:schemeClr val="bg1"/>
                </a:solidFill>
                <a:latin typeface="Calibri" panose="020F0502020204030204"/>
              </a:rPr>
              <a:t>PMAD</a:t>
            </a:r>
          </a:p>
        </p:txBody>
      </p:sp>
      <p:graphicFrame>
        <p:nvGraphicFramePr>
          <p:cNvPr id="4" name="Table 3"/>
          <p:cNvGraphicFramePr>
            <a:graphicFrameLocks noGrp="1"/>
          </p:cNvGraphicFramePr>
          <p:nvPr/>
        </p:nvGraphicFramePr>
        <p:xfrm>
          <a:off x="983646" y="1770825"/>
          <a:ext cx="10160001" cy="1219200"/>
        </p:xfrm>
        <a:graphic>
          <a:graphicData uri="http://schemas.openxmlformats.org/drawingml/2006/table">
            <a:tbl>
              <a:tblPr firstRow="1" bandRow="1">
                <a:tableStyleId>{5C22544A-7EE6-4342-B048-85BDC9FD1C3A}</a:tableStyleId>
              </a:tblPr>
              <a:tblGrid>
                <a:gridCol w="3386667">
                  <a:extLst>
                    <a:ext uri="{9D8B030D-6E8A-4147-A177-3AD203B41FA5}">
                      <a16:colId xmlns:a16="http://schemas.microsoft.com/office/drawing/2014/main" val="1281832318"/>
                    </a:ext>
                  </a:extLst>
                </a:gridCol>
                <a:gridCol w="3386667">
                  <a:extLst>
                    <a:ext uri="{9D8B030D-6E8A-4147-A177-3AD203B41FA5}">
                      <a16:colId xmlns:a16="http://schemas.microsoft.com/office/drawing/2014/main" val="1475678933"/>
                    </a:ext>
                  </a:extLst>
                </a:gridCol>
                <a:gridCol w="3386667">
                  <a:extLst>
                    <a:ext uri="{9D8B030D-6E8A-4147-A177-3AD203B41FA5}">
                      <a16:colId xmlns:a16="http://schemas.microsoft.com/office/drawing/2014/main" val="416639471"/>
                    </a:ext>
                  </a:extLst>
                </a:gridCol>
              </a:tblGrid>
              <a:tr h="25562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rPr>
                        <a:t>Fission Surface Power</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rPr>
                        <a:t>Photovoltaic Arrays</a:t>
                      </a:r>
                    </a:p>
                  </a:txBody>
                  <a:tcPr/>
                </a:tc>
                <a:tc>
                  <a:txBody>
                    <a:bodyPr/>
                    <a:lstStyle/>
                    <a:p>
                      <a:pPr algn="ctr"/>
                      <a:r>
                        <a:rPr lang="en-US" dirty="0"/>
                        <a:t>RPS</a:t>
                      </a:r>
                    </a:p>
                  </a:txBody>
                  <a:tcPr/>
                </a:tc>
                <a:extLst>
                  <a:ext uri="{0D108BD9-81ED-4DB2-BD59-A6C34878D82A}">
                    <a16:rowId xmlns:a16="http://schemas.microsoft.com/office/drawing/2014/main" val="3143107138"/>
                  </a:ext>
                </a:extLst>
              </a:tr>
              <a:tr h="766885">
                <a:tc>
                  <a:txBody>
                    <a:bodyPr/>
                    <a:lstStyle/>
                    <a:p>
                      <a:r>
                        <a:rPr lang="en-US" dirty="0"/>
                        <a:t>Term ‘mobility’ needs to be clearly defined as well as regulatory obstacles.</a:t>
                      </a:r>
                    </a:p>
                  </a:txBody>
                  <a:tcPr/>
                </a:tc>
                <a:tc>
                  <a:txBody>
                    <a:bodyPr/>
                    <a:lstStyle/>
                    <a:p>
                      <a:r>
                        <a:rPr lang="en-US" dirty="0"/>
                        <a:t>Solar Thermal Power (STP) generation technologies should be addressed, as it is most efficient solar energy technology to date.</a:t>
                      </a:r>
                    </a:p>
                  </a:txBody>
                  <a:tcPr/>
                </a:tc>
                <a:tc>
                  <a:txBody>
                    <a:bodyPr/>
                    <a:lstStyle/>
                    <a:p>
                      <a:r>
                        <a:rPr lang="en-US" dirty="0"/>
                        <a:t>Thermal properties and heating of RPS systems should be addressed.</a:t>
                      </a:r>
                    </a:p>
                  </a:txBody>
                  <a:tcPr/>
                </a:tc>
                <a:extLst>
                  <a:ext uri="{0D108BD9-81ED-4DB2-BD59-A6C34878D82A}">
                    <a16:rowId xmlns:a16="http://schemas.microsoft.com/office/drawing/2014/main" val="1767153276"/>
                  </a:ext>
                </a:extLst>
              </a:tr>
            </a:tbl>
          </a:graphicData>
        </a:graphic>
      </p:graphicFrame>
      <p:graphicFrame>
        <p:nvGraphicFramePr>
          <p:cNvPr id="10" name="Table 9"/>
          <p:cNvGraphicFramePr>
            <a:graphicFrameLocks noGrp="1"/>
          </p:cNvGraphicFramePr>
          <p:nvPr/>
        </p:nvGraphicFramePr>
        <p:xfrm>
          <a:off x="989342" y="3591339"/>
          <a:ext cx="10160001" cy="1219200"/>
        </p:xfrm>
        <a:graphic>
          <a:graphicData uri="http://schemas.openxmlformats.org/drawingml/2006/table">
            <a:tbl>
              <a:tblPr firstRow="1" bandRow="1">
                <a:tableStyleId>{5C22544A-7EE6-4342-B048-85BDC9FD1C3A}</a:tableStyleId>
              </a:tblPr>
              <a:tblGrid>
                <a:gridCol w="3386667">
                  <a:extLst>
                    <a:ext uri="{9D8B030D-6E8A-4147-A177-3AD203B41FA5}">
                      <a16:colId xmlns:a16="http://schemas.microsoft.com/office/drawing/2014/main" val="1281832318"/>
                    </a:ext>
                  </a:extLst>
                </a:gridCol>
                <a:gridCol w="3386667">
                  <a:extLst>
                    <a:ext uri="{9D8B030D-6E8A-4147-A177-3AD203B41FA5}">
                      <a16:colId xmlns:a16="http://schemas.microsoft.com/office/drawing/2014/main" val="1475678933"/>
                    </a:ext>
                  </a:extLst>
                </a:gridCol>
                <a:gridCol w="3386667">
                  <a:extLst>
                    <a:ext uri="{9D8B030D-6E8A-4147-A177-3AD203B41FA5}">
                      <a16:colId xmlns:a16="http://schemas.microsoft.com/office/drawing/2014/main" val="416639471"/>
                    </a:ext>
                  </a:extLst>
                </a:gridCol>
              </a:tblGrid>
              <a:tr h="25562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Grid-Scale Energy Storage</a:t>
                      </a:r>
                      <a:endParaRPr lang="en-US" sz="1400" dirty="0">
                        <a:solidFill>
                          <a:schemeClr val="bg1"/>
                        </a:solidFill>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Low Temperature Batteries</a:t>
                      </a:r>
                      <a:endParaRPr lang="en-US" sz="1400" dirty="0">
                        <a:solidFill>
                          <a:schemeClr val="bg1"/>
                        </a:solidFill>
                        <a:latin typeface="+mn-lt"/>
                      </a:endParaRPr>
                    </a:p>
                  </a:txBody>
                  <a:tcPr/>
                </a:tc>
                <a:tc>
                  <a:txBody>
                    <a:bodyPr/>
                    <a:lstStyle/>
                    <a:p>
                      <a:pPr algn="ctr"/>
                      <a:r>
                        <a:rPr lang="en-US" sz="1400" dirty="0">
                          <a:solidFill>
                            <a:schemeClr val="bg1"/>
                          </a:solidFill>
                        </a:rPr>
                        <a:t>Fuel Cells</a:t>
                      </a:r>
                      <a:endParaRPr lang="en-US" dirty="0"/>
                    </a:p>
                  </a:txBody>
                  <a:tcPr/>
                </a:tc>
                <a:extLst>
                  <a:ext uri="{0D108BD9-81ED-4DB2-BD59-A6C34878D82A}">
                    <a16:rowId xmlns:a16="http://schemas.microsoft.com/office/drawing/2014/main" val="3143107138"/>
                  </a:ext>
                </a:extLst>
              </a:tr>
              <a:tr h="766885">
                <a:tc>
                  <a:txBody>
                    <a:bodyPr/>
                    <a:lstStyle/>
                    <a:p>
                      <a:r>
                        <a:rPr lang="en-US" dirty="0"/>
                        <a:t>Solar thermal energy storage</a:t>
                      </a:r>
                      <a:r>
                        <a:rPr lang="en-US" baseline="0" dirty="0"/>
                        <a:t> should be addressed and ‘maintenance free’ needs to be clearly defined</a:t>
                      </a:r>
                      <a:endParaRPr lang="en-US" dirty="0"/>
                    </a:p>
                  </a:txBody>
                  <a:tcPr/>
                </a:tc>
                <a:tc>
                  <a:txBody>
                    <a:bodyPr/>
                    <a:lstStyle/>
                    <a:p>
                      <a:r>
                        <a:rPr lang="en-US" dirty="0"/>
                        <a:t>Focus</a:t>
                      </a:r>
                      <a:r>
                        <a:rPr lang="en-US" baseline="0" dirty="0"/>
                        <a:t> on thermal management solutions, or should there be a consideration for lower TRL alternatives to Li-ion batteries?</a:t>
                      </a:r>
                    </a:p>
                    <a:p>
                      <a:endParaRPr lang="en-US" dirty="0"/>
                    </a:p>
                  </a:txBody>
                  <a:tcPr/>
                </a:tc>
                <a:tc>
                  <a:txBody>
                    <a:bodyPr/>
                    <a:lstStyle/>
                    <a:p>
                      <a:r>
                        <a:rPr lang="en-US" dirty="0"/>
                        <a:t>Is</a:t>
                      </a:r>
                      <a:r>
                        <a:rPr lang="en-US" baseline="0" dirty="0"/>
                        <a:t> NASA willing to consider O2/H2 RFCs or only LO2/LCH4?</a:t>
                      </a:r>
                      <a:endParaRPr lang="en-US" dirty="0"/>
                    </a:p>
                  </a:txBody>
                  <a:tcPr/>
                </a:tc>
                <a:extLst>
                  <a:ext uri="{0D108BD9-81ED-4DB2-BD59-A6C34878D82A}">
                    <a16:rowId xmlns:a16="http://schemas.microsoft.com/office/drawing/2014/main" val="1767153276"/>
                  </a:ext>
                </a:extLst>
              </a:tr>
            </a:tbl>
          </a:graphicData>
        </a:graphic>
      </p:graphicFrame>
      <p:graphicFrame>
        <p:nvGraphicFramePr>
          <p:cNvPr id="11" name="Table 10"/>
          <p:cNvGraphicFramePr>
            <a:graphicFrameLocks noGrp="1"/>
          </p:cNvGraphicFramePr>
          <p:nvPr/>
        </p:nvGraphicFramePr>
        <p:xfrm>
          <a:off x="989342" y="5369511"/>
          <a:ext cx="10160001" cy="1424940"/>
        </p:xfrm>
        <a:graphic>
          <a:graphicData uri="http://schemas.openxmlformats.org/drawingml/2006/table">
            <a:tbl>
              <a:tblPr firstRow="1" bandRow="1">
                <a:tableStyleId>{5C22544A-7EE6-4342-B048-85BDC9FD1C3A}</a:tableStyleId>
              </a:tblPr>
              <a:tblGrid>
                <a:gridCol w="3386667">
                  <a:extLst>
                    <a:ext uri="{9D8B030D-6E8A-4147-A177-3AD203B41FA5}">
                      <a16:colId xmlns:a16="http://schemas.microsoft.com/office/drawing/2014/main" val="1281832318"/>
                    </a:ext>
                  </a:extLst>
                </a:gridCol>
                <a:gridCol w="3386667">
                  <a:extLst>
                    <a:ext uri="{9D8B030D-6E8A-4147-A177-3AD203B41FA5}">
                      <a16:colId xmlns:a16="http://schemas.microsoft.com/office/drawing/2014/main" val="1475678933"/>
                    </a:ext>
                  </a:extLst>
                </a:gridCol>
                <a:gridCol w="3386667">
                  <a:extLst>
                    <a:ext uri="{9D8B030D-6E8A-4147-A177-3AD203B41FA5}">
                      <a16:colId xmlns:a16="http://schemas.microsoft.com/office/drawing/2014/main" val="416639471"/>
                    </a:ext>
                  </a:extLst>
                </a:gridCol>
              </a:tblGrid>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Rad-Hard Power Electronics</a:t>
                      </a:r>
                      <a:endParaRPr lang="en-US" sz="1400" dirty="0">
                        <a:solidFill>
                          <a:schemeClr val="bg1"/>
                        </a:solidFill>
                        <a:latin typeface="+mn-lt"/>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Transmission Cable Systems</a:t>
                      </a:r>
                      <a:endParaRPr lang="en-US" sz="1400" dirty="0">
                        <a:solidFill>
                          <a:schemeClr val="bg1"/>
                        </a:solidFill>
                        <a:latin typeface="+mn-lt"/>
                      </a:endParaRPr>
                    </a:p>
                  </a:txBody>
                  <a:tcPr/>
                </a:tc>
                <a:tc>
                  <a:txBody>
                    <a:bodyPr/>
                    <a:lstStyle/>
                    <a:p>
                      <a:pPr algn="ctr"/>
                      <a:r>
                        <a:rPr lang="en-US" sz="1400" dirty="0">
                          <a:solidFill>
                            <a:schemeClr val="bg1"/>
                          </a:solidFill>
                        </a:rPr>
                        <a:t>Wireless Power Transmission</a:t>
                      </a:r>
                      <a:endParaRPr lang="en-US" dirty="0"/>
                    </a:p>
                  </a:txBody>
                  <a:tcPr/>
                </a:tc>
                <a:extLst>
                  <a:ext uri="{0D108BD9-81ED-4DB2-BD59-A6C34878D82A}">
                    <a16:rowId xmlns:a16="http://schemas.microsoft.com/office/drawing/2014/main" val="3143107138"/>
                  </a:ext>
                </a:extLst>
              </a:tr>
              <a:tr h="766885">
                <a:tc>
                  <a:txBody>
                    <a:bodyPr/>
                    <a:lstStyle/>
                    <a:p>
                      <a:r>
                        <a:rPr lang="en-US" baseline="0" dirty="0"/>
                        <a:t>Need for rad hard gat drivers, power transistors and diodes, and electromagnetic switchgear components should be addressed as well as reason behind voltage limited to 1 kV.</a:t>
                      </a:r>
                      <a:endParaRPr lang="en-US" dirty="0"/>
                    </a:p>
                  </a:txBody>
                  <a:tcPr/>
                </a:tc>
                <a:tc>
                  <a:txBody>
                    <a:bodyPr/>
                    <a:lstStyle/>
                    <a:p>
                      <a:r>
                        <a:rPr lang="en-US" dirty="0"/>
                        <a:t>AC</a:t>
                      </a:r>
                      <a:r>
                        <a:rPr lang="en-US" baseline="0" dirty="0"/>
                        <a:t> vs </a:t>
                      </a:r>
                      <a:r>
                        <a:rPr lang="en-US" dirty="0"/>
                        <a:t>DC</a:t>
                      </a:r>
                      <a:r>
                        <a:rPr lang="en-US" baseline="0" dirty="0"/>
                        <a:t> power transmission should be addressed. </a:t>
                      </a:r>
                      <a:endParaRPr lang="en-US" dirty="0"/>
                    </a:p>
                  </a:txBody>
                  <a:tcPr/>
                </a:tc>
                <a:tc>
                  <a:txBody>
                    <a:bodyPr/>
                    <a:lstStyle/>
                    <a:p>
                      <a:r>
                        <a:rPr lang="en-US" dirty="0"/>
                        <a:t>Dust mitigation</a:t>
                      </a:r>
                      <a:r>
                        <a:rPr lang="en-US" baseline="0" dirty="0"/>
                        <a:t> should be addressed, as well as well as consideration of different sources, efficiency, and loss of power (wireless/wired, 75% make/break threshold of efficiency, and dissipation of losses in radiators).  </a:t>
                      </a:r>
                      <a:endParaRPr lang="en-US" dirty="0"/>
                    </a:p>
                  </a:txBody>
                  <a:tcPr/>
                </a:tc>
                <a:extLst>
                  <a:ext uri="{0D108BD9-81ED-4DB2-BD59-A6C34878D82A}">
                    <a16:rowId xmlns:a16="http://schemas.microsoft.com/office/drawing/2014/main" val="1767153276"/>
                  </a:ext>
                </a:extLst>
              </a:tr>
            </a:tbl>
          </a:graphicData>
        </a:graphic>
      </p:graphicFrame>
    </p:spTree>
    <p:extLst>
      <p:ext uri="{BB962C8B-B14F-4D97-AF65-F5344CB8AC3E}">
        <p14:creationId xmlns:p14="http://schemas.microsoft.com/office/powerpoint/2010/main" val="401761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June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1" y="707213"/>
            <a:ext cx="7008809" cy="4524315"/>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Power Standards Governance Process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25 June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 </a:t>
            </a:r>
            <a:r>
              <a:rPr lang="en-US" sz="2400" b="1" u="sng" dirty="0">
                <a:solidFill>
                  <a:prstClr val="white"/>
                </a:solidFill>
              </a:rPr>
              <a:t>Martin </a:t>
            </a:r>
            <a:r>
              <a:rPr lang="en-US" sz="2400" b="1" u="sng" dirty="0" err="1">
                <a:solidFill>
                  <a:prstClr val="white"/>
                </a:solidFill>
              </a:rPr>
              <a:t>Narendorf</a:t>
            </a:r>
            <a:r>
              <a:rPr lang="en-US" sz="2400" b="1" u="sng" dirty="0">
                <a:solidFill>
                  <a:prstClr val="white"/>
                </a:solidFill>
              </a:rPr>
              <a:t> Jr.</a:t>
            </a:r>
          </a:p>
          <a:p>
            <a:pPr marL="914400" lvl="1" indent="-457200">
              <a:buFont typeface="Arial" panose="020B0604020202020204" pitchFamily="34" charset="0"/>
              <a:buChar char="•"/>
              <a:defRPr/>
            </a:pPr>
            <a:r>
              <a:rPr lang="en-US" sz="2400" dirty="0">
                <a:solidFill>
                  <a:prstClr val="white"/>
                </a:solidFill>
              </a:rPr>
              <a:t>Vice President of Engineering and Asset Optimization, </a:t>
            </a:r>
            <a:r>
              <a:rPr lang="en-US" sz="2400" dirty="0" err="1">
                <a:solidFill>
                  <a:prstClr val="white"/>
                </a:solidFill>
              </a:rPr>
              <a:t>Centerpoint</a:t>
            </a:r>
            <a:r>
              <a:rPr lang="en-US" sz="2400" dirty="0">
                <a:solidFill>
                  <a:prstClr val="white"/>
                </a:solidFill>
              </a:rPr>
              <a:t> Energy</a:t>
            </a:r>
          </a:p>
          <a:p>
            <a:pPr marL="457200" indent="-457200">
              <a:buFont typeface="Arial" panose="020B0604020202020204" pitchFamily="34" charset="0"/>
              <a:buChar char="•"/>
              <a:defRPr/>
            </a:pPr>
            <a:r>
              <a:rPr lang="en-US" sz="2400" dirty="0">
                <a:solidFill>
                  <a:prstClr val="white"/>
                </a:solidFill>
              </a:rPr>
              <a:t>Attendees: 110	</a:t>
            </a:r>
            <a:endParaRPr lang="en-US" sz="2400" dirty="0">
              <a:highlight>
                <a:srgbClr val="FFFF00"/>
              </a:highlight>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400" dirty="0">
                <a:solidFill>
                  <a:schemeClr val="bg1"/>
                </a:solidFill>
              </a:rPr>
              <a:t>LSIC Survey</a:t>
            </a:r>
          </a:p>
        </p:txBody>
      </p:sp>
      <p:pic>
        <p:nvPicPr>
          <p:cNvPr id="4098" name="Picture 2" descr="Martin Narendorf, vice president in electric operations, power delivery solutions at CenterPoint Energy.">
            <a:extLst>
              <a:ext uri="{FF2B5EF4-FFF2-40B4-BE49-F238E27FC236}">
                <a16:creationId xmlns:a16="http://schemas.microsoft.com/office/drawing/2014/main" id="{2D15E7A2-F9FE-9786-9542-A5C75C2B0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777" y="1135797"/>
            <a:ext cx="2955566" cy="393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89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June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286711" y="648768"/>
            <a:ext cx="7295776" cy="5663089"/>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Key Takeaways:</a:t>
            </a:r>
            <a:endPar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Large body of terrestrial power grid standards to draw upon</a:t>
            </a:r>
          </a:p>
          <a:p>
            <a:pPr marL="800100" lvl="1" indent="-342900">
              <a:buFont typeface="Arial" panose="020B0604020202020204" pitchFamily="34" charset="0"/>
              <a:buChar char="•"/>
              <a:defRPr/>
            </a:pPr>
            <a:r>
              <a:rPr lang="en-US" sz="2400" dirty="0">
                <a:solidFill>
                  <a:schemeClr val="bg1"/>
                </a:solidFill>
                <a:latin typeface="Calibri" panose="020F0502020204030204"/>
              </a:rPr>
              <a:t>Lunar surface requirements radically different, but could start with applicable subset in the early development</a:t>
            </a:r>
          </a:p>
          <a:p>
            <a:pPr marL="800100" lvl="1"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Can be done in stages as grid grows in capacity</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Interconnectivity between assets (generation, point-of-load converters, etc.) important for scalability</a:t>
            </a:r>
          </a:p>
          <a:p>
            <a:pPr marL="342900" indent="-342900">
              <a:buFont typeface="Arial" panose="020B0604020202020204" pitchFamily="34" charset="0"/>
              <a:buChar char="•"/>
              <a:defRPr/>
            </a:pPr>
            <a:r>
              <a:rPr lang="en-US" sz="2400" dirty="0">
                <a:solidFill>
                  <a:schemeClr val="bg1"/>
                </a:solidFill>
                <a:latin typeface="Calibri" panose="020F0502020204030204"/>
              </a:rPr>
              <a:t>Robust grid-scale testing required; somewhat different than that needed for spacecraft (bespoke vs. production-scale)</a:t>
            </a: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Initial studies by </a:t>
            </a:r>
            <a:r>
              <a:rPr kumimoji="0" lang="en-US" sz="2400" i="0" u="none" strike="noStrike" kern="1200" cap="none" spc="0" normalizeH="0" baseline="0" noProof="0" dirty="0" err="1">
                <a:ln>
                  <a:noFill/>
                </a:ln>
                <a:solidFill>
                  <a:schemeClr val="bg1"/>
                </a:solidFill>
                <a:effectLst/>
                <a:uLnTx/>
                <a:uFillTx/>
                <a:latin typeface="Calibri" panose="020F0502020204030204"/>
                <a:ea typeface="+mn-ea"/>
                <a:cs typeface="+mn-cs"/>
              </a:rPr>
              <a:t>Centerpoint</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 Energy looked at a ring of power stations/transmission cables surrounding the Lunar South Pole</a:t>
            </a:r>
          </a:p>
        </p:txBody>
      </p:sp>
      <p:grpSp>
        <p:nvGrpSpPr>
          <p:cNvPr id="4" name="Group 3">
            <a:extLst>
              <a:ext uri="{FF2B5EF4-FFF2-40B4-BE49-F238E27FC236}">
                <a16:creationId xmlns:a16="http://schemas.microsoft.com/office/drawing/2014/main" id="{0B90B2BD-3E94-9728-939E-786E01C0AAC3}"/>
              </a:ext>
            </a:extLst>
          </p:cNvPr>
          <p:cNvGrpSpPr/>
          <p:nvPr/>
        </p:nvGrpSpPr>
        <p:grpSpPr>
          <a:xfrm>
            <a:off x="7853348" y="1262130"/>
            <a:ext cx="3035560" cy="1120462"/>
            <a:chOff x="8049296" y="1700011"/>
            <a:chExt cx="2159000" cy="796913"/>
          </a:xfrm>
        </p:grpSpPr>
        <p:sp>
          <p:nvSpPr>
            <p:cNvPr id="3" name="Rectangle 2">
              <a:extLst>
                <a:ext uri="{FF2B5EF4-FFF2-40B4-BE49-F238E27FC236}">
                  <a16:creationId xmlns:a16="http://schemas.microsoft.com/office/drawing/2014/main" id="{D1269532-E30C-CDB9-0E20-84188704F19B}"/>
                </a:ext>
              </a:extLst>
            </p:cNvPr>
            <p:cNvSpPr/>
            <p:nvPr/>
          </p:nvSpPr>
          <p:spPr>
            <a:xfrm>
              <a:off x="8049296" y="1700011"/>
              <a:ext cx="2157984" cy="7589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CenterPoint Energy logo">
              <a:extLst>
                <a:ext uri="{FF2B5EF4-FFF2-40B4-BE49-F238E27FC236}">
                  <a16:creationId xmlns:a16="http://schemas.microsoft.com/office/drawing/2014/main" id="{ABF06A42-C8EA-D990-79C7-CD298A80A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9296" y="1734924"/>
              <a:ext cx="2159000" cy="762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555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June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9" y="898294"/>
            <a:ext cx="10986792" cy="4893647"/>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Critical Discussion Points:</a:t>
            </a:r>
          </a:p>
          <a:p>
            <a:pPr marL="457200" indent="-457200">
              <a:buFont typeface="Arial" panose="020B0604020202020204" pitchFamily="34" charset="0"/>
              <a:buChar char="•"/>
              <a:defRPr/>
            </a:pPr>
            <a:r>
              <a:rPr lang="en-US" sz="2600" dirty="0" err="1">
                <a:solidFill>
                  <a:schemeClr val="bg1"/>
                </a:solidFill>
                <a:latin typeface="Calibri" panose="020F0502020204030204"/>
              </a:rPr>
              <a:t>Centerpoint’s</a:t>
            </a:r>
            <a:r>
              <a:rPr lang="en-US" sz="2600" dirty="0">
                <a:solidFill>
                  <a:schemeClr val="bg1"/>
                </a:solidFill>
                <a:latin typeface="Calibri" panose="020F0502020204030204"/>
              </a:rPr>
              <a:t> idea of a “Standard” may be more inclusive than those in LSIC; each should be mindful of the other</a:t>
            </a:r>
          </a:p>
          <a:p>
            <a:pPr marL="914400" lvl="1" indent="-457200">
              <a:buFont typeface="Arial" panose="020B0604020202020204" pitchFamily="34" charset="0"/>
              <a:buChar char="•"/>
              <a:defRPr/>
            </a:pPr>
            <a:r>
              <a:rPr lang="en-US" sz="2600" dirty="0">
                <a:solidFill>
                  <a:schemeClr val="bg1"/>
                </a:solidFill>
                <a:latin typeface="Calibri" panose="020F0502020204030204"/>
              </a:rPr>
              <a:t>Technologists focus on power quality, voltage, and connectors</a:t>
            </a:r>
          </a:p>
          <a:p>
            <a:pPr marL="914400" lvl="1" indent="-457200">
              <a:buFont typeface="Arial" panose="020B0604020202020204" pitchFamily="34" charset="0"/>
              <a:buChar char="•"/>
              <a:defRPr/>
            </a:pPr>
            <a:r>
              <a:rPr lang="en-US" sz="2600" dirty="0">
                <a:solidFill>
                  <a:schemeClr val="bg1"/>
                </a:solidFill>
                <a:latin typeface="Calibri" panose="020F0502020204030204"/>
              </a:rPr>
              <a:t>Grid operators have safety, geographic layout, and other metrics in mind</a:t>
            </a:r>
          </a:p>
          <a:p>
            <a:pPr marL="914400" lvl="1" indent="-457200">
              <a:buFont typeface="Arial" panose="020B0604020202020204" pitchFamily="34" charset="0"/>
              <a:buChar char="•"/>
              <a:defRPr/>
            </a:pPr>
            <a:r>
              <a:rPr lang="en-US" sz="2600" dirty="0">
                <a:solidFill>
                  <a:schemeClr val="bg1"/>
                </a:solidFill>
                <a:latin typeface="Calibri" panose="020F0502020204030204"/>
              </a:rPr>
              <a:t>Astronaut and asset safety concerns (e.g. how will cable crossing points be determined? )</a:t>
            </a:r>
          </a:p>
          <a:p>
            <a:pPr marL="914400" lvl="1" indent="-457200">
              <a:buFont typeface="Arial" panose="020B0604020202020204" pitchFamily="34" charset="0"/>
              <a:buChar char="•"/>
              <a:defRPr/>
            </a:pPr>
            <a:r>
              <a:rPr lang="en-US" sz="2600" dirty="0">
                <a:solidFill>
                  <a:schemeClr val="bg1"/>
                </a:solidFill>
                <a:latin typeface="Calibri" panose="020F0502020204030204"/>
              </a:rPr>
              <a:t>Who owns the grid? How will new participants be onboarded?</a:t>
            </a:r>
          </a:p>
          <a:p>
            <a:pPr marL="457200" indent="-457200">
              <a:buFont typeface="Arial" panose="020B0604020202020204" pitchFamily="34" charset="0"/>
              <a:buChar char="•"/>
              <a:defRPr/>
            </a:pPr>
            <a:endParaRPr lang="en-US" sz="2600" dirty="0">
              <a:solidFill>
                <a:schemeClr val="bg1"/>
              </a:solidFill>
              <a:latin typeface="Calibri" panose="020F0502020204030204"/>
            </a:endParaRPr>
          </a:p>
          <a:p>
            <a:pPr>
              <a:defRPr/>
            </a:pPr>
            <a:r>
              <a:rPr lang="en-US" sz="2600" b="1" dirty="0">
                <a:solidFill>
                  <a:schemeClr val="bg1"/>
                </a:solidFill>
                <a:latin typeface="Calibri" panose="020F0502020204030204"/>
              </a:rPr>
              <a:t>Looking Forward:</a:t>
            </a:r>
          </a:p>
          <a:p>
            <a:pPr marL="457200" indent="-457200">
              <a:buFont typeface="Arial" panose="020B0604020202020204" pitchFamily="34" charset="0"/>
              <a:buChar char="•"/>
              <a:defRPr/>
            </a:pPr>
            <a:r>
              <a:rPr lang="en-US" sz="2600" dirty="0" err="1">
                <a:solidFill>
                  <a:schemeClr val="bg1"/>
                </a:solidFill>
                <a:latin typeface="Calibri" panose="020F0502020204030204"/>
              </a:rPr>
              <a:t>Centerpoint</a:t>
            </a:r>
            <a:r>
              <a:rPr lang="en-US" sz="2600" dirty="0">
                <a:solidFill>
                  <a:schemeClr val="bg1"/>
                </a:solidFill>
                <a:latin typeface="Calibri" panose="020F0502020204030204"/>
              </a:rPr>
              <a:t> to continue working with NASA JSC on lunar power system design</a:t>
            </a:r>
          </a:p>
        </p:txBody>
      </p:sp>
    </p:spTree>
    <p:extLst>
      <p:ext uri="{BB962C8B-B14F-4D97-AF65-F5344CB8AC3E}">
        <p14:creationId xmlns:p14="http://schemas.microsoft.com/office/powerpoint/2010/main" val="163481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July – Low Temperature Workshop</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216539"/>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Low Temperature Power and Energy Storage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28 July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6-hour virtual workshop included:</a:t>
            </a:r>
          </a:p>
          <a:p>
            <a:pPr marL="914400" lvl="1" indent="-457200">
              <a:buFont typeface="Arial" panose="020B0604020202020204" pitchFamily="34" charset="0"/>
              <a:buChar char="•"/>
              <a:defRPr/>
            </a:pPr>
            <a:r>
              <a:rPr lang="en-US" sz="2000" dirty="0">
                <a:solidFill>
                  <a:prstClr val="white"/>
                </a:solidFill>
              </a:rPr>
              <a:t>Overview of lunar thermal environments</a:t>
            </a:r>
          </a:p>
          <a:p>
            <a:pPr marL="914400" lvl="1" indent="-457200">
              <a:buFont typeface="Arial" panose="020B0604020202020204" pitchFamily="34" charset="0"/>
              <a:buChar char="•"/>
              <a:defRPr/>
            </a:pPr>
            <a:r>
              <a:rPr lang="en-US" sz="2000" dirty="0">
                <a:solidFill>
                  <a:prstClr val="white"/>
                </a:solidFill>
              </a:rPr>
              <a:t>Panel discussion with representatives from various industry and academia perspectives</a:t>
            </a:r>
          </a:p>
          <a:p>
            <a:pPr marL="914400" lvl="1" indent="-457200">
              <a:buFont typeface="Arial" panose="020B0604020202020204" pitchFamily="34" charset="0"/>
              <a:buChar char="•"/>
              <a:defRPr/>
            </a:pPr>
            <a:r>
              <a:rPr lang="en-US" sz="2000" dirty="0">
                <a:solidFill>
                  <a:prstClr val="white"/>
                </a:solidFill>
              </a:rPr>
              <a:t>Lightning talks to rapidly survey new technologies</a:t>
            </a:r>
          </a:p>
          <a:p>
            <a:pPr marL="914400" lvl="1" indent="-457200">
              <a:buFont typeface="Arial" panose="020B0604020202020204" pitchFamily="34" charset="0"/>
              <a:buChar char="•"/>
              <a:defRPr/>
            </a:pPr>
            <a:r>
              <a:rPr lang="en-US" sz="2000" dirty="0">
                <a:solidFill>
                  <a:prstClr val="white"/>
                </a:solidFill>
              </a:rPr>
              <a:t>Presentation on low-temperature batteries from Dr. Marshall Smart at JPL</a:t>
            </a:r>
          </a:p>
          <a:p>
            <a:pPr marL="914400" lvl="1" indent="-457200">
              <a:buFont typeface="Arial" panose="020B0604020202020204" pitchFamily="34" charset="0"/>
              <a:buChar char="•"/>
              <a:defRPr/>
            </a:pPr>
            <a:r>
              <a:rPr lang="en-US" sz="2000" dirty="0">
                <a:solidFill>
                  <a:prstClr val="white"/>
                </a:solidFill>
              </a:rPr>
              <a:t>3 breakout discussions targeting specific scenarios at different power regimes</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Attendance Statistics:</a:t>
            </a:r>
            <a:endParaRPr lang="en-US" sz="2400" dirty="0">
              <a:solidFill>
                <a:schemeClr val="bg1"/>
              </a:solidFill>
            </a:endParaRPr>
          </a:p>
        </p:txBody>
      </p:sp>
      <p:sp>
        <p:nvSpPr>
          <p:cNvPr id="8" name="TextBox 7"/>
          <p:cNvSpPr txBox="1"/>
          <p:nvPr/>
        </p:nvSpPr>
        <p:spPr>
          <a:xfrm>
            <a:off x="177182" y="4791405"/>
            <a:ext cx="7525063" cy="2616101"/>
          </a:xfrm>
          <a:prstGeom prst="rect">
            <a:avLst/>
          </a:prstGeom>
          <a:noFill/>
        </p:spPr>
        <p:txBody>
          <a:bodyPr wrap="square" numCol="2" rtlCol="0">
            <a:spAutoFit/>
          </a:bodyPr>
          <a:lstStyle/>
          <a:p>
            <a:pPr marL="800100" lvl="1" indent="-342900">
              <a:buFont typeface="Arial" panose="020B0604020202020204" pitchFamily="34" charset="0"/>
              <a:buChar char="•"/>
              <a:defRPr/>
            </a:pPr>
            <a:r>
              <a:rPr lang="en-US" sz="2000" dirty="0">
                <a:solidFill>
                  <a:schemeClr val="bg1"/>
                </a:solidFill>
              </a:rPr>
              <a:t>Registered: 204</a:t>
            </a:r>
          </a:p>
          <a:p>
            <a:pPr marL="1257300" lvl="2" indent="-342900">
              <a:buFont typeface="Arial" panose="020B0604020202020204" pitchFamily="34" charset="0"/>
              <a:buChar char="•"/>
              <a:defRPr/>
            </a:pPr>
            <a:r>
              <a:rPr lang="en-US" dirty="0">
                <a:solidFill>
                  <a:schemeClr val="bg1"/>
                </a:solidFill>
              </a:rPr>
              <a:t>Academia: 33 (16%)</a:t>
            </a:r>
          </a:p>
          <a:p>
            <a:pPr marL="1257300" lvl="2" indent="-342900">
              <a:buFont typeface="Arial" panose="020B0604020202020204" pitchFamily="34" charset="0"/>
              <a:buChar char="•"/>
              <a:defRPr/>
            </a:pPr>
            <a:r>
              <a:rPr lang="en-US" dirty="0">
                <a:solidFill>
                  <a:schemeClr val="bg1"/>
                </a:solidFill>
              </a:rPr>
              <a:t>Government: 60 (29%)</a:t>
            </a:r>
          </a:p>
          <a:p>
            <a:pPr marL="1257300" lvl="2" indent="-342900">
              <a:buFont typeface="Arial" panose="020B0604020202020204" pitchFamily="34" charset="0"/>
              <a:buChar char="•"/>
              <a:defRPr/>
            </a:pPr>
            <a:r>
              <a:rPr lang="en-US" dirty="0">
                <a:solidFill>
                  <a:schemeClr val="bg1"/>
                </a:solidFill>
              </a:rPr>
              <a:t>Industry: 88 (43%)</a:t>
            </a:r>
          </a:p>
          <a:p>
            <a:pPr marL="1257300" lvl="2" indent="-342900">
              <a:buFont typeface="Arial" panose="020B0604020202020204" pitchFamily="34" charset="0"/>
              <a:buChar char="•"/>
              <a:defRPr/>
            </a:pPr>
            <a:r>
              <a:rPr lang="en-US" dirty="0">
                <a:solidFill>
                  <a:schemeClr val="bg1"/>
                </a:solidFill>
              </a:rPr>
              <a:t>Nonprofit: 21 (10%)</a:t>
            </a:r>
          </a:p>
          <a:p>
            <a:pPr marL="1257300" lvl="2" indent="-342900">
              <a:buFont typeface="Arial" panose="020B0604020202020204" pitchFamily="34" charset="0"/>
              <a:buChar char="•"/>
              <a:defRPr/>
            </a:pPr>
            <a:r>
              <a:rPr lang="en-US" dirty="0">
                <a:solidFill>
                  <a:schemeClr val="bg1"/>
                </a:solidFill>
              </a:rPr>
              <a:t>Other: 2 (1%)</a:t>
            </a:r>
          </a:p>
          <a:p>
            <a:pPr marL="1257300" lvl="2" indent="-342900">
              <a:buFont typeface="Arial" panose="020B0604020202020204" pitchFamily="34" charset="0"/>
              <a:buChar char="•"/>
              <a:defRPr/>
            </a:pPr>
            <a:endParaRPr lang="en-US" dirty="0">
              <a:solidFill>
                <a:schemeClr val="bg1"/>
              </a:solidFill>
            </a:endParaRPr>
          </a:p>
          <a:p>
            <a:pPr marL="1257300" lvl="2" indent="-342900">
              <a:buFont typeface="Arial" panose="020B0604020202020204" pitchFamily="34" charset="0"/>
              <a:buChar char="•"/>
              <a:defRPr/>
            </a:pPr>
            <a:endParaRPr lang="en-US" dirty="0">
              <a:solidFill>
                <a:schemeClr val="bg1"/>
              </a:solidFill>
            </a:endParaRPr>
          </a:p>
          <a:p>
            <a:pPr marL="800100" lvl="1" indent="-342900">
              <a:buFont typeface="Arial" panose="020B0604020202020204" pitchFamily="34" charset="0"/>
              <a:buChar char="•"/>
              <a:defRPr/>
            </a:pPr>
            <a:endParaRPr lang="en-US" dirty="0">
              <a:solidFill>
                <a:schemeClr val="bg1"/>
              </a:solidFill>
            </a:endParaRPr>
          </a:p>
          <a:p>
            <a:pPr marL="800100" lvl="1" indent="-342900">
              <a:buFont typeface="Arial" panose="020B0604020202020204" pitchFamily="34" charset="0"/>
              <a:buChar char="•"/>
              <a:defRPr/>
            </a:pPr>
            <a:r>
              <a:rPr lang="en-US" sz="2000" dirty="0">
                <a:solidFill>
                  <a:schemeClr val="bg1"/>
                </a:solidFill>
              </a:rPr>
              <a:t>Attended: 129</a:t>
            </a:r>
          </a:p>
          <a:p>
            <a:pPr marL="1257300" lvl="2" indent="-342900">
              <a:buFont typeface="Arial" panose="020B0604020202020204" pitchFamily="34" charset="0"/>
              <a:buChar char="•"/>
              <a:defRPr/>
            </a:pPr>
            <a:r>
              <a:rPr lang="en-US" dirty="0">
                <a:solidFill>
                  <a:schemeClr val="bg1"/>
                </a:solidFill>
              </a:rPr>
              <a:t>JHUAPL: 26</a:t>
            </a:r>
          </a:p>
          <a:p>
            <a:pPr marL="1257300" lvl="2" indent="-342900">
              <a:buFont typeface="Arial" panose="020B0604020202020204" pitchFamily="34" charset="0"/>
              <a:buChar char="•"/>
              <a:defRPr/>
            </a:pPr>
            <a:r>
              <a:rPr lang="en-US" dirty="0">
                <a:solidFill>
                  <a:schemeClr val="bg1"/>
                </a:solidFill>
              </a:rPr>
              <a:t>NASA: 54</a:t>
            </a:r>
          </a:p>
          <a:p>
            <a:endParaRPr lang="en-US" dirty="0"/>
          </a:p>
        </p:txBody>
      </p:sp>
    </p:spTree>
    <p:extLst>
      <p:ext uri="{BB962C8B-B14F-4D97-AF65-F5344CB8AC3E}">
        <p14:creationId xmlns:p14="http://schemas.microsoft.com/office/powerpoint/2010/main" val="4051294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July – Low Temperature Workshop</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685955" cy="4524315"/>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Breakout Scenario Takeaways: workshop participants collaborated via Miro boards to address challenges</a:t>
            </a:r>
            <a:r>
              <a:rPr kumimoji="0" lang="en-US" sz="2400" b="0" i="0" u="none" strike="noStrike" kern="1200" cap="none" spc="0" normalizeH="0" noProof="0" dirty="0">
                <a:ln>
                  <a:noFill/>
                </a:ln>
                <a:solidFill>
                  <a:prstClr val="white"/>
                </a:solidFill>
                <a:effectLst/>
                <a:uLnTx/>
                <a:uFillTx/>
                <a:ea typeface="+mn-ea"/>
                <a:cs typeface="+mn-cs"/>
              </a:rPr>
              <a:t> at different scales of power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white"/>
              </a:solidFill>
            </a:endParaRPr>
          </a:p>
        </p:txBody>
      </p:sp>
      <p:pic>
        <p:nvPicPr>
          <p:cNvPr id="2" name="Picture 1"/>
          <p:cNvPicPr>
            <a:picLocks noChangeAspect="1"/>
          </p:cNvPicPr>
          <p:nvPr/>
        </p:nvPicPr>
        <p:blipFill>
          <a:blip r:embed="rId4"/>
          <a:stretch>
            <a:fillRect/>
          </a:stretch>
        </p:blipFill>
        <p:spPr>
          <a:xfrm>
            <a:off x="1453343" y="2260012"/>
            <a:ext cx="9220607" cy="3430924"/>
          </a:xfrm>
          <a:prstGeom prst="rect">
            <a:avLst/>
          </a:prstGeom>
        </p:spPr>
      </p:pic>
    </p:spTree>
    <p:extLst>
      <p:ext uri="{BB962C8B-B14F-4D97-AF65-F5344CB8AC3E}">
        <p14:creationId xmlns:p14="http://schemas.microsoft.com/office/powerpoint/2010/main" val="3237982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July – Low Temperature Workshop</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77182" y="1070774"/>
            <a:ext cx="11478249" cy="5016758"/>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prstClr val="white"/>
                </a:solidFill>
              </a:rPr>
              <a:t>Overall Workshop Themes</a:t>
            </a:r>
            <a:r>
              <a:rPr lang="en-US" sz="2400" dirty="0">
                <a:solidFill>
                  <a:prstClr val="white"/>
                </a:solidFill>
              </a:rPr>
              <a:t>:</a:t>
            </a:r>
          </a:p>
          <a:p>
            <a:pPr marL="914400" lvl="1" indent="-457200">
              <a:buFont typeface="Arial" panose="020B0604020202020204" pitchFamily="34" charset="0"/>
              <a:buChar char="•"/>
              <a:defRPr/>
            </a:pPr>
            <a:r>
              <a:rPr lang="en-US" sz="2000" dirty="0">
                <a:solidFill>
                  <a:prstClr val="white"/>
                </a:solidFill>
              </a:rPr>
              <a:t>There is a need to probe the regulatory framework for launching alternative radioisotopes. The technology is understood and will be impactful once it clears regulatory hurdles.  </a:t>
            </a:r>
          </a:p>
          <a:p>
            <a:pPr marL="914400" lvl="1" indent="-457200">
              <a:buFont typeface="Arial" panose="020B0604020202020204" pitchFamily="34" charset="0"/>
              <a:buChar char="•"/>
              <a:defRPr/>
            </a:pPr>
            <a:r>
              <a:rPr lang="en-US" sz="2000" dirty="0">
                <a:solidFill>
                  <a:prstClr val="white"/>
                </a:solidFill>
              </a:rPr>
              <a:t>Delivering anything beyond modest levels of continuous power (10’s of W</a:t>
            </a:r>
            <a:r>
              <a:rPr lang="en-US" sz="2000" baseline="-25000" dirty="0">
                <a:solidFill>
                  <a:prstClr val="white"/>
                </a:solidFill>
              </a:rPr>
              <a:t>e</a:t>
            </a:r>
            <a:r>
              <a:rPr lang="en-US" sz="2000" dirty="0">
                <a:solidFill>
                  <a:prstClr val="white"/>
                </a:solidFill>
              </a:rPr>
              <a:t>) through the lunar night will be hard in the near/mid-term. </a:t>
            </a:r>
          </a:p>
          <a:p>
            <a:pPr marL="914400" lvl="1" indent="-457200">
              <a:buFont typeface="Arial" panose="020B0604020202020204" pitchFamily="34" charset="0"/>
              <a:buChar char="•"/>
              <a:defRPr/>
            </a:pPr>
            <a:r>
              <a:rPr lang="en-US" sz="2000" i="1" dirty="0">
                <a:solidFill>
                  <a:prstClr val="white"/>
                </a:solidFill>
              </a:rPr>
              <a:t>Minimal</a:t>
            </a:r>
            <a:r>
              <a:rPr lang="en-US" sz="2000" dirty="0">
                <a:solidFill>
                  <a:prstClr val="white"/>
                </a:solidFill>
              </a:rPr>
              <a:t> operational modes/survival would be viable at these and lower levels, and efforts towards achieving this will deliver high-value in the near term.</a:t>
            </a:r>
          </a:p>
          <a:p>
            <a:pPr marL="914400" lvl="1" indent="-457200">
              <a:buFont typeface="Arial" panose="020B0604020202020204" pitchFamily="34" charset="0"/>
              <a:buChar char="•"/>
              <a:defRPr/>
            </a:pPr>
            <a:r>
              <a:rPr lang="en-US" sz="2000" dirty="0">
                <a:solidFill>
                  <a:prstClr val="white"/>
                </a:solidFill>
              </a:rPr>
              <a:t>If payloads can draw on small-scale power through the night and expect full power and </a:t>
            </a:r>
            <a:r>
              <a:rPr lang="en-US" sz="2000" dirty="0" err="1">
                <a:solidFill>
                  <a:prstClr val="white"/>
                </a:solidFill>
              </a:rPr>
              <a:t>comms</a:t>
            </a:r>
            <a:r>
              <a:rPr lang="en-US" sz="2000" dirty="0">
                <a:solidFill>
                  <a:prstClr val="white"/>
                </a:solidFill>
              </a:rPr>
              <a:t> to return, the scope of the possible opens up dramatically. This is possible in the near term.</a:t>
            </a:r>
          </a:p>
          <a:p>
            <a:pPr marL="914400" lvl="1" indent="-457200">
              <a:buFont typeface="Arial" panose="020B0604020202020204" pitchFamily="34" charset="0"/>
              <a:buChar char="•"/>
              <a:defRPr/>
            </a:pPr>
            <a:endParaRPr lang="en-US" sz="2000" dirty="0">
              <a:solidFill>
                <a:prstClr val="white"/>
              </a:solidFill>
            </a:endParaRPr>
          </a:p>
          <a:p>
            <a:pPr marL="914400" lvl="1" indent="-457200">
              <a:buFont typeface="Arial" panose="020B0604020202020204" pitchFamily="34" charset="0"/>
              <a:buChar char="•"/>
              <a:defRPr/>
            </a:pPr>
            <a:endParaRPr lang="en-US" sz="2000" dirty="0">
              <a:solidFill>
                <a:prstClr val="white"/>
              </a:solidFill>
            </a:endParaRPr>
          </a:p>
          <a:p>
            <a:pPr algn="ctr">
              <a:defRPr/>
            </a:pPr>
            <a:r>
              <a:rPr lang="en-US" sz="2400" b="1" i="1" dirty="0">
                <a:solidFill>
                  <a:prstClr val="white"/>
                </a:solidFill>
              </a:rPr>
              <a:t>Key Takeaway: </a:t>
            </a:r>
            <a:r>
              <a:rPr lang="en-US" sz="2400" dirty="0">
                <a:solidFill>
                  <a:prstClr val="white"/>
                </a:solidFill>
              </a:rPr>
              <a:t>We have </a:t>
            </a:r>
            <a:r>
              <a:rPr lang="en-US" sz="2400" i="1" dirty="0">
                <a:solidFill>
                  <a:prstClr val="white"/>
                </a:solidFill>
              </a:rPr>
              <a:t>solved</a:t>
            </a:r>
            <a:r>
              <a:rPr lang="en-US" sz="2400" dirty="0">
                <a:solidFill>
                  <a:prstClr val="white"/>
                </a:solidFill>
              </a:rPr>
              <a:t> the problem of </a:t>
            </a:r>
            <a:r>
              <a:rPr lang="en-US" sz="2400" i="1" dirty="0">
                <a:solidFill>
                  <a:prstClr val="white"/>
                </a:solidFill>
              </a:rPr>
              <a:t>surviving</a:t>
            </a:r>
            <a:r>
              <a:rPr lang="en-US" sz="2400" dirty="0">
                <a:solidFill>
                  <a:prstClr val="white"/>
                </a:solidFill>
              </a:rPr>
              <a:t> the lunar night/extreme cold temperatures. The community is now addressing the question of </a:t>
            </a:r>
            <a:r>
              <a:rPr lang="en-US" sz="2400" i="1" dirty="0">
                <a:solidFill>
                  <a:prstClr val="white"/>
                </a:solidFill>
              </a:rPr>
              <a:t>operating</a:t>
            </a:r>
            <a:r>
              <a:rPr lang="en-US" sz="2400" dirty="0">
                <a:solidFill>
                  <a:prstClr val="white"/>
                </a:solidFill>
              </a:rPr>
              <a:t> through these extremes, demonstrating an encouraging growth in goals for the problem of low-temperature power and energy storage.</a:t>
            </a:r>
            <a:endParaRPr lang="en-US" sz="2400" b="1" i="1" dirty="0">
              <a:solidFill>
                <a:prstClr val="white"/>
              </a:solidFill>
            </a:endParaRPr>
          </a:p>
        </p:txBody>
      </p:sp>
    </p:spTree>
    <p:extLst>
      <p:ext uri="{BB962C8B-B14F-4D97-AF65-F5344CB8AC3E}">
        <p14:creationId xmlns:p14="http://schemas.microsoft.com/office/powerpoint/2010/main" val="201881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Artemis 1</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NASA launches SLS rmega ocket on Artemis 1 moon mission">
            <a:extLst>
              <a:ext uri="{FF2B5EF4-FFF2-40B4-BE49-F238E27FC236}">
                <a16:creationId xmlns:a16="http://schemas.microsoft.com/office/drawing/2014/main" id="{0F688635-C354-7172-12B8-52F50589D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2" y="898294"/>
            <a:ext cx="4709510" cy="2926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SA's Orion spacecraft approaches the moon, with Earth visible in the background, on Nov. 21, 2022.">
            <a:extLst>
              <a:ext uri="{FF2B5EF4-FFF2-40B4-BE49-F238E27FC236}">
                <a16:creationId xmlns:a16="http://schemas.microsoft.com/office/drawing/2014/main" id="{2DE27876-DC06-04D8-8880-E305F843D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473" y="1026942"/>
            <a:ext cx="7421528" cy="4178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moving ahead with Nov. 16 Artemis 1 launch attempt - SpaceNews">
            <a:extLst>
              <a:ext uri="{FF2B5EF4-FFF2-40B4-BE49-F238E27FC236}">
                <a16:creationId xmlns:a16="http://schemas.microsoft.com/office/drawing/2014/main" id="{8D9DF20A-5B02-5EAD-D2BC-8E2A4274C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3" y="3857835"/>
            <a:ext cx="4709510" cy="259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0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August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6001643"/>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Data Buys </a:t>
            </a:r>
            <a:r>
              <a:rPr lang="en-US" sz="2400" dirty="0">
                <a:solidFill>
                  <a:prstClr val="white"/>
                </a:solidFill>
              </a:rPr>
              <a:t>Rapid </a:t>
            </a:r>
            <a:r>
              <a:rPr kumimoji="0" lang="en-US" sz="2400" b="0" i="0" u="none" strike="noStrike" kern="1200" cap="none" spc="0" normalizeH="0" baseline="0" noProof="0" dirty="0">
                <a:ln>
                  <a:noFill/>
                </a:ln>
                <a:solidFill>
                  <a:prstClr val="white"/>
                </a:solidFill>
                <a:effectLst/>
                <a:uLnTx/>
                <a:uFillTx/>
                <a:ea typeface="+mn-ea"/>
                <a:cs typeface="+mn-cs"/>
              </a:rPr>
              <a:t>Networking</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25 August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 </a:t>
            </a:r>
            <a:r>
              <a:rPr lang="en-US" sz="2400" b="1" u="sng" dirty="0">
                <a:solidFill>
                  <a:prstClr val="white"/>
                </a:solidFill>
              </a:rPr>
              <a:t>Dr. Ben Bussey </a:t>
            </a:r>
          </a:p>
          <a:p>
            <a:pPr marL="914400" lvl="1" indent="-457200">
              <a:buFont typeface="Arial" panose="020B0604020202020204" pitchFamily="34" charset="0"/>
              <a:buChar char="•"/>
              <a:defRPr/>
            </a:pPr>
            <a:r>
              <a:rPr lang="en-US" sz="2400" dirty="0">
                <a:solidFill>
                  <a:prstClr val="white"/>
                </a:solidFill>
              </a:rPr>
              <a:t>JHU/APL</a:t>
            </a:r>
            <a:r>
              <a:rPr lang="en-US" sz="2400">
                <a:solidFill>
                  <a:prstClr val="white"/>
                </a:solidFill>
              </a:rPr>
              <a:t>, LSII Lead</a:t>
            </a:r>
            <a:endParaRPr lang="en-US" sz="2400" dirty="0">
              <a:solidFill>
                <a:schemeClr val="bg1"/>
              </a:solidFill>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91</a:t>
            </a:r>
            <a:endParaRPr lang="en-US" sz="2400" dirty="0">
              <a:highlight>
                <a:srgbClr val="FFFF00"/>
              </a:highlight>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400" dirty="0">
                <a:solidFill>
                  <a:prstClr val="white"/>
                </a:solidFill>
              </a:rPr>
              <a:t>Artemis Landing Sites announced</a:t>
            </a:r>
          </a:p>
          <a:p>
            <a:pPr marL="914400" lvl="1" indent="-457200">
              <a:buFont typeface="Arial" panose="020B0604020202020204" pitchFamily="34" charset="0"/>
              <a:buChar char="•"/>
              <a:defRPr/>
            </a:pPr>
            <a:r>
              <a:rPr lang="en-US" sz="2400" dirty="0">
                <a:solidFill>
                  <a:prstClr val="white"/>
                </a:solidFill>
              </a:rPr>
              <a:t>VSAT Phase 2 Awards (Astrobotic Technology, Honeybee Robotics, Lockheed Martin)</a:t>
            </a:r>
          </a:p>
          <a:p>
            <a:pPr marL="914400" lvl="1" indent="-457200">
              <a:buFont typeface="Arial" panose="020B0604020202020204" pitchFamily="34" charset="0"/>
              <a:buChar char="•"/>
              <a:defRPr/>
            </a:pPr>
            <a:r>
              <a:rPr lang="en-US" sz="2400" dirty="0">
                <a:solidFill>
                  <a:prstClr val="white"/>
                </a:solidFill>
              </a:rPr>
              <a:t>Watts on the Moon Phase 2 Challenge</a:t>
            </a:r>
          </a:p>
          <a:p>
            <a:pPr marL="914400" lvl="1" indent="-457200">
              <a:buFont typeface="Arial" panose="020B0604020202020204" pitchFamily="34" charset="0"/>
              <a:buChar char="•"/>
              <a:defRPr/>
            </a:pPr>
            <a:r>
              <a:rPr lang="en-US" sz="2400" dirty="0">
                <a:solidFill>
                  <a:prstClr val="white"/>
                </a:solidFill>
              </a:rPr>
              <a:t>Low-Temperature Workshop Debrief (Julie Peck, JHU/APL)</a:t>
            </a:r>
          </a:p>
          <a:p>
            <a:pPr marL="914400" lvl="1" indent="-457200">
              <a:buFont typeface="Arial" panose="020B0604020202020204" pitchFamily="34" charset="0"/>
              <a:buChar char="•"/>
              <a:defRPr/>
            </a:pPr>
            <a:endParaRPr lang="en-US" sz="2400" dirty="0">
              <a:solidFill>
                <a:schemeClr val="bg1"/>
              </a:solidFill>
            </a:endParaRPr>
          </a:p>
        </p:txBody>
      </p:sp>
      <p:pic>
        <p:nvPicPr>
          <p:cNvPr id="2" name="Picture 2">
            <a:extLst>
              <a:ext uri="{FF2B5EF4-FFF2-40B4-BE49-F238E27FC236}">
                <a16:creationId xmlns:a16="http://schemas.microsoft.com/office/drawing/2014/main" id="{AC20A42B-C2B1-A758-C077-D43A22829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911" y="1066451"/>
            <a:ext cx="2743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523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August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286711" y="648768"/>
            <a:ext cx="7295776" cy="5663089"/>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Key Takeaways (Data Buys)</a:t>
            </a: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342900" indent="-342900">
              <a:buFont typeface="Arial" panose="020B0604020202020204" pitchFamily="34" charset="0"/>
              <a:buChar char="•"/>
              <a:defRPr/>
            </a:pPr>
            <a:r>
              <a:rPr lang="en-US" sz="2600" dirty="0">
                <a:solidFill>
                  <a:schemeClr val="bg1"/>
                </a:solidFill>
                <a:latin typeface="Calibri" panose="020F0502020204030204"/>
              </a:rPr>
              <a:t>NASA keenly interested in conducting data buys from commercial providers:</a:t>
            </a:r>
          </a:p>
          <a:p>
            <a:pPr marL="800100" lvl="1" indent="-342900">
              <a:buFont typeface="Arial" panose="020B0604020202020204" pitchFamily="34" charset="0"/>
              <a:buChar char="•"/>
              <a:defRPr/>
            </a:pPr>
            <a:r>
              <a:rPr kumimoji="0" lang="en-US" sz="2600" i="0" strike="noStrike" kern="1200" cap="none" spc="0" normalizeH="0" baseline="0" noProof="0" dirty="0">
                <a:ln>
                  <a:noFill/>
                </a:ln>
                <a:solidFill>
                  <a:schemeClr val="bg1"/>
                </a:solidFill>
                <a:effectLst/>
                <a:uLnTx/>
                <a:uFillTx/>
                <a:latin typeface="Calibri" panose="020F0502020204030204"/>
                <a:ea typeface="+mn-ea"/>
                <a:cs typeface="+mn-cs"/>
              </a:rPr>
              <a:t>Data acquired as a by-product of landing</a:t>
            </a:r>
          </a:p>
          <a:p>
            <a:pPr marL="800100" lvl="1" indent="-342900">
              <a:buFont typeface="Arial" panose="020B0604020202020204" pitchFamily="34" charset="0"/>
              <a:buChar char="•"/>
              <a:defRPr/>
            </a:pPr>
            <a:r>
              <a:rPr lang="en-US" sz="2600" dirty="0">
                <a:solidFill>
                  <a:schemeClr val="bg1"/>
                </a:solidFill>
                <a:latin typeface="Calibri" panose="020F0502020204030204"/>
              </a:rPr>
              <a:t>Data from a specific instrument</a:t>
            </a:r>
          </a:p>
          <a:p>
            <a:pPr marL="342900" indent="-342900">
              <a:buFont typeface="Arial" panose="020B0604020202020204" pitchFamily="34" charset="0"/>
              <a:buChar char="•"/>
              <a:defRPr/>
            </a:pPr>
            <a:r>
              <a:rPr kumimoji="0" lang="en-US" sz="2600" i="0" strike="noStrike" kern="1200" cap="none" spc="0" normalizeH="0" baseline="0" noProof="0" dirty="0">
                <a:ln>
                  <a:noFill/>
                </a:ln>
                <a:solidFill>
                  <a:schemeClr val="bg1"/>
                </a:solidFill>
                <a:effectLst/>
                <a:uLnTx/>
                <a:uFillTx/>
                <a:latin typeface="Calibri" panose="020F0502020204030204"/>
                <a:ea typeface="+mn-ea"/>
                <a:cs typeface="+mn-cs"/>
              </a:rPr>
              <a:t>Data types:</a:t>
            </a:r>
          </a:p>
          <a:p>
            <a:pPr marL="800100" lvl="1" indent="-342900">
              <a:buFont typeface="Arial" panose="020B0604020202020204" pitchFamily="34" charset="0"/>
              <a:buChar char="•"/>
              <a:defRPr/>
            </a:pPr>
            <a:r>
              <a:rPr lang="en-US" sz="2600" dirty="0">
                <a:solidFill>
                  <a:schemeClr val="bg1"/>
                </a:solidFill>
                <a:latin typeface="Calibri" panose="020F0502020204030204"/>
              </a:rPr>
              <a:t>Environmental</a:t>
            </a:r>
          </a:p>
          <a:p>
            <a:pPr marL="800100" lvl="1" indent="-342900">
              <a:buFont typeface="Arial" panose="020B0604020202020204" pitchFamily="34" charset="0"/>
              <a:buChar char="•"/>
              <a:defRPr/>
            </a:pPr>
            <a:r>
              <a:rPr kumimoji="0" lang="en-US" sz="2600" i="0" strike="noStrike" kern="1200" cap="none" spc="0" normalizeH="0" baseline="0" noProof="0" dirty="0">
                <a:ln>
                  <a:noFill/>
                </a:ln>
                <a:solidFill>
                  <a:schemeClr val="bg1"/>
                </a:solidFill>
                <a:effectLst/>
                <a:uLnTx/>
                <a:uFillTx/>
                <a:latin typeface="Calibri" panose="020F0502020204030204"/>
                <a:ea typeface="+mn-ea"/>
                <a:cs typeface="+mn-cs"/>
              </a:rPr>
              <a:t>Descent &amp; Landing Imagery</a:t>
            </a:r>
          </a:p>
          <a:p>
            <a:pPr marL="800100" lvl="1" indent="-342900">
              <a:buFont typeface="Arial" panose="020B0604020202020204" pitchFamily="34" charset="0"/>
              <a:buChar char="•"/>
              <a:defRPr/>
            </a:pPr>
            <a:r>
              <a:rPr lang="en-US" sz="2600" dirty="0">
                <a:solidFill>
                  <a:schemeClr val="bg1"/>
                </a:solidFill>
                <a:latin typeface="Calibri" panose="020F0502020204030204"/>
              </a:rPr>
              <a:t>Landing &amp; Post-landing effects (e.g.: plume)</a:t>
            </a:r>
          </a:p>
          <a:p>
            <a:pPr marL="800100" lvl="1" indent="-342900">
              <a:buFont typeface="Arial" panose="020B0604020202020204" pitchFamily="34" charset="0"/>
              <a:buChar char="•"/>
              <a:defRPr/>
            </a:pPr>
            <a:r>
              <a:rPr kumimoji="0" lang="en-US" sz="2600" i="0" strike="noStrike" kern="1200" cap="none" spc="0" normalizeH="0" baseline="0" noProof="0" dirty="0">
                <a:ln>
                  <a:noFill/>
                </a:ln>
                <a:solidFill>
                  <a:schemeClr val="bg1"/>
                </a:solidFill>
                <a:effectLst/>
                <a:uLnTx/>
                <a:uFillTx/>
                <a:latin typeface="Calibri" panose="020F0502020204030204"/>
                <a:ea typeface="+mn-ea"/>
                <a:cs typeface="+mn-cs"/>
              </a:rPr>
              <a:t>Technology/System performance</a:t>
            </a:r>
          </a:p>
          <a:p>
            <a:pPr marL="342900" indent="-342900">
              <a:buFont typeface="Arial" panose="020B0604020202020204" pitchFamily="34" charset="0"/>
              <a:buChar char="•"/>
              <a:defRPr/>
            </a:pPr>
            <a:r>
              <a:rPr lang="en-US" sz="2600" dirty="0">
                <a:solidFill>
                  <a:schemeClr val="bg1"/>
                </a:solidFill>
                <a:latin typeface="Calibri" panose="020F0502020204030204"/>
              </a:rPr>
              <a:t>How is a data set valued?</a:t>
            </a:r>
          </a:p>
          <a:p>
            <a:pPr marL="800100" lvl="1" indent="-342900">
              <a:buFont typeface="Arial" panose="020B0604020202020204" pitchFamily="34" charset="0"/>
              <a:buChar char="•"/>
              <a:defRPr/>
            </a:pPr>
            <a:r>
              <a:rPr kumimoji="0" lang="en-US" sz="2600" i="0" strike="noStrike" kern="1200" cap="none" spc="0" normalizeH="0" baseline="0" noProof="0" dirty="0">
                <a:ln>
                  <a:noFill/>
                </a:ln>
                <a:solidFill>
                  <a:schemeClr val="bg1"/>
                </a:solidFill>
                <a:effectLst/>
                <a:uLnTx/>
                <a:uFillTx/>
                <a:latin typeface="Calibri" panose="020F0502020204030204"/>
                <a:ea typeface="+mn-ea"/>
                <a:cs typeface="+mn-cs"/>
              </a:rPr>
              <a:t>Is there a different financial value for different data qualities?</a:t>
            </a:r>
          </a:p>
          <a:p>
            <a:pP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 name="Picture 2" descr="NASA Selects First Commercial Moon Landing Services for Artemis | NASA">
            <a:extLst>
              <a:ext uri="{FF2B5EF4-FFF2-40B4-BE49-F238E27FC236}">
                <a16:creationId xmlns:a16="http://schemas.microsoft.com/office/drawing/2014/main" id="{73693664-312A-F3A8-00D6-7F046F649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661" y="1616512"/>
            <a:ext cx="4292783" cy="372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549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August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9" y="898294"/>
            <a:ext cx="10986792" cy="4493538"/>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Critical Discussion Point:</a:t>
            </a:r>
          </a:p>
          <a:p>
            <a:pPr marL="342900" indent="-342900">
              <a:buFont typeface="Arial" panose="020B0604020202020204" pitchFamily="34" charset="0"/>
              <a:buChar char="•"/>
              <a:defRPr/>
            </a:pPr>
            <a:r>
              <a:rPr lang="en-US" sz="2600" dirty="0">
                <a:solidFill>
                  <a:schemeClr val="bg1"/>
                </a:solidFill>
                <a:latin typeface="Calibri" panose="020F0502020204030204"/>
              </a:rPr>
              <a:t>John Scott: “I was surprised at how few of these (Watts on the Moon Phase 1 Awardees) were wireless.  I think that had to do with the fact that we did not require them to follow a mobile target.  (…)When you think about it, that’s kind of obvious. (…) It is a matter of how much you think your cable weighs versus the inefficiencies of the wireless system,  there is a tradeoff there, but its still interesting how it came out”</a:t>
            </a:r>
            <a:endParaRPr kumimoji="0" lang="en-US" sz="2600"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r>
              <a:rPr lang="en-US" sz="2600" b="1" dirty="0">
                <a:solidFill>
                  <a:schemeClr val="bg1"/>
                </a:solidFill>
                <a:latin typeface="Calibri" panose="020F0502020204030204"/>
              </a:rPr>
              <a:t>Looking Forward:</a:t>
            </a:r>
          </a:p>
          <a:p>
            <a:pPr marL="342900" indent="-342900">
              <a:buFont typeface="Arial" panose="020B0604020202020204" pitchFamily="34" charset="0"/>
              <a:buChar char="•"/>
              <a:defRPr/>
            </a:pPr>
            <a:r>
              <a:rPr lang="en-US" sz="2600" dirty="0">
                <a:solidFill>
                  <a:schemeClr val="bg1"/>
                </a:solidFill>
                <a:latin typeface="Calibri" panose="020F0502020204030204"/>
              </a:rPr>
              <a:t>The SP Focus Group is planning additional networking sessions for 2023</a:t>
            </a:r>
          </a:p>
          <a:p>
            <a:pPr marL="342900" indent="-342900">
              <a:buFont typeface="Arial" panose="020B0604020202020204" pitchFamily="34" charset="0"/>
              <a:buChar char="•"/>
              <a:defRPr/>
            </a:pPr>
            <a:r>
              <a:rPr lang="en-US" sz="2600" dirty="0">
                <a:solidFill>
                  <a:schemeClr val="bg1"/>
                </a:solidFill>
                <a:latin typeface="Calibri" panose="020F0502020204030204"/>
              </a:rPr>
              <a:t>We are also working to build additional networking features and community engagement tools into the LSIC website</a:t>
            </a:r>
          </a:p>
        </p:txBody>
      </p:sp>
    </p:spTree>
    <p:extLst>
      <p:ext uri="{BB962C8B-B14F-4D97-AF65-F5344CB8AC3E}">
        <p14:creationId xmlns:p14="http://schemas.microsoft.com/office/powerpoint/2010/main" val="44045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5262979"/>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Joint MOSA and</a:t>
            </a:r>
            <a:r>
              <a:rPr kumimoji="0" lang="en-US" sz="2400" b="0" i="0" u="none" strike="noStrike" kern="1200" cap="none" spc="0" normalizeH="0" noProof="0" dirty="0">
                <a:ln>
                  <a:noFill/>
                </a:ln>
                <a:solidFill>
                  <a:prstClr val="white"/>
                </a:solidFill>
                <a:effectLst/>
                <a:uLnTx/>
                <a:uFillTx/>
                <a:ea typeface="+mn-ea"/>
                <a:cs typeface="+mn-cs"/>
              </a:rPr>
              <a:t> Surface Power </a:t>
            </a:r>
            <a:r>
              <a:rPr kumimoji="0" lang="en-US" sz="2400" b="0" i="0" u="none" strike="noStrike" kern="1200" cap="none" spc="0" normalizeH="0" noProof="0" dirty="0" err="1">
                <a:ln>
                  <a:noFill/>
                </a:ln>
                <a:solidFill>
                  <a:prstClr val="white"/>
                </a:solidFill>
                <a:effectLst/>
                <a:uLnTx/>
                <a:uFillTx/>
                <a:ea typeface="+mn-ea"/>
                <a:cs typeface="+mn-cs"/>
              </a:rPr>
              <a:t>Telecon</a:t>
            </a:r>
            <a:r>
              <a:rPr lang="en-US" sz="2400" dirty="0">
                <a:solidFill>
                  <a:prstClr val="white"/>
                </a:solidFill>
              </a:rPr>
              <a:t>- ISPSIS Standards</a:t>
            </a:r>
            <a:endParaRPr kumimoji="0" lang="en-US" sz="2400" b="0" i="0" u="none" strike="noStrike" kern="1200" cap="none" spc="0" normalizeH="0" baseline="0" noProof="0" dirty="0">
              <a:ln>
                <a:noFill/>
              </a:ln>
              <a:solidFill>
                <a:prstClr val="white"/>
              </a:solidFill>
              <a:effectLst/>
              <a:uLnTx/>
              <a:uFillTx/>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22 September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Speakers: </a:t>
            </a:r>
            <a:r>
              <a:rPr lang="en-US" sz="2400" b="1" u="sng" dirty="0">
                <a:solidFill>
                  <a:prstClr val="white"/>
                </a:solidFill>
              </a:rPr>
              <a:t>Nicolas Carbone and David </a:t>
            </a:r>
            <a:r>
              <a:rPr lang="en-US" sz="2400" b="1" u="sng" dirty="0" err="1">
                <a:solidFill>
                  <a:prstClr val="white"/>
                </a:solidFill>
              </a:rPr>
              <a:t>Sadey</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AST, Electrical Power Systems, GRC</a:t>
            </a:r>
            <a:endParaRPr lang="en-US" sz="2400" dirty="0">
              <a:solidFill>
                <a:schemeClr val="bg1"/>
              </a:solidFill>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103</a:t>
            </a:r>
            <a:endParaRPr lang="en-US" sz="2400" dirty="0">
              <a:highlight>
                <a:srgbClr val="FFFF00"/>
              </a:highlight>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400" dirty="0">
                <a:solidFill>
                  <a:prstClr val="white"/>
                </a:solidFill>
              </a:rPr>
              <a:t>Solicitations and Awards</a:t>
            </a:r>
          </a:p>
          <a:p>
            <a:pPr marL="914400" lvl="1" indent="-457200">
              <a:buFont typeface="Arial" panose="020B0604020202020204" pitchFamily="34" charset="0"/>
              <a:buChar char="•"/>
              <a:defRPr/>
            </a:pPr>
            <a:r>
              <a:rPr lang="en-US" sz="2400" dirty="0">
                <a:solidFill>
                  <a:prstClr val="white"/>
                </a:solidFill>
              </a:rPr>
              <a:t>NASA RFIs</a:t>
            </a:r>
          </a:p>
          <a:p>
            <a:pPr marL="914400" lvl="1" indent="-457200">
              <a:buFont typeface="Arial" panose="020B0604020202020204" pitchFamily="34" charset="0"/>
              <a:buChar char="•"/>
              <a:defRPr/>
            </a:pPr>
            <a:r>
              <a:rPr lang="en-US" sz="2400" dirty="0">
                <a:solidFill>
                  <a:prstClr val="white"/>
                </a:solidFill>
              </a:rPr>
              <a:t>APS4PS Conference Debrief </a:t>
            </a:r>
            <a:endParaRPr lang="en-US" sz="2400" dirty="0">
              <a:solidFill>
                <a:schemeClr val="bg1"/>
              </a:solidFill>
            </a:endParaRPr>
          </a:p>
        </p:txBody>
      </p:sp>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September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8689090" y="898294"/>
            <a:ext cx="2950720" cy="2840982"/>
          </a:xfrm>
          <a:prstGeom prst="rect">
            <a:avLst/>
          </a:prstGeom>
        </p:spPr>
      </p:pic>
    </p:spTree>
    <p:extLst>
      <p:ext uri="{BB962C8B-B14F-4D97-AF65-F5344CB8AC3E}">
        <p14:creationId xmlns:p14="http://schemas.microsoft.com/office/powerpoint/2010/main" val="2787302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September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898294"/>
            <a:ext cx="10986792" cy="5047536"/>
          </a:xfrm>
          <a:prstGeom prst="rect">
            <a:avLst/>
          </a:prstGeom>
          <a:noFill/>
          <a:ln w="19050">
            <a:noFill/>
          </a:ln>
        </p:spPr>
        <p:txBody>
          <a:bodyPr wrap="square" rtlCol="0">
            <a:spAutoFit/>
          </a:bodyPr>
          <a:lstStyle/>
          <a:p>
            <a:pPr>
              <a:defRPr/>
            </a:pPr>
            <a:r>
              <a:rPr kumimoji="0" lang="en-US" sz="2200" b="1" i="0" u="none" strike="noStrike" kern="1200" cap="none" spc="0" normalizeH="0" baseline="0" noProof="0" dirty="0">
                <a:ln>
                  <a:noFill/>
                </a:ln>
                <a:solidFill>
                  <a:schemeClr val="bg1"/>
                </a:solidFill>
                <a:effectLst/>
                <a:uLnTx/>
                <a:uFillTx/>
                <a:latin typeface="Calibri" panose="020F0502020204030204"/>
                <a:ea typeface="+mn-ea"/>
                <a:cs typeface="+mn-cs"/>
              </a:rPr>
              <a:t>International</a:t>
            </a:r>
            <a:r>
              <a:rPr kumimoji="0" lang="en-US" sz="2200" b="1" i="0" u="none" strike="noStrike" kern="1200" cap="none" spc="0" normalizeH="0" noProof="0" dirty="0">
                <a:ln>
                  <a:noFill/>
                </a:ln>
                <a:solidFill>
                  <a:schemeClr val="bg1"/>
                </a:solidFill>
                <a:effectLst/>
                <a:uLnTx/>
                <a:uFillTx/>
                <a:latin typeface="Calibri" panose="020F0502020204030204"/>
                <a:ea typeface="+mn-ea"/>
                <a:cs typeface="+mn-cs"/>
              </a:rPr>
              <a:t> Deep Space Interoperability Standards (ISPSIS) Takeaways: </a:t>
            </a:r>
          </a:p>
          <a:p>
            <a:pPr marL="342900" indent="-342900">
              <a:buFont typeface="Arial" panose="020B0604020202020204" pitchFamily="34" charset="0"/>
              <a:buChar char="•"/>
              <a:defRPr/>
            </a:pPr>
            <a:r>
              <a:rPr lang="en-US" sz="2000" dirty="0">
                <a:solidFill>
                  <a:schemeClr val="bg1"/>
                </a:solidFill>
                <a:latin typeface="Calibri" panose="020F0502020204030204"/>
              </a:rPr>
              <a:t>Purpose is to establish interoperable interfaces, terminology, and technique to facilitate collaborative endeavors of space exploration in cis-lunar and deep space environments.</a:t>
            </a:r>
          </a:p>
          <a:p>
            <a:pPr marL="342900" indent="-342900">
              <a:buFont typeface="Arial" panose="020B0604020202020204" pitchFamily="34" charset="0"/>
              <a:buChar char="•"/>
              <a:defRPr/>
            </a:pPr>
            <a:r>
              <a:rPr lang="en-US" sz="2000" dirty="0">
                <a:solidFill>
                  <a:schemeClr val="bg1"/>
                </a:solidFill>
                <a:latin typeface="Calibri" panose="020F0502020204030204"/>
              </a:rPr>
              <a:t>The standards define a bus voltage power quality, and grounding approach to ensure commonality, reliability, safety , interchangeability, and interoperability for load applications between space application power systems. </a:t>
            </a:r>
          </a:p>
          <a:p>
            <a:pPr marL="800100" lvl="1" indent="-342900">
              <a:buFont typeface="Arial" panose="020B0604020202020204" pitchFamily="34" charset="0"/>
              <a:buChar char="•"/>
              <a:defRPr/>
            </a:pPr>
            <a:r>
              <a:rPr lang="en-US" sz="2000" dirty="0">
                <a:solidFill>
                  <a:schemeClr val="bg1"/>
                </a:solidFill>
                <a:latin typeface="Calibri" panose="020F0502020204030204"/>
              </a:rPr>
              <a:t>Applies to any space power system that utilizes 120Vdc and/or 28Vdc class power. </a:t>
            </a:r>
          </a:p>
          <a:p>
            <a:pPr marL="342900" indent="-342900">
              <a:buFont typeface="Arial" panose="020B0604020202020204" pitchFamily="34" charset="0"/>
              <a:buChar char="•"/>
              <a:defRPr/>
            </a:pPr>
            <a:r>
              <a:rPr lang="en-US" sz="2000" dirty="0">
                <a:solidFill>
                  <a:schemeClr val="bg1"/>
                </a:solidFill>
                <a:latin typeface="Calibri" panose="020F0502020204030204"/>
              </a:rPr>
              <a:t>Defines requirements as well- general, normal, and abnormal.</a:t>
            </a:r>
          </a:p>
          <a:p>
            <a:pPr marL="342900" indent="-342900">
              <a:buFont typeface="Arial" panose="020B0604020202020204" pitchFamily="34" charset="0"/>
              <a:buChar char="•"/>
              <a:defRPr/>
            </a:pPr>
            <a:r>
              <a:rPr lang="en-US" sz="2000" dirty="0">
                <a:solidFill>
                  <a:schemeClr val="bg1"/>
                </a:solidFill>
                <a:latin typeface="Calibri" panose="020F0502020204030204"/>
              </a:rPr>
              <a:t>Significant Changes from Revision A include:</a:t>
            </a:r>
          </a:p>
          <a:p>
            <a:pPr marL="800100" lvl="1" indent="-342900">
              <a:buFont typeface="Arial" panose="020B0604020202020204" pitchFamily="34" charset="0"/>
              <a:buChar char="•"/>
              <a:defRPr/>
            </a:pPr>
            <a:r>
              <a:rPr lang="en-US" sz="2000" dirty="0">
                <a:solidFill>
                  <a:schemeClr val="bg1"/>
                </a:solidFill>
                <a:latin typeface="Calibri" panose="020F0502020204030204"/>
              </a:rPr>
              <a:t>Changing large signal stability test and verification for 120V and added 28V.</a:t>
            </a:r>
          </a:p>
          <a:p>
            <a:pPr marL="800100" lvl="1" indent="-342900">
              <a:buFont typeface="Arial" panose="020B0604020202020204" pitchFamily="34" charset="0"/>
              <a:buChar char="•"/>
              <a:defRPr/>
            </a:pPr>
            <a:r>
              <a:rPr lang="en-US" sz="2000" dirty="0">
                <a:solidFill>
                  <a:schemeClr val="bg1"/>
                </a:solidFill>
                <a:latin typeface="Calibri" panose="020F0502020204030204"/>
              </a:rPr>
              <a:t>Numeric modifications to 120V EPS ripple voltage requirements.</a:t>
            </a:r>
          </a:p>
          <a:p>
            <a:pPr marL="800100" lvl="1" indent="-342900">
              <a:buFont typeface="Arial" panose="020B0604020202020204" pitchFamily="34" charset="0"/>
              <a:buChar char="•"/>
              <a:defRPr/>
            </a:pPr>
            <a:r>
              <a:rPr lang="en-US" sz="2000" dirty="0">
                <a:solidFill>
                  <a:schemeClr val="bg1"/>
                </a:solidFill>
                <a:latin typeface="Calibri" panose="020F0502020204030204"/>
              </a:rPr>
              <a:t>Addition of 28V requirements in addition to original 120V requirements.</a:t>
            </a:r>
          </a:p>
          <a:p>
            <a:pPr marL="342900" indent="-342900">
              <a:buFont typeface="Arial" panose="020B0604020202020204" pitchFamily="34" charset="0"/>
              <a:buChar char="•"/>
              <a:defRPr/>
            </a:pPr>
            <a:r>
              <a:rPr kumimoji="0" lang="en-US" sz="2000" i="0" u="none" strike="noStrike" kern="1200" cap="none" spc="0" normalizeH="0" baseline="0" noProof="0" dirty="0">
                <a:ln>
                  <a:noFill/>
                </a:ln>
                <a:solidFill>
                  <a:schemeClr val="bg1"/>
                </a:solidFill>
                <a:effectLst/>
                <a:uLnTx/>
                <a:uFillTx/>
                <a:latin typeface="Calibri" panose="020F0502020204030204"/>
              </a:rPr>
              <a:t>Future</a:t>
            </a:r>
            <a:r>
              <a:rPr kumimoji="0" lang="en-US" sz="2000" i="0" u="none" strike="noStrike" kern="1200" cap="none" spc="0" normalizeH="0" noProof="0" dirty="0">
                <a:ln>
                  <a:noFill/>
                </a:ln>
                <a:solidFill>
                  <a:schemeClr val="bg1"/>
                </a:solidFill>
                <a:effectLst/>
                <a:uLnTx/>
                <a:uFillTx/>
                <a:latin typeface="Calibri" panose="020F0502020204030204"/>
              </a:rPr>
              <a:t> work includes Revision B:</a:t>
            </a:r>
          </a:p>
          <a:p>
            <a:pPr marL="800100" lvl="1" indent="-342900">
              <a:buFont typeface="Arial" panose="020B0604020202020204" pitchFamily="34" charset="0"/>
              <a:buChar char="•"/>
              <a:defRPr/>
            </a:pPr>
            <a:r>
              <a:rPr lang="en-US" sz="2000" baseline="0" dirty="0">
                <a:solidFill>
                  <a:schemeClr val="bg1"/>
                </a:solidFill>
                <a:latin typeface="Calibri" panose="020F0502020204030204"/>
              </a:rPr>
              <a:t>Add</a:t>
            </a:r>
            <a:r>
              <a:rPr lang="en-US" sz="2000" dirty="0">
                <a:solidFill>
                  <a:schemeClr val="bg1"/>
                </a:solidFill>
                <a:latin typeface="Calibri" panose="020F0502020204030204"/>
              </a:rPr>
              <a:t> regulated 120Vdc and 28Vdc EPS Performance </a:t>
            </a:r>
          </a:p>
          <a:p>
            <a:pPr marL="800100" lvl="1" indent="-342900">
              <a:buFont typeface="Arial" panose="020B0604020202020204" pitchFamily="34" charset="0"/>
              <a:buChar char="•"/>
              <a:defRPr/>
            </a:pPr>
            <a:r>
              <a:rPr kumimoji="0" lang="en-US" sz="2000" i="0" u="none" strike="noStrike" kern="1200" cap="none" spc="0" normalizeH="0" baseline="0" noProof="0" dirty="0">
                <a:ln>
                  <a:noFill/>
                </a:ln>
                <a:solidFill>
                  <a:schemeClr val="bg1"/>
                </a:solidFill>
                <a:effectLst/>
                <a:uLnTx/>
                <a:uFillTx/>
                <a:latin typeface="Calibri" panose="020F0502020204030204"/>
              </a:rPr>
              <a:t>Survey</a:t>
            </a:r>
            <a:r>
              <a:rPr kumimoji="0" lang="en-US" sz="2000" i="0" u="none" strike="noStrike" kern="1200" cap="none" spc="0" normalizeH="0" noProof="0" dirty="0">
                <a:ln>
                  <a:noFill/>
                </a:ln>
                <a:solidFill>
                  <a:schemeClr val="bg1"/>
                </a:solidFill>
                <a:effectLst/>
                <a:uLnTx/>
                <a:uFillTx/>
                <a:latin typeface="Calibri" panose="020F0502020204030204"/>
              </a:rPr>
              <a:t> upcoming technology advancements and assess updates to Ripple Voltage System Requirements </a:t>
            </a:r>
            <a:endParaRPr kumimoji="0" lang="en-US" sz="200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693620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September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413319" y="898294"/>
            <a:ext cx="10986792" cy="4555093"/>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Critical Discussion Points:</a:t>
            </a:r>
            <a:endParaRPr lang="en-US" sz="2400" dirty="0">
              <a:solidFill>
                <a:schemeClr val="bg1"/>
              </a:solidFill>
              <a:latin typeface="Calibri" panose="020F0502020204030204"/>
            </a:endParaRPr>
          </a:p>
          <a:p>
            <a:pPr>
              <a:defRPr/>
            </a:pPr>
            <a:r>
              <a:rPr lang="en-US" sz="2200" b="1" dirty="0">
                <a:solidFill>
                  <a:schemeClr val="bg1"/>
                </a:solidFill>
                <a:latin typeface="Calibri" panose="020F0502020204030204"/>
              </a:rPr>
              <a:t>Question: </a:t>
            </a:r>
            <a:r>
              <a:rPr lang="en-US" sz="2200" dirty="0">
                <a:solidFill>
                  <a:schemeClr val="bg1"/>
                </a:solidFill>
                <a:latin typeface="Calibri" panose="020F0502020204030204"/>
              </a:rPr>
              <a:t>Are there plans for similar plans for larger voltages? Smaller voltages?</a:t>
            </a:r>
          </a:p>
          <a:p>
            <a:pPr marL="342900" indent="-342900">
              <a:buFont typeface="Arial" panose="020B0604020202020204" pitchFamily="34" charset="0"/>
              <a:buChar char="•"/>
              <a:defRPr/>
            </a:pPr>
            <a:r>
              <a:rPr kumimoji="0" lang="en-US" sz="2200" b="1" i="0" u="none" strike="noStrike" kern="1200" cap="none" spc="0" normalizeH="0" noProof="0" dirty="0">
                <a:ln>
                  <a:noFill/>
                </a:ln>
                <a:solidFill>
                  <a:schemeClr val="bg1"/>
                </a:solidFill>
                <a:effectLst/>
                <a:uLnTx/>
                <a:uFillTx/>
                <a:latin typeface="Calibri" panose="020F0502020204030204"/>
              </a:rPr>
              <a:t>Answer: </a:t>
            </a:r>
            <a:r>
              <a:rPr kumimoji="0" lang="en-US" sz="2200" i="0" u="none" strike="noStrike" kern="1200" cap="none" spc="0" normalizeH="0" noProof="0" dirty="0">
                <a:ln>
                  <a:noFill/>
                </a:ln>
                <a:solidFill>
                  <a:schemeClr val="bg1"/>
                </a:solidFill>
                <a:effectLst/>
                <a:uLnTx/>
                <a:uFillTx/>
                <a:latin typeface="Calibri" panose="020F0502020204030204"/>
              </a:rPr>
              <a:t>No, there are other programs that are looking at higher voltage applications as well as lower. ISPSIS is only concerned with 28-120V</a:t>
            </a:r>
          </a:p>
          <a:p>
            <a:pPr>
              <a:defRPr/>
            </a:pPr>
            <a:endParaRPr kumimoji="0" lang="en-US" sz="2200" i="0" u="none" strike="noStrike" kern="1200" cap="none" spc="0" normalizeH="0" noProof="0" dirty="0">
              <a:ln>
                <a:noFill/>
              </a:ln>
              <a:solidFill>
                <a:schemeClr val="bg1"/>
              </a:solidFill>
              <a:effectLst/>
              <a:uLnTx/>
              <a:uFillTx/>
              <a:latin typeface="Calibri" panose="020F0502020204030204"/>
            </a:endParaRPr>
          </a:p>
          <a:p>
            <a:pPr>
              <a:defRPr/>
            </a:pPr>
            <a:r>
              <a:rPr lang="en-US" sz="2200" b="1" dirty="0">
                <a:solidFill>
                  <a:schemeClr val="bg1"/>
                </a:solidFill>
                <a:latin typeface="Calibri" panose="020F0502020204030204"/>
              </a:rPr>
              <a:t>Question: </a:t>
            </a:r>
            <a:r>
              <a:rPr lang="en-US" sz="2200" dirty="0">
                <a:solidFill>
                  <a:schemeClr val="bg1"/>
                </a:solidFill>
                <a:latin typeface="Calibri" panose="020F0502020204030204"/>
              </a:rPr>
              <a:t>How will these standards be ‘enforced’?</a:t>
            </a:r>
          </a:p>
          <a:p>
            <a:pPr marL="342900" indent="-342900">
              <a:buFont typeface="Arial" panose="020B0604020202020204" pitchFamily="34" charset="0"/>
              <a:buChar char="•"/>
              <a:defRPr/>
            </a:pPr>
            <a:r>
              <a:rPr kumimoji="0" lang="en-US" sz="2200" b="1" i="0" u="none" strike="noStrike" kern="1200" cap="none" spc="0" normalizeH="0" noProof="0" dirty="0">
                <a:ln>
                  <a:noFill/>
                </a:ln>
                <a:solidFill>
                  <a:schemeClr val="bg1"/>
                </a:solidFill>
                <a:effectLst/>
                <a:uLnTx/>
                <a:uFillTx/>
                <a:latin typeface="Calibri" panose="020F0502020204030204"/>
              </a:rPr>
              <a:t>Answer: </a:t>
            </a:r>
            <a:r>
              <a:rPr kumimoji="0" lang="en-US" sz="2200" i="0" u="none" strike="noStrike" kern="1200" cap="none" spc="0" normalizeH="0" noProof="0" dirty="0">
                <a:ln>
                  <a:noFill/>
                </a:ln>
                <a:solidFill>
                  <a:schemeClr val="bg1"/>
                </a:solidFill>
                <a:effectLst/>
                <a:uLnTx/>
                <a:uFillTx/>
                <a:latin typeface="Calibri" panose="020F0502020204030204"/>
              </a:rPr>
              <a:t>Gateway has specification, and NASA made this for commonality-enforced programs and in order for the system to work, it has to abide by ISPSIS. Programs typically have lower level standards as well that also need to be acknowledged</a:t>
            </a:r>
          </a:p>
          <a:p>
            <a:pPr>
              <a:defRPr/>
            </a:pPr>
            <a:endParaRPr lang="en-US" sz="2200" baseline="0" dirty="0">
              <a:solidFill>
                <a:schemeClr val="bg1"/>
              </a:solidFill>
              <a:latin typeface="Calibri" panose="020F0502020204030204"/>
            </a:endParaRPr>
          </a:p>
          <a:p>
            <a:pPr marL="342900" indent="-342900">
              <a:buFont typeface="Arial" panose="020B0604020202020204" pitchFamily="34" charset="0"/>
              <a:buChar char="•"/>
              <a:defRPr/>
            </a:pPr>
            <a:r>
              <a:rPr lang="en-US" sz="2200" dirty="0">
                <a:solidFill>
                  <a:schemeClr val="bg1"/>
                </a:solidFill>
                <a:latin typeface="Calibri" panose="020F0502020204030204"/>
              </a:rPr>
              <a:t>ISPSIS will really help design systems if they want to interface with the Artemis moon base. If they don’t need to interface, there is more design freedom. </a:t>
            </a:r>
            <a:endParaRPr lang="en-US" sz="2200" baseline="0" dirty="0">
              <a:solidFill>
                <a:schemeClr val="bg1"/>
              </a:solidFill>
              <a:latin typeface="Calibri" panose="020F0502020204030204"/>
            </a:endParaRPr>
          </a:p>
          <a:p>
            <a:pP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38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October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Power Integration &amp; Testing Perspectives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27 October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Speaker: </a:t>
            </a:r>
            <a:r>
              <a:rPr lang="en-US" sz="2400" b="1" u="sng" dirty="0">
                <a:solidFill>
                  <a:prstClr val="white"/>
                </a:solidFill>
              </a:rPr>
              <a:t>Annette </a:t>
            </a:r>
            <a:r>
              <a:rPr lang="en-US" sz="2400" b="1" u="sng" dirty="0" err="1">
                <a:solidFill>
                  <a:prstClr val="white"/>
                </a:solidFill>
              </a:rPr>
              <a:t>Dolbow</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Johns Hopkins Applied Physics Laboratory, Integration &amp; Test Group</a:t>
            </a:r>
          </a:p>
          <a:p>
            <a:pPr marL="457200" indent="-457200">
              <a:buFont typeface="Arial" panose="020B0604020202020204" pitchFamily="34" charset="0"/>
              <a:buChar char="•"/>
              <a:defRPr/>
            </a:pPr>
            <a:r>
              <a:rPr lang="en-US" sz="2400" dirty="0">
                <a:solidFill>
                  <a:prstClr val="white"/>
                </a:solidFill>
              </a:rPr>
              <a:t>Speakers: </a:t>
            </a:r>
            <a:r>
              <a:rPr lang="en-US" sz="2400" b="1" u="sng" dirty="0">
                <a:solidFill>
                  <a:prstClr val="white"/>
                </a:solidFill>
              </a:rPr>
              <a:t>Lee Mason &amp; Jeff </a:t>
            </a:r>
            <a:r>
              <a:rPr lang="en-US" sz="2400" b="1" u="sng" dirty="0" err="1">
                <a:solidFill>
                  <a:prstClr val="white"/>
                </a:solidFill>
              </a:rPr>
              <a:t>Csank</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NASA Glenn Research Center</a:t>
            </a: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98	</a:t>
            </a:r>
            <a:endParaRPr lang="en-US" sz="2400" dirty="0">
              <a:highlight>
                <a:srgbClr val="FFFF00"/>
              </a:highlight>
            </a:endParaRPr>
          </a:p>
          <a:p>
            <a:pPr marL="457200" indent="-457200">
              <a:buFont typeface="Arial" panose="020B0604020202020204" pitchFamily="34" charset="0"/>
              <a:buChar char="•"/>
              <a:defRPr/>
            </a:pPr>
            <a:endParaRPr lang="en-US" sz="2400" dirty="0">
              <a:solidFill>
                <a:prstClr val="white"/>
              </a:solidFill>
            </a:endParaRPr>
          </a:p>
          <a:p>
            <a:pPr>
              <a:defRPr/>
            </a:pPr>
            <a:endParaRPr lang="en-US" sz="2400" dirty="0">
              <a:solidFill>
                <a:schemeClr val="bg1"/>
              </a:solidFill>
            </a:endParaRPr>
          </a:p>
        </p:txBody>
      </p:sp>
    </p:spTree>
    <p:extLst>
      <p:ext uri="{BB962C8B-B14F-4D97-AF65-F5344CB8AC3E}">
        <p14:creationId xmlns:p14="http://schemas.microsoft.com/office/powerpoint/2010/main" val="3260711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October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286710" y="648768"/>
            <a:ext cx="10812558" cy="5262979"/>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Key Takeaways (Power I&amp;T perspectives)</a:t>
            </a: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457200" indent="-457200">
              <a:buFont typeface="Arial" panose="020B0604020202020204" pitchFamily="34" charset="0"/>
              <a:buChar char="•"/>
              <a:defRPr/>
            </a:pPr>
            <a:r>
              <a:rPr lang="en-US" sz="2600" dirty="0">
                <a:solidFill>
                  <a:schemeClr val="bg1"/>
                </a:solidFill>
                <a:latin typeface="Calibri" panose="020F0502020204030204"/>
              </a:rPr>
              <a:t>Annette gave an overview of how power systems are tested for spacecrafts </a:t>
            </a:r>
            <a:r>
              <a:rPr lang="en-US" sz="2600" b="1" dirty="0">
                <a:solidFill>
                  <a:schemeClr val="bg1"/>
                </a:solidFill>
                <a:latin typeface="Calibri" panose="020F0502020204030204"/>
              </a:rPr>
              <a:t>today</a:t>
            </a:r>
            <a:endParaRPr lang="en-US" sz="2600" dirty="0">
              <a:solidFill>
                <a:schemeClr val="bg1"/>
              </a:solidFill>
              <a:latin typeface="Calibri" panose="020F0502020204030204"/>
            </a:endParaRPr>
          </a:p>
          <a:p>
            <a:pPr marL="914400" lvl="1" indent="-457200">
              <a:buFont typeface="Arial" panose="020B0604020202020204" pitchFamily="34" charset="0"/>
              <a:buChar char="•"/>
              <a:defRPr/>
            </a:pPr>
            <a:r>
              <a:rPr lang="en-US" sz="2600" dirty="0">
                <a:solidFill>
                  <a:schemeClr val="bg1"/>
                </a:solidFill>
                <a:latin typeface="Calibri" panose="020F0502020204030204"/>
              </a:rPr>
              <a:t>Large body of knowledge to draw upon for power I&amp;T for spacecraft</a:t>
            </a:r>
          </a:p>
          <a:p>
            <a:pPr marL="914400" lvl="1" indent="-457200">
              <a:buFont typeface="Arial" panose="020B0604020202020204" pitchFamily="34" charset="0"/>
              <a:buChar char="•"/>
              <a:defRPr/>
            </a:pPr>
            <a:r>
              <a:rPr kumimoji="0" lang="en-US" sz="2600" i="0" u="none" strike="noStrike" kern="1200" cap="none" spc="0" normalizeH="0" baseline="0" noProof="0" dirty="0">
                <a:ln>
                  <a:noFill/>
                </a:ln>
                <a:solidFill>
                  <a:schemeClr val="bg1"/>
                </a:solidFill>
                <a:effectLst/>
                <a:uLnTx/>
                <a:uFillTx/>
                <a:latin typeface="Calibri" panose="020F0502020204030204"/>
                <a:ea typeface="+mn-ea"/>
                <a:cs typeface="+mn-cs"/>
              </a:rPr>
              <a:t>Testing of individual components (sources, storage) coupled with testing of whole subsystems, coupling with other spacecraft systems, etc.</a:t>
            </a:r>
            <a:endParaRPr lang="en-US" sz="2600" b="1" dirty="0">
              <a:solidFill>
                <a:schemeClr val="bg1"/>
              </a:solidFill>
              <a:latin typeface="Calibri" panose="020F0502020204030204"/>
            </a:endParaRPr>
          </a:p>
          <a:p>
            <a:pPr>
              <a:defRPr/>
            </a:pPr>
            <a:r>
              <a:rPr lang="en-US" sz="2600" b="1" dirty="0">
                <a:solidFill>
                  <a:schemeClr val="bg1"/>
                </a:solidFill>
                <a:latin typeface="Calibri" panose="020F0502020204030204"/>
              </a:rPr>
              <a:t>Critical Discussion Point:</a:t>
            </a:r>
          </a:p>
          <a:p>
            <a:pPr marL="457200" indent="-457200">
              <a:buFont typeface="Arial" panose="020B0604020202020204" pitchFamily="34" charset="0"/>
              <a:buChar char="•"/>
              <a:defRPr/>
            </a:pPr>
            <a:r>
              <a:rPr lang="en-US" sz="2600" dirty="0">
                <a:solidFill>
                  <a:schemeClr val="bg1"/>
                </a:solidFill>
                <a:latin typeface="Calibri" panose="020F0502020204030204"/>
              </a:rPr>
              <a:t>Biggest risks that are non-technical tend to be schedule (e.g. depth of discharge battery testing)</a:t>
            </a:r>
          </a:p>
          <a:p>
            <a:pPr marL="457200" indent="-457200">
              <a:buFont typeface="Arial" panose="020B0604020202020204" pitchFamily="34" charset="0"/>
              <a:buChar char="•"/>
              <a:defRPr/>
            </a:pPr>
            <a:r>
              <a:rPr lang="en-US" sz="2600" dirty="0">
                <a:solidFill>
                  <a:schemeClr val="bg1"/>
                </a:solidFill>
                <a:latin typeface="Calibri" panose="020F0502020204030204"/>
              </a:rPr>
              <a:t>Sometimes mass/mass distribution constraints force creative design solutions</a:t>
            </a:r>
          </a:p>
          <a:p>
            <a:pPr>
              <a:defRPr/>
            </a:pPr>
            <a:endPar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115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October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97F233-5E26-09C0-8C6E-13BBD4AA0337}"/>
              </a:ext>
            </a:extLst>
          </p:cNvPr>
          <p:cNvSpPr txBox="1"/>
          <p:nvPr/>
        </p:nvSpPr>
        <p:spPr>
          <a:xfrm>
            <a:off x="141668" y="898295"/>
            <a:ext cx="6259132" cy="5724644"/>
          </a:xfrm>
          <a:prstGeom prst="rect">
            <a:avLst/>
          </a:prstGeom>
          <a:noFill/>
          <a:ln w="19050">
            <a:noFill/>
          </a:ln>
        </p:spPr>
        <p:txBody>
          <a:bodyPr wrap="square" rtlCol="0">
            <a:spAutoFit/>
          </a:bodyPr>
          <a:lstStyle/>
          <a:p>
            <a:pPr>
              <a:defRPr/>
            </a:pPr>
            <a:r>
              <a:rPr lang="en-US" sz="2600" b="1" dirty="0">
                <a:solidFill>
                  <a:schemeClr val="bg1"/>
                </a:solidFill>
                <a:latin typeface="Calibri" panose="020F0502020204030204"/>
              </a:rPr>
              <a:t>Key Takeaways (</a:t>
            </a:r>
            <a:r>
              <a:rPr lang="en-US" sz="2600" b="1" dirty="0" err="1">
                <a:solidFill>
                  <a:schemeClr val="bg1"/>
                </a:solidFill>
                <a:latin typeface="Calibri" panose="020F0502020204030204"/>
              </a:rPr>
              <a:t>ASPIRe</a:t>
            </a:r>
            <a:r>
              <a:rPr lang="en-US" sz="2600" b="1" dirty="0">
                <a:solidFill>
                  <a:schemeClr val="bg1"/>
                </a:solidFill>
                <a:latin typeface="Calibri" panose="020F0502020204030204"/>
              </a:rPr>
              <a:t>)</a:t>
            </a: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457200" indent="-457200">
              <a:buFont typeface="Arial" panose="020B0604020202020204" pitchFamily="34" charset="0"/>
              <a:buChar char="•"/>
              <a:defRPr/>
            </a:pPr>
            <a:r>
              <a:rPr lang="en-US" sz="2600" dirty="0" err="1">
                <a:solidFill>
                  <a:schemeClr val="bg1"/>
                </a:solidFill>
                <a:latin typeface="Calibri" panose="020F0502020204030204"/>
              </a:rPr>
              <a:t>ASPIRe</a:t>
            </a:r>
            <a:r>
              <a:rPr lang="en-US" sz="2600" dirty="0">
                <a:solidFill>
                  <a:schemeClr val="bg1"/>
                </a:solidFill>
                <a:latin typeface="Calibri" panose="020F0502020204030204"/>
              </a:rPr>
              <a:t> to serve as a testbed for government, academia, and industry </a:t>
            </a:r>
          </a:p>
          <a:p>
            <a:pPr marL="457200" indent="-457200">
              <a:buFont typeface="Arial" panose="020B0604020202020204" pitchFamily="34" charset="0"/>
              <a:buChar char="•"/>
              <a:defRPr/>
            </a:pPr>
            <a:r>
              <a:rPr lang="en-US" sz="2600" dirty="0">
                <a:solidFill>
                  <a:schemeClr val="bg1"/>
                </a:solidFill>
                <a:latin typeface="Calibri" panose="020F0502020204030204"/>
              </a:rPr>
              <a:t>Evaluate how various power projects will integrate into a Lunar power grid</a:t>
            </a:r>
          </a:p>
          <a:p>
            <a:pPr marL="457200" indent="-457200">
              <a:buFont typeface="Arial" panose="020B0604020202020204" pitchFamily="34" charset="0"/>
              <a:buChar char="•"/>
              <a:defRPr/>
            </a:pPr>
            <a:r>
              <a:rPr lang="en-US" sz="2600" dirty="0">
                <a:solidFill>
                  <a:schemeClr val="bg1"/>
                </a:solidFill>
                <a:latin typeface="Calibri" panose="020F0502020204030204"/>
              </a:rPr>
              <a:t>Initial implementation over the next year, but will grow in capability over time</a:t>
            </a:r>
          </a:p>
          <a:p>
            <a:pPr>
              <a:defRPr/>
            </a:pPr>
            <a:r>
              <a:rPr lang="en-US" sz="2600" b="1" dirty="0">
                <a:solidFill>
                  <a:schemeClr val="bg1"/>
                </a:solidFill>
                <a:latin typeface="Calibri" panose="020F0502020204030204"/>
              </a:rPr>
              <a:t>Looking Forward:</a:t>
            </a:r>
          </a:p>
          <a:p>
            <a:pPr marL="457200" indent="-457200">
              <a:buFont typeface="Arial" panose="020B0604020202020204" pitchFamily="34" charset="0"/>
              <a:buChar char="•"/>
              <a:defRPr/>
            </a:pPr>
            <a:r>
              <a:rPr lang="en-US" sz="2600" dirty="0">
                <a:solidFill>
                  <a:schemeClr val="bg1"/>
                </a:solidFill>
                <a:latin typeface="Calibri" panose="020F0502020204030204"/>
              </a:rPr>
              <a:t>First testing capabilities targeted for the end of FY23</a:t>
            </a:r>
          </a:p>
          <a:p>
            <a:pPr marL="457200" indent="-457200">
              <a:buFont typeface="Arial" panose="020B0604020202020204" pitchFamily="34" charset="0"/>
              <a:buChar char="•"/>
              <a:defRPr/>
            </a:pPr>
            <a:r>
              <a:rPr lang="en-US" sz="2600" dirty="0">
                <a:solidFill>
                  <a:schemeClr val="bg1"/>
                </a:solidFill>
                <a:latin typeface="Calibri" panose="020F0502020204030204"/>
              </a:rPr>
              <a:t>Provide feedback to Lee and Jeff:</a:t>
            </a:r>
          </a:p>
          <a:p>
            <a:pPr marL="914400" lvl="1" indent="-457200">
              <a:buFont typeface="Arial" panose="020B0604020202020204" pitchFamily="34" charset="0"/>
              <a:buChar char="•"/>
              <a:defRPr/>
            </a:pPr>
            <a:r>
              <a:rPr lang="en-US" sz="2000" dirty="0">
                <a:solidFill>
                  <a:schemeClr val="bg1"/>
                </a:solidFill>
                <a:latin typeface="Calibri" panose="020F0502020204030204"/>
                <a:hlinkClick r:id="rId4">
                  <a:extLst>
                    <a:ext uri="{A12FA001-AC4F-418D-AE19-62706E023703}">
                      <ahyp:hlinkClr xmlns:ahyp="http://schemas.microsoft.com/office/drawing/2018/hyperlinkcolor" val="tx"/>
                    </a:ext>
                  </a:extLst>
                </a:hlinkClick>
              </a:rPr>
              <a:t>https://lsic-wiki.jhuapl.edu/display/SP/27+October+2022</a:t>
            </a:r>
            <a:endParaRPr lang="en-US" sz="2000" dirty="0">
              <a:solidFill>
                <a:schemeClr val="bg1"/>
              </a:solidFill>
              <a:latin typeface="Calibri" panose="020F0502020204030204"/>
            </a:endParaRPr>
          </a:p>
          <a:p>
            <a:pPr marL="914400" lvl="1" indent="-457200">
              <a:buFont typeface="Arial" panose="020B0604020202020204" pitchFamily="34" charset="0"/>
              <a:buChar char="•"/>
              <a:defRPr/>
            </a:pPr>
            <a:r>
              <a:rPr lang="en-US" sz="2000" dirty="0">
                <a:solidFill>
                  <a:schemeClr val="bg1"/>
                </a:solidFill>
                <a:latin typeface="Calibri" panose="020F0502020204030204"/>
                <a:hlinkClick r:id="rId5">
                  <a:extLst>
                    <a:ext uri="{A12FA001-AC4F-418D-AE19-62706E023703}">
                      <ahyp:hlinkClr xmlns:ahyp="http://schemas.microsoft.com/office/drawing/2018/hyperlinkcolor" val="tx"/>
                    </a:ext>
                  </a:extLst>
                </a:hlinkClick>
              </a:rPr>
              <a:t>lee.s.mason@nasa.gov</a:t>
            </a:r>
            <a:endParaRPr lang="en-US" sz="2000" dirty="0">
              <a:solidFill>
                <a:schemeClr val="bg1"/>
              </a:solidFill>
              <a:latin typeface="Calibri" panose="020F0502020204030204"/>
            </a:endParaRPr>
          </a:p>
          <a:p>
            <a:pPr marL="914400" lvl="1" indent="-457200">
              <a:buFont typeface="Arial" panose="020B0604020202020204" pitchFamily="34" charset="0"/>
              <a:buChar char="•"/>
              <a:defRPr/>
            </a:pPr>
            <a:r>
              <a:rPr lang="en-US" sz="2000" dirty="0">
                <a:solidFill>
                  <a:schemeClr val="bg1"/>
                </a:solidFill>
                <a:latin typeface="Calibri" panose="020F0502020204030204"/>
                <a:hlinkClick r:id="rId6">
                  <a:extLst>
                    <a:ext uri="{A12FA001-AC4F-418D-AE19-62706E023703}">
                      <ahyp:hlinkClr xmlns:ahyp="http://schemas.microsoft.com/office/drawing/2018/hyperlinkcolor" val="tx"/>
                    </a:ext>
                  </a:extLst>
                </a:hlinkClick>
              </a:rPr>
              <a:t>jeffrey.csank@nasa.gov</a:t>
            </a:r>
            <a:endParaRPr lang="en-US" sz="2000" dirty="0">
              <a:solidFill>
                <a:schemeClr val="bg1"/>
              </a:solidFill>
              <a:latin typeface="Calibri" panose="020F0502020204030204"/>
            </a:endParaRPr>
          </a:p>
        </p:txBody>
      </p:sp>
      <p:pic>
        <p:nvPicPr>
          <p:cNvPr id="4" name="Picture 3">
            <a:extLst>
              <a:ext uri="{FF2B5EF4-FFF2-40B4-BE49-F238E27FC236}">
                <a16:creationId xmlns:a16="http://schemas.microsoft.com/office/drawing/2014/main" id="{74F4F655-0221-19FF-B272-17DB5ED02D4E}"/>
              </a:ext>
            </a:extLst>
          </p:cNvPr>
          <p:cNvPicPr>
            <a:picLocks noChangeAspect="1"/>
          </p:cNvPicPr>
          <p:nvPr/>
        </p:nvPicPr>
        <p:blipFill>
          <a:blip r:embed="rId7"/>
          <a:stretch>
            <a:fillRect/>
          </a:stretch>
        </p:blipFill>
        <p:spPr>
          <a:xfrm>
            <a:off x="6396268" y="882714"/>
            <a:ext cx="5795731" cy="4680959"/>
          </a:xfrm>
          <a:prstGeom prst="rect">
            <a:avLst/>
          </a:prstGeom>
        </p:spPr>
      </p:pic>
    </p:spTree>
    <p:extLst>
      <p:ext uri="{BB962C8B-B14F-4D97-AF65-F5344CB8AC3E}">
        <p14:creationId xmlns:p14="http://schemas.microsoft.com/office/powerpoint/2010/main" val="503298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LSIC Surface Power 2022 Survey</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244D24F-B6E6-31D4-FBAD-04B96471B642}"/>
              </a:ext>
            </a:extLst>
          </p:cNvPr>
          <p:cNvPicPr>
            <a:picLocks noChangeAspect="1"/>
          </p:cNvPicPr>
          <p:nvPr/>
        </p:nvPicPr>
        <p:blipFill>
          <a:blip r:embed="rId4"/>
          <a:stretch>
            <a:fillRect/>
          </a:stretch>
        </p:blipFill>
        <p:spPr>
          <a:xfrm>
            <a:off x="7454324" y="2066440"/>
            <a:ext cx="3327009" cy="3327009"/>
          </a:xfrm>
          <a:prstGeom prst="rect">
            <a:avLst/>
          </a:prstGeom>
        </p:spPr>
      </p:pic>
      <p:sp>
        <p:nvSpPr>
          <p:cNvPr id="6" name="Title 1">
            <a:extLst>
              <a:ext uri="{FF2B5EF4-FFF2-40B4-BE49-F238E27FC236}">
                <a16:creationId xmlns:a16="http://schemas.microsoft.com/office/drawing/2014/main" id="{F62B3615-D246-7F79-AA84-F08D6DF3C22C}"/>
              </a:ext>
            </a:extLst>
          </p:cNvPr>
          <p:cNvSpPr txBox="1">
            <a:spLocks/>
          </p:cNvSpPr>
          <p:nvPr/>
        </p:nvSpPr>
        <p:spPr>
          <a:xfrm>
            <a:off x="6412728" y="1218412"/>
            <a:ext cx="5410200" cy="838200"/>
          </a:xfrm>
          <a:prstGeom prst="rect">
            <a:avLst/>
          </a:prstGeom>
          <a:effectLst>
            <a:outerShdw blurRad="50800" dist="38100" dir="2700000" algn="tl" rotWithShape="0">
              <a:prstClr val="black">
                <a:alpha val="40000"/>
              </a:prstClr>
            </a:outerShdw>
          </a:effectLst>
        </p:spPr>
        <p:txBody>
          <a:bodyPr vert="horz" lIns="91429" tIns="45714" rIns="91429" bIns="45714" rtlCol="0" anchor="ctr">
            <a:normAutofit/>
          </a:bodyPr>
          <a:lstStyle>
            <a:lvl1pPr algn="l" defTabSz="685800" rtl="0" eaLnBrk="1" latinLnBrk="0" hangingPunct="1">
              <a:lnSpc>
                <a:spcPct val="90000"/>
              </a:lnSpc>
              <a:spcBef>
                <a:spcPct val="0"/>
              </a:spcBef>
              <a:buNone/>
              <a:defRPr sz="3200" kern="1200">
                <a:solidFill>
                  <a:schemeClr val="bg1"/>
                </a:solidFill>
                <a:latin typeface="Arial" pitchFamily="34" charset="0"/>
                <a:ea typeface="+mj-ea"/>
                <a:cs typeface="Arial" pitchFamily="34" charset="0"/>
              </a:defRPr>
            </a:lvl1pPr>
          </a:lstStyle>
          <a:p>
            <a:r>
              <a:rPr lang="en-US" sz="2400" dirty="0"/>
              <a:t>Please use the QR code, or follow the link in the chat to access our survey</a:t>
            </a:r>
          </a:p>
        </p:txBody>
      </p:sp>
      <p:pic>
        <p:nvPicPr>
          <p:cNvPr id="2050" name="Picture 2" descr="Will Return in 10 Minutes Sign – Signs by SalaGraphics">
            <a:extLst>
              <a:ext uri="{FF2B5EF4-FFF2-40B4-BE49-F238E27FC236}">
                <a16:creationId xmlns:a16="http://schemas.microsoft.com/office/drawing/2014/main" id="{37A79488-FC1E-BC0A-F296-587F9B1AC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 y="1010835"/>
            <a:ext cx="3492704" cy="460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843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Solicitations and Awards</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62551" y="1386724"/>
            <a:ext cx="11998968" cy="5295430"/>
          </a:xfrm>
          <a:prstGeom prst="rect">
            <a:avLst/>
          </a:prstGeom>
          <a:noFill/>
          <a:ln w="19050">
            <a:noFill/>
          </a:ln>
        </p:spPr>
        <p:txBody>
          <a:bodyPr wrap="square" numCol="2" rtlCol="0">
            <a:noAutofit/>
          </a:bodyPr>
          <a:lstStyle/>
          <a:p>
            <a:r>
              <a:rPr lang="en-US" sz="2400" b="1" u="sng" dirty="0">
                <a:solidFill>
                  <a:schemeClr val="bg1"/>
                </a:solidFill>
                <a:latin typeface="Calibri" panose="020F0502020204030204" pitchFamily="34" charset="0"/>
                <a:cs typeface="Calibri" panose="020F0502020204030204" pitchFamily="34" charset="0"/>
              </a:rPr>
              <a:t>DARPA Space Power Conversion Electronics (SPCE)</a:t>
            </a:r>
          </a:p>
          <a:p>
            <a:r>
              <a:rPr lang="en-US" sz="2400" dirty="0">
                <a:solidFill>
                  <a:schemeClr val="bg1"/>
                </a:solidFill>
                <a:latin typeface="Calibri" panose="020F0502020204030204" pitchFamily="34" charset="0"/>
                <a:cs typeface="Calibri" panose="020F0502020204030204" pitchFamily="34" charset="0"/>
              </a:rPr>
              <a:t>Proposals due on December 6</a:t>
            </a:r>
          </a:p>
          <a:p>
            <a:br>
              <a:rPr lang="en-US" sz="2400" dirty="0">
                <a:solidFill>
                  <a:schemeClr val="bg1"/>
                </a:solidFill>
                <a:latin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NASA Innovative Advanced Concepts (NIAC) 2022 Phase II Call for Proposals</a:t>
            </a:r>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Proposal due December 15, 2022</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NASA Innovation Corps Pilot</a:t>
            </a:r>
          </a:p>
          <a:p>
            <a:r>
              <a:rPr lang="en-US" sz="2400" dirty="0">
                <a:solidFill>
                  <a:schemeClr val="bg1"/>
                </a:solidFill>
                <a:latin typeface="Calibri" panose="020F0502020204030204" pitchFamily="34" charset="0"/>
                <a:cs typeface="Calibri" panose="020F0502020204030204" pitchFamily="34" charset="0"/>
              </a:rPr>
              <a:t>Next deadline: January 20, 2023 </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NASA Innovative Advanced Concepts (NIAC) 2023 </a:t>
            </a:r>
            <a:r>
              <a:rPr lang="en-US" sz="2400" b="1" u="sng" dirty="0" err="1">
                <a:solidFill>
                  <a:schemeClr val="bg1"/>
                </a:solidFill>
                <a:latin typeface="Calibri" panose="020F0502020204030204" pitchFamily="34" charset="0"/>
                <a:cs typeface="Calibri" panose="020F0502020204030204" pitchFamily="34" charset="0"/>
              </a:rPr>
              <a:t>Phasee</a:t>
            </a:r>
            <a:r>
              <a:rPr lang="en-US" sz="2400" b="1" u="sng" dirty="0">
                <a:solidFill>
                  <a:schemeClr val="bg1"/>
                </a:solidFill>
                <a:latin typeface="Calibri" panose="020F0502020204030204" pitchFamily="34" charset="0"/>
                <a:cs typeface="Calibri" panose="020F0502020204030204" pitchFamily="34" charset="0"/>
              </a:rPr>
              <a:t> I Call for Proposals</a:t>
            </a:r>
          </a:p>
          <a:p>
            <a:r>
              <a:rPr lang="en-US" sz="2400" dirty="0">
                <a:solidFill>
                  <a:schemeClr val="bg1"/>
                </a:solidFill>
                <a:latin typeface="Calibri" panose="020F0502020204030204" pitchFamily="34" charset="0"/>
                <a:cs typeface="Calibri" panose="020F0502020204030204" pitchFamily="34" charset="0"/>
              </a:rPr>
              <a:t>Solicitation release planned in December 2022</a:t>
            </a:r>
          </a:p>
          <a:p>
            <a:r>
              <a:rPr lang="en-US" sz="2400" b="1" u="sng" dirty="0">
                <a:solidFill>
                  <a:schemeClr val="bg1"/>
                </a:solidFill>
                <a:latin typeface="Calibri" panose="020F0502020204030204" pitchFamily="34" charset="0"/>
                <a:cs typeface="Calibri" panose="020F0502020204030204" pitchFamily="34" charset="0"/>
              </a:rPr>
              <a:t>NASA SBIR/STTR Solicitations</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Solicitation release planned in early 2023</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Early Career Faculty STMD Research Grants</a:t>
            </a:r>
          </a:p>
          <a:p>
            <a:r>
              <a:rPr lang="en-US" sz="2400" dirty="0">
                <a:solidFill>
                  <a:schemeClr val="bg1"/>
                </a:solidFill>
                <a:latin typeface="Calibri" panose="020F0502020204030204" pitchFamily="34" charset="0"/>
                <a:cs typeface="Calibri" panose="020F0502020204030204" pitchFamily="34" charset="0"/>
              </a:rPr>
              <a:t>Solicitation release planned in February 2023</a:t>
            </a:r>
          </a:p>
          <a:p>
            <a:endParaRPr lang="en-US" sz="2400" dirty="0">
              <a:solidFill>
                <a:schemeClr val="bg1"/>
              </a:solidFill>
              <a:latin typeface="Calibri" panose="020F0502020204030204" pitchFamily="34" charset="0"/>
              <a:cs typeface="Calibri" panose="020F0502020204030204" pitchFamily="34" charset="0"/>
            </a:endParaRPr>
          </a:p>
          <a:p>
            <a:r>
              <a:rPr lang="en-US" sz="2400" b="1" u="sng" dirty="0">
                <a:solidFill>
                  <a:schemeClr val="bg1"/>
                </a:solidFill>
                <a:latin typeface="Calibri" panose="020F0502020204030204" pitchFamily="34" charset="0"/>
                <a:cs typeface="Calibri" panose="020F0502020204030204" pitchFamily="34" charset="0"/>
              </a:rPr>
              <a:t>Early Stage Innovation Solicitation</a:t>
            </a:r>
          </a:p>
          <a:p>
            <a:r>
              <a:rPr lang="en-US" sz="2400" dirty="0">
                <a:solidFill>
                  <a:schemeClr val="bg1"/>
                </a:solidFill>
                <a:latin typeface="Calibri" panose="020F0502020204030204" pitchFamily="34" charset="0"/>
                <a:cs typeface="Calibri" panose="020F0502020204030204" pitchFamily="34" charset="0"/>
              </a:rPr>
              <a:t>Solicitation release planned in April 2023</a:t>
            </a:r>
          </a:p>
        </p:txBody>
      </p:sp>
      <p:sp>
        <p:nvSpPr>
          <p:cNvPr id="2" name="TextBox 1">
            <a:extLst>
              <a:ext uri="{FF2B5EF4-FFF2-40B4-BE49-F238E27FC236}">
                <a16:creationId xmlns:a16="http://schemas.microsoft.com/office/drawing/2014/main" id="{7B728EE8-6BE5-B8E7-4598-8C0EEF922B59}"/>
              </a:ext>
            </a:extLst>
          </p:cNvPr>
          <p:cNvSpPr txBox="1"/>
          <p:nvPr/>
        </p:nvSpPr>
        <p:spPr>
          <a:xfrm>
            <a:off x="415636" y="772502"/>
            <a:ext cx="11380420" cy="461665"/>
          </a:xfrm>
          <a:prstGeom prst="rect">
            <a:avLst/>
          </a:prstGeom>
          <a:noFill/>
        </p:spPr>
        <p:txBody>
          <a:bodyPr wrap="square" rtlCol="0">
            <a:spAutoFit/>
          </a:bodyPr>
          <a:lstStyle/>
          <a:p>
            <a:pPr algn="ctr">
              <a:defRPr/>
            </a:pPr>
            <a:r>
              <a:rPr lang="en-US" sz="2400" b="1" dirty="0">
                <a:solidFill>
                  <a:schemeClr val="bg1"/>
                </a:solidFill>
                <a:latin typeface="Calibri" panose="020F0502020204030204" pitchFamily="34" charset="0"/>
                <a:cs typeface="Calibri" panose="020F0502020204030204" pitchFamily="34" charset="0"/>
              </a:rPr>
              <a:t>Space Tech Solicitations (</a:t>
            </a:r>
            <a:r>
              <a:rPr lang="en-US" sz="24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https://www.nasa.gov/directorates/spacetech/solicitations</a:t>
            </a:r>
            <a:r>
              <a:rPr lang="en-US" sz="2400"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47716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Open Discussion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2677656"/>
          </a:xfrm>
          <a:prstGeom prst="rect">
            <a:avLst/>
          </a:prstGeom>
          <a:noFill/>
          <a:ln w="19050">
            <a:noFill/>
          </a:ln>
        </p:spPr>
        <p:txBody>
          <a:bodyPr wrap="square" rtlCol="0">
            <a:spAutoFit/>
          </a:bodyPr>
          <a:lstStyle/>
          <a:p>
            <a:pPr marL="342900" indent="-342900">
              <a:buFont typeface="Arial" panose="020B0604020202020204" pitchFamily="34" charset="0"/>
              <a:buChar char="•"/>
              <a:defRPr/>
            </a:pPr>
            <a:r>
              <a:rPr lang="en-US" sz="2400" dirty="0">
                <a:solidFill>
                  <a:schemeClr val="bg1"/>
                </a:solidFill>
                <a:latin typeface="Calibri" panose="020F0502020204030204"/>
              </a:rPr>
              <a:t>Is there a technology gap (or a gap within the gaps) that NASA is missing?</a:t>
            </a:r>
          </a:p>
          <a:p>
            <a:pPr marL="342900" indent="-342900">
              <a:buFont typeface="Arial" panose="020B0604020202020204" pitchFamily="34" charset="0"/>
              <a:buChar char="•"/>
              <a:defRPr/>
            </a:pPr>
            <a:endParaRPr lang="en-US" sz="2400" dirty="0">
              <a:solidFill>
                <a:schemeClr val="bg1"/>
              </a:solidFill>
              <a:latin typeface="Calibri" panose="020F0502020204030204"/>
            </a:endParaRPr>
          </a:p>
          <a:p>
            <a:pPr marL="342900" indent="-342900">
              <a:buFont typeface="Arial" panose="020B0604020202020204" pitchFamily="34" charset="0"/>
              <a:buChar char="•"/>
              <a:defRPr/>
            </a:pPr>
            <a:r>
              <a:rPr lang="en-US" sz="2400" dirty="0">
                <a:solidFill>
                  <a:schemeClr val="bg1"/>
                </a:solidFill>
                <a:latin typeface="Calibri" panose="020F0502020204030204"/>
              </a:rPr>
              <a:t>Do you see any parallel efforts (e.g.: DoD projects, NASA projects, commercial undertakings) in your industry/field, and is there a problematic potential for duplication of work?</a:t>
            </a:r>
          </a:p>
          <a:p>
            <a:pPr marL="342900" indent="-342900">
              <a:buFont typeface="Arial" panose="020B0604020202020204" pitchFamily="34" charset="0"/>
              <a:buChar char="•"/>
              <a:defRPr/>
            </a:pPr>
            <a:endParaRPr lang="en-US" sz="2400" dirty="0">
              <a:solidFill>
                <a:schemeClr val="bg1"/>
              </a:solidFill>
              <a:latin typeface="Calibri" panose="020F0502020204030204"/>
            </a:endParaRPr>
          </a:p>
          <a:p>
            <a:pPr marL="342900" indent="-342900">
              <a:buFont typeface="Arial" panose="020B0604020202020204" pitchFamily="34" charset="0"/>
              <a:buChar char="•"/>
              <a:defRPr/>
            </a:pPr>
            <a:endParaRPr lang="en-US" sz="2400" dirty="0">
              <a:solidFill>
                <a:schemeClr val="bg1"/>
              </a:solidFill>
              <a:latin typeface="Calibri" panose="020F0502020204030204"/>
            </a:endParaRPr>
          </a:p>
        </p:txBody>
      </p:sp>
    </p:spTree>
    <p:extLst>
      <p:ext uri="{BB962C8B-B14F-4D97-AF65-F5344CB8AC3E}">
        <p14:creationId xmlns:p14="http://schemas.microsoft.com/office/powerpoint/2010/main" val="2952014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3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CLPS Survive the Night</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153965" y="3674833"/>
            <a:ext cx="11998968" cy="2985433"/>
          </a:xfrm>
          <a:prstGeom prst="rect">
            <a:avLst/>
          </a:prstGeom>
          <a:noFill/>
          <a:ln w="19050">
            <a:noFill/>
          </a:ln>
        </p:spPr>
        <p:txBody>
          <a:bodyPr wrap="square" rtlCol="0">
            <a:spAutoFit/>
          </a:bodyPr>
          <a:lstStyle/>
          <a:p>
            <a:r>
              <a:rPr lang="en-US" sz="2000" dirty="0">
                <a:solidFill>
                  <a:schemeClr val="bg1"/>
                </a:solidFill>
                <a:latin typeface="Fjalla+One"/>
              </a:rPr>
              <a:t>NASA’s Science Mission Directorate (SMD) and the Space Technology Mission Directorate (STMD) are pleased to announce a workshop to facilitate collaboration between lander and rover providers and technology developers to share technologies that can enable survival through the lunar night.</a:t>
            </a:r>
          </a:p>
          <a:p>
            <a:endParaRPr lang="en-US" sz="2000" dirty="0">
              <a:solidFill>
                <a:schemeClr val="bg1"/>
              </a:solidFill>
            </a:endParaRPr>
          </a:p>
          <a:p>
            <a:r>
              <a:rPr lang="en-US" sz="2000" b="1" u="sng" dirty="0">
                <a:solidFill>
                  <a:schemeClr val="bg1"/>
                </a:solidFill>
              </a:rPr>
              <a:t>Virtual Registration remains open!!!</a:t>
            </a:r>
            <a:r>
              <a:rPr lang="en-US" sz="2000" dirty="0">
                <a:solidFill>
                  <a:schemeClr val="bg1"/>
                </a:solidFill>
              </a:rPr>
              <a:t> </a:t>
            </a:r>
          </a:p>
          <a:p>
            <a:pPr marL="342900" indent="-342900">
              <a:buFont typeface="Arial" panose="020B0604020202020204" pitchFamily="34" charset="0"/>
              <a:buChar char="•"/>
            </a:pPr>
            <a:r>
              <a:rPr lang="en-US" sz="2000" dirty="0">
                <a:solidFill>
                  <a:schemeClr val="bg1"/>
                </a:solidFill>
              </a:rPr>
              <a:t>Be sure to check out the Nuclear Power Technical Session Day 1!</a:t>
            </a:r>
          </a:p>
          <a:p>
            <a:pPr marL="342900" indent="-342900">
              <a:buFont typeface="Arial" panose="020B0604020202020204" pitchFamily="34" charset="0"/>
              <a:buChar char="•"/>
            </a:pPr>
            <a:endParaRPr lang="en-US" sz="2400" b="1" dirty="0">
              <a:solidFill>
                <a:schemeClr val="bg1"/>
              </a:solidFill>
            </a:endParaRPr>
          </a:p>
          <a:p>
            <a:endParaRPr lang="en-US" sz="2400" dirty="0">
              <a:solidFill>
                <a:schemeClr val="bg1"/>
              </a:solidFill>
              <a:hlinkClick r:id="rId4">
                <a:extLst>
                  <a:ext uri="{A12FA001-AC4F-418D-AE19-62706E023703}">
                    <ahyp:hlinkClr xmlns:ahyp="http://schemas.microsoft.com/office/drawing/2018/hyperlinkcolor" val="tx"/>
                  </a:ext>
                </a:extLst>
              </a:hlinkClick>
            </a:endParaRPr>
          </a:p>
          <a:p>
            <a:pPr algn="ctr"/>
            <a:r>
              <a:rPr lang="en-US" sz="2000" dirty="0">
                <a:solidFill>
                  <a:schemeClr val="bg1"/>
                </a:solidFill>
                <a:hlinkClick r:id="rId4">
                  <a:extLst>
                    <a:ext uri="{A12FA001-AC4F-418D-AE19-62706E023703}">
                      <ahyp:hlinkClr xmlns:ahyp="http://schemas.microsoft.com/office/drawing/2018/hyperlinkcolor" val="tx"/>
                    </a:ext>
                  </a:extLst>
                </a:hlinkClick>
              </a:rPr>
              <a:t>https://www.hou.usra.edu/meetings/clps2022/</a:t>
            </a:r>
            <a:endParaRPr lang="en-US" sz="2000" dirty="0">
              <a:solidFill>
                <a:schemeClr val="bg1"/>
              </a:solidFill>
            </a:endParaRPr>
          </a:p>
        </p:txBody>
      </p:sp>
      <p:sp>
        <p:nvSpPr>
          <p:cNvPr id="2" name="TextBox 1">
            <a:extLst>
              <a:ext uri="{FF2B5EF4-FFF2-40B4-BE49-F238E27FC236}">
                <a16:creationId xmlns:a16="http://schemas.microsoft.com/office/drawing/2014/main" id="{1DF3F9AB-E4B7-E506-D1DA-024DF8164348}"/>
              </a:ext>
            </a:extLst>
          </p:cNvPr>
          <p:cNvSpPr txBox="1"/>
          <p:nvPr/>
        </p:nvSpPr>
        <p:spPr>
          <a:xfrm>
            <a:off x="2409092" y="140677"/>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3B5DEC00-D228-F9D4-9DAB-ADC72A6C6AAB}"/>
              </a:ext>
            </a:extLst>
          </p:cNvPr>
          <p:cNvPicPr>
            <a:picLocks noChangeAspect="1"/>
          </p:cNvPicPr>
          <p:nvPr/>
        </p:nvPicPr>
        <p:blipFill>
          <a:blip r:embed="rId5"/>
          <a:stretch>
            <a:fillRect/>
          </a:stretch>
        </p:blipFill>
        <p:spPr>
          <a:xfrm>
            <a:off x="1301218" y="723171"/>
            <a:ext cx="9589564" cy="2951662"/>
          </a:xfrm>
          <a:prstGeom prst="rect">
            <a:avLst/>
          </a:prstGeom>
        </p:spPr>
      </p:pic>
    </p:spTree>
    <p:extLst>
      <p:ext uri="{BB962C8B-B14F-4D97-AF65-F5344CB8AC3E}">
        <p14:creationId xmlns:p14="http://schemas.microsoft.com/office/powerpoint/2010/main" val="490224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Upcoming Meetings and Workshops</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6001643"/>
          </a:xfrm>
          <a:prstGeom prst="rect">
            <a:avLst/>
          </a:prstGeom>
          <a:noFill/>
          <a:ln w="19050">
            <a:noFill/>
          </a:ln>
        </p:spPr>
        <p:txBody>
          <a:bodyPr wrap="square" rtlCol="0">
            <a:spAutoFit/>
          </a:bodyPr>
          <a:lstStyle/>
          <a:p>
            <a:pPr>
              <a:defRPr/>
            </a:pPr>
            <a:r>
              <a:rPr lang="en-US" sz="2400" b="1" dirty="0">
                <a:solidFill>
                  <a:schemeClr val="bg1"/>
                </a:solidFill>
                <a:latin typeface="Calibri" panose="020F0502020204030204"/>
              </a:rPr>
              <a:t>AIAA SciTech </a:t>
            </a:r>
          </a:p>
          <a:p>
            <a:pPr>
              <a:defRPr/>
            </a:pPr>
            <a:r>
              <a:rPr lang="en-US" sz="2400" dirty="0">
                <a:solidFill>
                  <a:schemeClr val="bg1"/>
                </a:solidFill>
                <a:latin typeface="Calibri" panose="020F0502020204030204"/>
              </a:rPr>
              <a:t>January 23-27, National Harbor, MD + Virtual</a:t>
            </a:r>
          </a:p>
          <a:p>
            <a:pPr lvl="1">
              <a:defRPr/>
            </a:pPr>
            <a:endParaRPr lang="en-US" sz="2400" dirty="0">
              <a:solidFill>
                <a:schemeClr val="bg1"/>
              </a:solidFill>
              <a:latin typeface="Calibri" panose="020F0502020204030204"/>
            </a:endParaRPr>
          </a:p>
          <a:p>
            <a:pPr>
              <a:defRPr/>
            </a:pPr>
            <a:r>
              <a:rPr lang="en-US" sz="2400" b="1" i="0" u="none" strike="noStrike" dirty="0">
                <a:solidFill>
                  <a:schemeClr val="bg1"/>
                </a:solidFill>
                <a:effectLst/>
                <a:latin typeface="Calibri" panose="020F0502020204030204" pitchFamily="34" charset="0"/>
              </a:rPr>
              <a:t>FAA Commercial Space Transportation Conference </a:t>
            </a:r>
            <a:endParaRPr lang="en-US" sz="2400" b="1" dirty="0">
              <a:solidFill>
                <a:schemeClr val="bg1"/>
              </a:solidFill>
              <a:latin typeface="Calibri" panose="020F0502020204030204" pitchFamily="34" charset="0"/>
            </a:endParaRPr>
          </a:p>
          <a:p>
            <a:pPr>
              <a:defRPr/>
            </a:pPr>
            <a:r>
              <a:rPr lang="en-US" sz="2400" b="0" i="0" u="none" strike="noStrike" dirty="0">
                <a:solidFill>
                  <a:schemeClr val="bg1"/>
                </a:solidFill>
                <a:effectLst/>
                <a:latin typeface="Calibri" panose="020F0502020204030204" pitchFamily="34" charset="0"/>
              </a:rPr>
              <a:t>February 8-9, Washington, DC</a:t>
            </a:r>
          </a:p>
          <a:p>
            <a:pPr lvl="1">
              <a:defRPr/>
            </a:pPr>
            <a:endParaRPr lang="en-US" sz="2400" dirty="0">
              <a:solidFill>
                <a:schemeClr val="bg1"/>
              </a:solidFill>
              <a:latin typeface="Calibri" panose="020F0502020204030204" pitchFamily="34" charset="0"/>
            </a:endParaRPr>
          </a:p>
          <a:p>
            <a:pPr>
              <a:defRPr/>
            </a:pPr>
            <a:r>
              <a:rPr lang="en-US" sz="2400" b="1" dirty="0">
                <a:solidFill>
                  <a:schemeClr val="bg1"/>
                </a:solidFill>
                <a:latin typeface="Calibri" panose="020F0502020204030204"/>
              </a:rPr>
              <a:t>IEEE Aerospace Conference</a:t>
            </a:r>
          </a:p>
          <a:p>
            <a:pPr>
              <a:defRPr/>
            </a:pPr>
            <a:r>
              <a:rPr lang="en-US" sz="2400" dirty="0">
                <a:solidFill>
                  <a:schemeClr val="bg1"/>
                </a:solidFill>
                <a:latin typeface="Calibri" panose="020F0502020204030204"/>
              </a:rPr>
              <a:t>March 4-11, Big Sky, MT</a:t>
            </a:r>
          </a:p>
          <a:p>
            <a:pPr lvl="1">
              <a:defRPr/>
            </a:pPr>
            <a:endParaRPr lang="en-US" sz="2400" dirty="0">
              <a:solidFill>
                <a:schemeClr val="bg1"/>
              </a:solidFill>
              <a:latin typeface="Calibri" panose="020F0502020204030204"/>
            </a:endParaRPr>
          </a:p>
          <a:p>
            <a:pPr>
              <a:defRPr/>
            </a:pPr>
            <a:r>
              <a:rPr lang="en-US" sz="2400" b="1" dirty="0">
                <a:solidFill>
                  <a:schemeClr val="bg1"/>
                </a:solidFill>
                <a:latin typeface="Calibri" panose="020F0502020204030204"/>
              </a:rPr>
              <a:t>Lunar and Planetary Science Conference</a:t>
            </a:r>
          </a:p>
          <a:p>
            <a:pPr>
              <a:defRPr/>
            </a:pPr>
            <a:r>
              <a:rPr lang="en-US" sz="2400" dirty="0">
                <a:solidFill>
                  <a:schemeClr val="bg1"/>
                </a:solidFill>
                <a:latin typeface="Calibri" panose="020F0502020204030204"/>
              </a:rPr>
              <a:t>March 13-17, The Woodlands, TX</a:t>
            </a:r>
          </a:p>
          <a:p>
            <a:pPr lvl="1">
              <a:defRPr/>
            </a:pPr>
            <a:endParaRPr lang="en-US" sz="2400" dirty="0">
              <a:solidFill>
                <a:schemeClr val="bg1"/>
              </a:solidFill>
              <a:latin typeface="Calibri" panose="020F0502020204030204"/>
            </a:endParaRPr>
          </a:p>
          <a:p>
            <a:pPr>
              <a:defRPr/>
            </a:pPr>
            <a:r>
              <a:rPr lang="en-US" sz="2400" b="1" dirty="0">
                <a:solidFill>
                  <a:schemeClr val="bg1"/>
                </a:solidFill>
                <a:latin typeface="Calibri" panose="020F0502020204030204"/>
              </a:rPr>
              <a:t>Applied Power Electronics Conference</a:t>
            </a:r>
          </a:p>
          <a:p>
            <a:pPr>
              <a:defRPr/>
            </a:pPr>
            <a:r>
              <a:rPr lang="en-US" sz="2400" dirty="0">
                <a:solidFill>
                  <a:schemeClr val="bg1"/>
                </a:solidFill>
                <a:latin typeface="Calibri" panose="020F0502020204030204"/>
              </a:rPr>
              <a:t>March 19-23, Orlando, FL</a:t>
            </a:r>
          </a:p>
          <a:p>
            <a:pPr>
              <a:defRPr/>
            </a:pPr>
            <a:r>
              <a:rPr lang="en-US" sz="2400" dirty="0">
                <a:solidFill>
                  <a:schemeClr val="bg1"/>
                </a:solidFill>
                <a:latin typeface="Calibri" panose="020F0502020204030204"/>
              </a:rPr>
              <a:t>	</a:t>
            </a:r>
          </a:p>
          <a:p>
            <a:pPr>
              <a:defRPr/>
            </a:pPr>
            <a:r>
              <a:rPr lang="en-US" sz="2400" b="1" dirty="0">
                <a:solidFill>
                  <a:schemeClr val="bg1"/>
                </a:solidFill>
                <a:latin typeface="Calibri" panose="020F0502020204030204"/>
              </a:rPr>
              <a:t>More complete calendar on LSIC website, email with additional events!</a:t>
            </a:r>
            <a:endPar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2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
            </a:r>
            <a:r>
              <a:rPr kumimoji="0" lang="en-US" sz="2800" b="1" i="0" u="none" strike="noStrike" kern="1200" cap="none" spc="0" normalizeH="0" baseline="0" noProof="0" dirty="0" err="1">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ext</a:t>
            </a:r>
            <a:r>
              <a:rPr kumimoji="0" lang="en-US" sz="2800" b="1"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 January Telecon</a:t>
            </a:r>
            <a:endPar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413319" y="941156"/>
            <a:ext cx="10986792" cy="3416320"/>
          </a:xfrm>
          <a:prstGeom prst="rect">
            <a:avLst/>
          </a:prstGeom>
          <a:noFill/>
          <a:ln w="19050">
            <a:noFill/>
          </a:ln>
        </p:spPr>
        <p:txBody>
          <a:bodyPr wrap="square" rtlCol="0">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Due to the upcoming holidays, the next telecon will take place on </a:t>
            </a:r>
          </a:p>
          <a:p>
            <a:pPr>
              <a:defRPr/>
            </a:pPr>
            <a:r>
              <a:rPr lang="en-US" sz="2400" b="1" dirty="0">
                <a:solidFill>
                  <a:schemeClr val="bg1"/>
                </a:solidFill>
                <a:latin typeface="Calibri" panose="020F0502020204030204"/>
              </a:rPr>
              <a:t>Thursday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January </a:t>
            </a:r>
            <a:r>
              <a:rPr lang="en-US" sz="2400" b="1" dirty="0">
                <a:solidFill>
                  <a:schemeClr val="bg1"/>
                </a:solidFill>
                <a:latin typeface="Calibri" panose="020F0502020204030204"/>
              </a:rPr>
              <a:t>26</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2023 at 11:00AM ET.</a:t>
            </a:r>
          </a:p>
          <a:p>
            <a:pPr>
              <a:defRPr/>
            </a:pPr>
            <a:endParaRPr lang="en-US" sz="2400" b="1" dirty="0">
              <a:solidFill>
                <a:schemeClr val="bg1"/>
              </a:solidFill>
              <a:latin typeface="Calibri" panose="020F0502020204030204"/>
            </a:endParaRPr>
          </a:p>
          <a:p>
            <a:pPr>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Theme: </a:t>
            </a:r>
            <a:r>
              <a:rPr lang="en-US" sz="2400" dirty="0">
                <a:solidFill>
                  <a:schemeClr val="bg1"/>
                </a:solidFill>
                <a:latin typeface="Calibri" panose="020F0502020204030204"/>
              </a:rPr>
              <a:t>NASA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Fission Surface Power Phase 1</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a:defRPr/>
            </a:pPr>
            <a:endParaRPr lang="en-US" sz="2400" b="1" dirty="0">
              <a:solidFill>
                <a:schemeClr val="bg1"/>
              </a:solidFill>
              <a:latin typeface="Calibri" panose="020F0502020204030204"/>
            </a:endParaRPr>
          </a:p>
          <a:p>
            <a:pPr>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Rough Agenda:</a:t>
            </a:r>
          </a:p>
          <a:p>
            <a:pPr marL="342900" indent="-342900">
              <a:buFont typeface="Arial" panose="020B0604020202020204" pitchFamily="34" charset="0"/>
              <a:buChar char="•"/>
              <a:defRPr/>
            </a:pPr>
            <a:r>
              <a:rPr lang="en-US" sz="2400" dirty="0">
                <a:solidFill>
                  <a:schemeClr val="bg1"/>
                </a:solidFill>
                <a:latin typeface="Calibri" panose="020F0502020204030204"/>
              </a:rPr>
              <a:t>Announcements and Community Updates</a:t>
            </a:r>
          </a:p>
          <a:p>
            <a:pPr marL="342900" indent="-342900">
              <a:buFont typeface="Arial" panose="020B0604020202020204" pitchFamily="34" charset="0"/>
              <a:buChar char="•"/>
              <a:defRPr/>
            </a:pPr>
            <a:r>
              <a:rPr lang="en-US" sz="2400" dirty="0">
                <a:solidFill>
                  <a:schemeClr val="bg1"/>
                </a:solidFill>
                <a:latin typeface="Calibri" panose="020F0502020204030204"/>
              </a:rPr>
              <a:t>Fission Surface Power Perspectives</a:t>
            </a:r>
          </a:p>
          <a:p>
            <a:pPr marL="342900" indent="-342900">
              <a:buFont typeface="Arial" panose="020B0604020202020204" pitchFamily="34" charset="0"/>
              <a:buChar char="•"/>
              <a:defRPr/>
            </a:pPr>
            <a:r>
              <a:rPr lang="en-US" sz="2400" dirty="0">
                <a:solidFill>
                  <a:schemeClr val="bg1"/>
                </a:solidFill>
                <a:latin typeface="Calibri" panose="020F0502020204030204"/>
              </a:rPr>
              <a:t>Question/Answer and Discussion with speakers</a:t>
            </a:r>
          </a:p>
        </p:txBody>
      </p:sp>
    </p:spTree>
    <p:extLst>
      <p:ext uri="{BB962C8B-B14F-4D97-AF65-F5344CB8AC3E}">
        <p14:creationId xmlns:p14="http://schemas.microsoft.com/office/powerpoint/2010/main" val="132770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D70FC-FB04-BF58-F9FF-D544F88CB2F9}"/>
              </a:ext>
            </a:extLst>
          </p:cNvPr>
          <p:cNvSpPr txBox="1"/>
          <p:nvPr/>
        </p:nvSpPr>
        <p:spPr>
          <a:xfrm>
            <a:off x="399251" y="251839"/>
            <a:ext cx="10986792" cy="1569660"/>
          </a:xfrm>
          <a:prstGeom prst="rect">
            <a:avLst/>
          </a:prstGeom>
          <a:noFill/>
          <a:ln w="19050">
            <a:noFill/>
          </a:ln>
        </p:spPr>
        <p:txBody>
          <a:bodyPr wrap="square" rtlCol="0">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2022 Year in Review:</a:t>
            </a:r>
          </a:p>
          <a:p>
            <a:pPr>
              <a:defRPr/>
            </a:pPr>
            <a:endParaRPr lang="en-US" sz="2400" dirty="0">
              <a:solidFill>
                <a:schemeClr val="bg1"/>
              </a:solidFill>
              <a:latin typeface="Calibri" panose="020F0502020204030204"/>
            </a:endParaRPr>
          </a:p>
          <a:p>
            <a:pPr>
              <a:defRPr/>
            </a:pPr>
            <a:r>
              <a:rPr lang="en-US" sz="2400" dirty="0">
                <a:solidFill>
                  <a:schemeClr val="bg1"/>
                </a:solidFill>
                <a:latin typeface="Calibri" panose="020F0502020204030204"/>
              </a:rPr>
              <a:t>LSIC SP Team: Dr. Matt Clement, Dr. Sean Young, Julie Peck, </a:t>
            </a:r>
          </a:p>
          <a:p>
            <a:pPr>
              <a:defRPr/>
            </a:pPr>
            <a:r>
              <a:rPr lang="en-US" sz="2400" dirty="0">
                <a:solidFill>
                  <a:schemeClr val="bg1"/>
                </a:solidFill>
                <a:latin typeface="Calibri" panose="020F0502020204030204"/>
              </a:rPr>
              <a:t>Sam Andrade, Dr. Joseph Kozak</a:t>
            </a:r>
          </a:p>
        </p:txBody>
      </p:sp>
    </p:spTree>
    <p:extLst>
      <p:ext uri="{BB962C8B-B14F-4D97-AF65-F5344CB8AC3E}">
        <p14:creationId xmlns:p14="http://schemas.microsoft.com/office/powerpoint/2010/main" val="1716741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lvl="0">
              <a:defRPr/>
            </a:pPr>
            <a:r>
              <a:rPr lang="en-US" sz="2800" b="1" dirty="0">
                <a:solidFill>
                  <a:srgbClr val="0099FF"/>
                </a:solidFill>
                <a:latin typeface="Arial" panose="020B0604020202020204" pitchFamily="34" charset="0"/>
                <a:cs typeface="Arial" panose="020B0604020202020204" pitchFamily="34" charset="0"/>
              </a:rPr>
              <a:t>LSIC | </a:t>
            </a:r>
            <a:r>
              <a:rPr lang="en-US" sz="28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Year in Review: January Telecon</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B2B0FC-60DE-E948-B92D-06CF5185F88C}"/>
              </a:ext>
            </a:extLst>
          </p:cNvPr>
          <p:cNvSpPr txBox="1"/>
          <p:nvPr/>
        </p:nvSpPr>
        <p:spPr>
          <a:xfrm>
            <a:off x="177182" y="707213"/>
            <a:ext cx="11998968" cy="4893647"/>
          </a:xfrm>
          <a:prstGeom prst="rect">
            <a:avLst/>
          </a:prstGeom>
          <a:noFill/>
          <a:ln w="19050">
            <a:noFill/>
          </a:ln>
        </p:spPr>
        <p:txBody>
          <a:bodyPr wrap="square" rtlCol="0">
            <a:spAutoFit/>
          </a:bodyPr>
          <a:lstStyle/>
          <a:p>
            <a:pPr lvl="2">
              <a:defRPr/>
            </a:pPr>
            <a:r>
              <a:rPr kumimoji="0" lang="en-US" sz="2400" b="0" i="0" u="none" strike="noStrike" kern="1200" cap="none" spc="0" normalizeH="0" baseline="0" noProof="0" dirty="0">
                <a:ln>
                  <a:noFill/>
                </a:ln>
                <a:solidFill>
                  <a:prstClr val="white"/>
                </a:solidFill>
                <a:effectLst/>
                <a:uLnTx/>
                <a:uFillTx/>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mn-cs"/>
              </a:rPr>
              <a:t>Topic: Fission Surface Power (FSP)</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whit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white"/>
                </a:solidFill>
              </a:rPr>
              <a:t>Date: 27 January 2022</a:t>
            </a:r>
          </a:p>
          <a:p>
            <a:pPr marR="0" lvl="0" algn="l" defTabSz="914400" rtl="0" eaLnBrk="1" fontAlgn="auto" latinLnBrk="0" hangingPunct="1">
              <a:lnSpc>
                <a:spcPct val="100000"/>
              </a:lnSpc>
              <a:spcBef>
                <a:spcPts val="0"/>
              </a:spcBef>
              <a:spcAft>
                <a:spcPts val="0"/>
              </a:spcAft>
              <a:buClrTx/>
              <a:buSzTx/>
              <a:tabLst/>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Primary Speaker: </a:t>
            </a:r>
            <a:r>
              <a:rPr lang="en-US" sz="2400" b="1" u="sng" dirty="0">
                <a:solidFill>
                  <a:prstClr val="white"/>
                </a:solidFill>
              </a:rPr>
              <a:t>Dr. Anthony </a:t>
            </a:r>
            <a:r>
              <a:rPr lang="en-US" sz="2400" b="1" u="sng" dirty="0" err="1">
                <a:solidFill>
                  <a:prstClr val="white"/>
                </a:solidFill>
              </a:rPr>
              <a:t>Calomino</a:t>
            </a:r>
            <a:endParaRPr lang="en-US" sz="2400" b="1" u="sng" dirty="0">
              <a:solidFill>
                <a:prstClr val="white"/>
              </a:solidFill>
            </a:endParaRPr>
          </a:p>
          <a:p>
            <a:pPr marL="914400" lvl="1" indent="-457200">
              <a:buFont typeface="Arial" panose="020B0604020202020204" pitchFamily="34" charset="0"/>
              <a:buChar char="•"/>
              <a:defRPr/>
            </a:pPr>
            <a:r>
              <a:rPr lang="en-US" sz="2400" dirty="0">
                <a:solidFill>
                  <a:prstClr val="white"/>
                </a:solidFill>
              </a:rPr>
              <a:t>NASA Space Nuclear Technology Portfolio Manager</a:t>
            </a:r>
            <a:endParaRPr lang="en-US" sz="2400" dirty="0">
              <a:solidFill>
                <a:schemeClr val="bg1"/>
              </a:solidFill>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Attendees: 122</a:t>
            </a:r>
            <a:endParaRPr lang="en-US" sz="2400" dirty="0">
              <a:highlight>
                <a:srgbClr val="FFFF00"/>
              </a:highlight>
            </a:endParaRPr>
          </a:p>
          <a:p>
            <a:pPr marL="457200" indent="-457200">
              <a:buFont typeface="Arial" panose="020B0604020202020204" pitchFamily="34" charset="0"/>
              <a:buChar char="•"/>
              <a:defRPr/>
            </a:pPr>
            <a:endParaRPr lang="en-US" sz="2400" dirty="0">
              <a:solidFill>
                <a:prstClr val="white"/>
              </a:solidFill>
            </a:endParaRPr>
          </a:p>
          <a:p>
            <a:pPr marL="457200" indent="-457200">
              <a:buFont typeface="Arial" panose="020B0604020202020204" pitchFamily="34" charset="0"/>
              <a:buChar char="•"/>
              <a:defRPr/>
            </a:pPr>
            <a:r>
              <a:rPr lang="en-US" sz="2400" dirty="0">
                <a:solidFill>
                  <a:prstClr val="white"/>
                </a:solidFill>
              </a:rPr>
              <a:t>Other Topics Covered: </a:t>
            </a:r>
          </a:p>
          <a:p>
            <a:pPr marL="914400" lvl="1" indent="-457200">
              <a:buFont typeface="Arial" panose="020B0604020202020204" pitchFamily="34" charset="0"/>
              <a:buChar char="•"/>
              <a:defRPr/>
            </a:pPr>
            <a:r>
              <a:rPr lang="en-US" sz="2400" dirty="0">
                <a:solidFill>
                  <a:prstClr val="white"/>
                </a:solidFill>
              </a:rPr>
              <a:t>Introduction to the Modular Open Systems Approach (MOSA) Working Group</a:t>
            </a:r>
          </a:p>
          <a:p>
            <a:pPr marL="914400" lvl="1" indent="-457200">
              <a:buFont typeface="Arial" panose="020B0604020202020204" pitchFamily="34" charset="0"/>
              <a:buChar char="•"/>
              <a:defRPr/>
            </a:pPr>
            <a:r>
              <a:rPr lang="en-US" sz="2400" dirty="0">
                <a:solidFill>
                  <a:prstClr val="white"/>
                </a:solidFill>
              </a:rPr>
              <a:t>DARPA RFI on Rad-hard Electronics</a:t>
            </a:r>
            <a:endParaRPr lang="en-US" sz="2400" dirty="0">
              <a:solidFill>
                <a:schemeClr val="bg1"/>
              </a:solidFill>
            </a:endParaRPr>
          </a:p>
        </p:txBody>
      </p:sp>
      <p:pic>
        <p:nvPicPr>
          <p:cNvPr id="1026" name="Picture 2" descr="Picture of Dr. Anthony Calomino">
            <a:extLst>
              <a:ext uri="{FF2B5EF4-FFF2-40B4-BE49-F238E27FC236}">
                <a16:creationId xmlns:a16="http://schemas.microsoft.com/office/drawing/2014/main" id="{4A22847E-01EC-1B10-BF1D-DC26FF76E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959" y="908538"/>
            <a:ext cx="1898748" cy="252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708673"/>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_SP_Template2" id="{C6ADA3D5-F5E8-F240-B112-05BEB6FD8BD6}" vid="{62A04129-1660-E04B-8B02-E4664D80B477}"/>
    </a:ext>
  </a:extLst>
</a:theme>
</file>

<file path=ppt/theme/theme2.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IC_SP_Template2" id="{C6ADA3D5-F5E8-F240-B112-05BEB6FD8BD6}" vid="{16564095-1E1E-3941-BC5A-4165F13D0F5C}"/>
    </a:ext>
  </a:extLst>
</a:theme>
</file>

<file path=ppt/theme/theme3.xml><?xml version="1.0" encoding="utf-8"?>
<a:theme xmlns:a="http://schemas.openxmlformats.org/drawingml/2006/main" name="2_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IC_SP_Template2" id="{C6ADA3D5-F5E8-F240-B112-05BEB6FD8BD6}" vid="{1DC68319-E44B-124A-A53C-F8A24E0D5C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APL-PowerPoint-Theme_dark</Template>
  <TotalTime>8936</TotalTime>
  <Words>4382</Words>
  <Application>Microsoft Macintosh PowerPoint</Application>
  <PresentationFormat>Widescreen</PresentationFormat>
  <Paragraphs>593</Paragraphs>
  <Slides>41</Slides>
  <Notes>41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.AppleSystemUIFont</vt:lpstr>
      <vt:lpstr>Arial</vt:lpstr>
      <vt:lpstr>Arial Black</vt:lpstr>
      <vt:lpstr>Arial Bold</vt:lpstr>
      <vt:lpstr>Calibri</vt:lpstr>
      <vt:lpstr>Calibri Light</vt:lpstr>
      <vt:lpstr>Courier New</vt:lpstr>
      <vt:lpstr>Fjalla+One</vt:lpstr>
      <vt:lpstr>Helvetica</vt:lpstr>
      <vt:lpstr>Poppins</vt:lpstr>
      <vt:lpstr>Wingdings</vt:lpstr>
      <vt:lpstr>APL-PowerPoint-Theme_dark</vt:lpstr>
      <vt:lpstr>65_Office Theme</vt:lpstr>
      <vt:lpstr>2_Office Theme</vt:lpstr>
      <vt:lpstr>LSIC Surface Power Telecon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LSIC Surface Power Telecon </dc:title>
  <dc:creator>Young, Sean A. (SES)</dc:creator>
  <cp:lastModifiedBy>Microsoft Office User</cp:lastModifiedBy>
  <cp:revision>20</cp:revision>
  <dcterms:created xsi:type="dcterms:W3CDTF">2022-10-21T17:12:05Z</dcterms:created>
  <dcterms:modified xsi:type="dcterms:W3CDTF">2022-12-01T17:00:53Z</dcterms:modified>
</cp:coreProperties>
</file>