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24"/>
  </p:notesMasterIdLst>
  <p:sldIdLst>
    <p:sldId id="256" r:id="rId5"/>
    <p:sldId id="288" r:id="rId6"/>
    <p:sldId id="293" r:id="rId7"/>
    <p:sldId id="316" r:id="rId8"/>
    <p:sldId id="314" r:id="rId9"/>
    <p:sldId id="289" r:id="rId10"/>
    <p:sldId id="301" r:id="rId11"/>
    <p:sldId id="303" r:id="rId12"/>
    <p:sldId id="304" r:id="rId13"/>
    <p:sldId id="308" r:id="rId14"/>
    <p:sldId id="296" r:id="rId15"/>
    <p:sldId id="297" r:id="rId16"/>
    <p:sldId id="305" r:id="rId17"/>
    <p:sldId id="306" r:id="rId18"/>
    <p:sldId id="309" r:id="rId19"/>
    <p:sldId id="310" r:id="rId20"/>
    <p:sldId id="311" r:id="rId21"/>
    <p:sldId id="312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rter, Jamie A." initials="PJA" lastIdx="9" clrIdx="0">
    <p:extLst>
      <p:ext uri="{19B8F6BF-5375-455C-9EA6-DF929625EA0E}">
        <p15:presenceInfo xmlns:p15="http://schemas.microsoft.com/office/powerpoint/2012/main" userId="S-1-5-21-17504556-1539073906-17591369-2665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8B60"/>
    <a:srgbClr val="D65E29"/>
    <a:srgbClr val="00B1D3"/>
    <a:srgbClr val="00AFDE"/>
    <a:srgbClr val="39A4EA"/>
    <a:srgbClr val="329DE4"/>
    <a:srgbClr val="6E9FE0"/>
    <a:srgbClr val="B2D2F2"/>
    <a:srgbClr val="73A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208"/>
  </p:normalViewPr>
  <p:slideViewPr>
    <p:cSldViewPr snapToGrid="0" snapToObjects="1" showGuides="1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9DA5B29-708D-9644-92E6-9A66D7BCD1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527145"/>
            <a:ext cx="7463246" cy="1572399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174912"/>
            <a:ext cx="6588034" cy="66791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963051"/>
            <a:ext cx="5410200" cy="43071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7DB62-2571-004B-B1E5-A3CBB8F1A9F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DADD08-BEB5-FC4D-BF82-448164A52017}" type="datetime3">
              <a:rPr lang="en-US" smtClean="0"/>
              <a:pPr/>
              <a:t>9 January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983AA-F74E-1544-B035-0DAAEF3B73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F989A-3868-074B-B7CE-511EF2342A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19FF58-7530-1B42-A924-B31CC6B7DA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446997"/>
            <a:ext cx="5410200" cy="22374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AFDE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Name@jhuapl.edu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CEDA39-61ED-9C40-8C60-0F9F1985B0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170" y="209861"/>
            <a:ext cx="4947732" cy="11270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DA35A2-CF79-D247-8651-C17E8C503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24099" r="10441" b="24099"/>
          <a:stretch/>
        </p:blipFill>
        <p:spPr>
          <a:xfrm>
            <a:off x="9156454" y="473242"/>
            <a:ext cx="2425946" cy="6546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C40DAD-8136-D648-8C6C-B48C22BB1B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459" y="368820"/>
            <a:ext cx="866212" cy="86621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-title-subtitle-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2735"/>
            <a:ext cx="10972800" cy="342899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5015"/>
            <a:ext cx="10972800" cy="38608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DC1088-7630-FB4C-88F3-15E970F04E62}" type="datetime3">
              <a:rPr lang="en-US" smtClean="0"/>
              <a:t>9 January 2023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68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-two-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1100"/>
            <a:ext cx="4953000" cy="39308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387340"/>
            <a:ext cx="10286999" cy="594360"/>
          </a:xfrm>
          <a:solidFill>
            <a:schemeClr val="accent2">
              <a:lumMod val="75000"/>
            </a:schemeClr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181100"/>
            <a:ext cx="4952998" cy="39308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F7C7850-3766-B546-B9AD-D2A014EE58EC}" type="datetime3">
              <a:rPr lang="en-US" smtClean="0"/>
              <a:t>9 January 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3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-two-column-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3000" cy="3627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387338"/>
            <a:ext cx="10286999" cy="594360"/>
          </a:xfrm>
          <a:solidFill>
            <a:schemeClr val="accent2">
              <a:lumMod val="75000"/>
            </a:schemeClr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485900"/>
            <a:ext cx="4952998" cy="3627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06400"/>
            <a:ext cx="10972800" cy="342899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801380"/>
            <a:ext cx="109728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D64B1FC-B4F8-494C-8A11-663B869DBD19}" type="datetime3">
              <a:rPr lang="en-US" smtClean="0"/>
              <a:t>9 January 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16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ark-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E564-CF3D-E34B-B64B-A4C9E94D23A6}" type="datetime3">
              <a:rPr lang="en-US" smtClean="0"/>
              <a:t>9 January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95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-title-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9100"/>
            <a:ext cx="10972800" cy="342899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1380"/>
            <a:ext cx="109728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26D095-957A-4741-9E26-FECA4F4EF6D2}" type="datetime3">
              <a:rPr lang="en-US" smtClean="0"/>
              <a:t>9 January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03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57D87D-B083-1949-A3B1-135F9ABF9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01"/>
          <a:stretch/>
        </p:blipFill>
        <p:spPr>
          <a:xfrm>
            <a:off x="0" y="0"/>
            <a:ext cx="12192000" cy="6384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2499" y="1181100"/>
            <a:ext cx="9177903" cy="1572399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D0412-58CC-0741-86E0-E3CDFB4D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D08-BEB5-FC4D-BF82-448164A52017}" type="datetime3">
              <a:rPr lang="en-US" smtClean="0"/>
              <a:pPr/>
              <a:t>9 January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FC704-FB8D-5E44-9CFD-8F9D72A4E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CCC02-114F-174D-9CD9-91B805013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75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-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BDE031-7EB4-DC48-BE14-EF10AA85E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D08-BEB5-FC4D-BF82-448164A52017}" type="datetime3">
              <a:rPr lang="en-US" smtClean="0"/>
              <a:pPr/>
              <a:t>9 January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4CD8C-3F33-0F4F-A7E0-06E6C759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877A2-0616-DE40-AAED-D44C4174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293AF-1E02-8A4E-89B4-AA3C2C22BB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01"/>
          <a:stretch/>
        </p:blipFill>
        <p:spPr>
          <a:xfrm>
            <a:off x="0" y="0"/>
            <a:ext cx="12192000" cy="638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25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-slide_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7747-FB60-0F4F-BFF0-47A7FD3F0528}" type="datetime3">
              <a:rPr lang="en-US" smtClean="0"/>
              <a:t>9 January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039706-4D5B-1D49-85D6-8CC1C3356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01"/>
          <a:stretch/>
        </p:blipFill>
        <p:spPr>
          <a:xfrm>
            <a:off x="0" y="0"/>
            <a:ext cx="12192000" cy="63847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8B003B-24E3-0A43-A616-86A38001E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4956"/>
          <a:stretch/>
        </p:blipFill>
        <p:spPr>
          <a:xfrm>
            <a:off x="1851258" y="2148473"/>
            <a:ext cx="8489484" cy="1451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E090BB-98AC-B444-9B6A-4690C42A1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5044"/>
          <a:stretch/>
        </p:blipFill>
        <p:spPr>
          <a:xfrm>
            <a:off x="1851258" y="3599697"/>
            <a:ext cx="8489484" cy="48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-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480218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9 January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-sub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2735"/>
            <a:ext cx="109728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4958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5015"/>
            <a:ext cx="10972800" cy="38608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DC1088-7630-FB4C-88F3-15E970F04E62}" type="datetime3">
              <a:rPr lang="en-US" smtClean="0"/>
              <a:t>9 January 2023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-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1100"/>
            <a:ext cx="4953000" cy="393083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387340"/>
            <a:ext cx="10286999" cy="594360"/>
          </a:xfrm>
          <a:solidFill>
            <a:schemeClr val="accent2">
              <a:lumMod val="75000"/>
            </a:schemeClr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181100"/>
            <a:ext cx="4952998" cy="393083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F7C7850-3766-B546-B9AD-D2A014EE58EC}" type="datetime3">
              <a:rPr lang="en-US" smtClean="0"/>
              <a:t>9 January 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-two-column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3000" cy="362712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387338"/>
            <a:ext cx="10286999" cy="594360"/>
          </a:xfrm>
          <a:solidFill>
            <a:schemeClr val="accent2">
              <a:lumMod val="75000"/>
            </a:schemeClr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485900"/>
            <a:ext cx="4952998" cy="362712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9100"/>
            <a:ext cx="109728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801380"/>
            <a:ext cx="109728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D64B1FC-B4F8-494C-8A11-663B869DBD19}" type="datetime3">
              <a:rPr lang="en-US" smtClean="0"/>
              <a:t>9 January 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igh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E564-CF3D-E34B-B64B-A4C9E94D23A6}" type="datetime3">
              <a:rPr lang="en-US" smtClean="0"/>
              <a:t>9 January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-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9100"/>
            <a:ext cx="109728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1380"/>
            <a:ext cx="109728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26D095-957A-4741-9E26-FECA4F4EF6D2}" type="datetime3">
              <a:rPr lang="en-US" smtClean="0"/>
              <a:t>9 January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BDE031-7EB4-DC48-BE14-EF10AA85E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D08-BEB5-FC4D-BF82-448164A52017}" type="datetime3">
              <a:rPr lang="en-US" smtClean="0"/>
              <a:pPr/>
              <a:t>9 January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4CD8C-3F33-0F4F-A7E0-06E6C759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877A2-0616-DE40-AAED-D44C4174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9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-title-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4802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9 January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9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5145EE0-7196-364D-898D-C3C7830191D3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1BE039-76A3-AF45-968F-DB3BB4E35599}"/>
              </a:ext>
            </a:extLst>
          </p:cNvPr>
          <p:cNvCxnSpPr>
            <a:cxnSpLocks/>
          </p:cNvCxnSpPr>
          <p:nvPr userDrawn="1"/>
        </p:nvCxnSpPr>
        <p:spPr>
          <a:xfrm>
            <a:off x="610299" y="6400800"/>
            <a:ext cx="0" cy="457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A48AE0-BAC9-7445-9C96-DFE1FB5118D9}"/>
              </a:ext>
            </a:extLst>
          </p:cNvPr>
          <p:cNvCxnSpPr>
            <a:cxnSpLocks/>
          </p:cNvCxnSpPr>
          <p:nvPr userDrawn="1"/>
        </p:nvCxnSpPr>
        <p:spPr>
          <a:xfrm>
            <a:off x="11571214" y="6400800"/>
            <a:ext cx="0" cy="45720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09600" y="419100"/>
            <a:ext cx="109728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952500" y="1181100"/>
            <a:ext cx="10287000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10132501" y="6400799"/>
            <a:ext cx="1371600" cy="45720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EDADD08-BEB5-FC4D-BF82-448164A52017}" type="datetime3">
              <a:rPr lang="en-US" smtClean="0"/>
              <a:pPr/>
              <a:t>9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77409" y="6400799"/>
            <a:ext cx="5672115" cy="45561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638328" y="6400799"/>
            <a:ext cx="486558" cy="4572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4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B6AA5A-2049-FC41-A761-6B2A4D42F5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3" t="13759" r="82253" b="26694"/>
          <a:stretch/>
        </p:blipFill>
        <p:spPr>
          <a:xfrm>
            <a:off x="161488" y="6479004"/>
            <a:ext cx="282429" cy="2824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244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7" r:id="rId2"/>
    <p:sldLayoutId id="2147483731" r:id="rId3"/>
    <p:sldLayoutId id="2147483701" r:id="rId4"/>
    <p:sldLayoutId id="2147483732" r:id="rId5"/>
    <p:sldLayoutId id="2147483711" r:id="rId6"/>
    <p:sldLayoutId id="2147483737" r:id="rId7"/>
    <p:sldLayoutId id="2147483748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38" r:id="rId15"/>
    <p:sldLayoutId id="2147483740" r:id="rId16"/>
    <p:sldLayoutId id="2147483720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93738" indent="-246063" algn="l" defTabSz="914400" rtl="0" eaLnBrk="1" latinLnBrk="0" hangingPunct="1">
        <a:lnSpc>
          <a:spcPct val="100000"/>
        </a:lnSpc>
        <a:spcBef>
          <a:spcPts val="400"/>
        </a:spcBef>
        <a:buFont typeface=".AppleSystemUIFont" charset="-120"/>
        <a:buChar char="-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50938" indent="-228600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Wingdings" charset="2"/>
        <a:buChar char="§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6550" indent="-227013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Courier New" charset="0"/>
        <a:buChar char="o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63750" indent="-228600" algn="l" defTabSz="914400" rtl="0" eaLnBrk="1" latinLnBrk="0" hangingPunct="1">
        <a:lnSpc>
          <a:spcPct val="100000"/>
        </a:lnSpc>
        <a:spcBef>
          <a:spcPts val="400"/>
        </a:spcBef>
        <a:buFont typeface="Arial"/>
        <a:buChar char="•"/>
        <a:tabLst/>
        <a:defRPr sz="16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264" userDrawn="1">
          <p15:clr>
            <a:srgbClr val="F26B43"/>
          </p15:clr>
        </p15:guide>
        <p15:guide id="11" pos="384" userDrawn="1">
          <p15:clr>
            <a:srgbClr val="F26B43"/>
          </p15:clr>
        </p15:guide>
        <p15:guide id="12" pos="7296" userDrawn="1">
          <p15:clr>
            <a:srgbClr val="F26B43"/>
          </p15:clr>
        </p15:guide>
        <p15:guide id="13" orient="horz" pos="3768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6" orient="horz" pos="936" userDrawn="1">
          <p15:clr>
            <a:srgbClr val="F26B43"/>
          </p15:clr>
        </p15:guide>
        <p15:guide id="17" pos="600" userDrawn="1">
          <p15:clr>
            <a:srgbClr val="F26B43"/>
          </p15:clr>
        </p15:guide>
        <p15:guide id="18" pos="7080" userDrawn="1">
          <p15:clr>
            <a:srgbClr val="F26B43"/>
          </p15:clr>
        </p15:guide>
        <p15:guide id="19" pos="4056" userDrawn="1">
          <p15:clr>
            <a:srgbClr val="F26B43"/>
          </p15:clr>
        </p15:guide>
        <p15:guide id="20" pos="3624" userDrawn="1">
          <p15:clr>
            <a:srgbClr val="F26B43"/>
          </p15:clr>
        </p15:guide>
        <p15:guide id="22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spires.nasaprs.com/external/solicitations/summary.do?solId=%7b0DD3E590-F13D-B4D4-0D48-56D01BE377B9%7d&amp;path=&amp;method=init" TargetMode="External"/><Relationship Id="rId7" Type="http://schemas.openxmlformats.org/officeDocument/2006/relationships/hyperlink" Target="http://lsic.jhuapl.edu/Resources/Funding-Opportunities.php" TargetMode="External"/><Relationship Id="rId2" Type="http://schemas.openxmlformats.org/officeDocument/2006/relationships/hyperlink" Target="https://nspires.nasaprs.com/external/solicitations/summary.do?solId=%7b1B42E782-61BB-9834-F20F-44CBEF13C0A6%7d&amp;path=&amp;method=init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https://sbir.nasa.gov/solicitation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AAA6728-94FE-C544-8759-1850616A5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2527145"/>
            <a:ext cx="10854519" cy="1572399"/>
          </a:xfrm>
        </p:spPr>
        <p:txBody>
          <a:bodyPr/>
          <a:lstStyle/>
          <a:p>
            <a:r>
              <a:rPr lang="en-US" dirty="0"/>
              <a:t>Extreme Environments Focus Group</a:t>
            </a:r>
            <a:br>
              <a:rPr lang="en-US" dirty="0"/>
            </a:br>
            <a:r>
              <a:rPr lang="en-US" dirty="0" smtClean="0"/>
              <a:t>January </a:t>
            </a:r>
            <a:r>
              <a:rPr lang="en-US" dirty="0"/>
              <a:t>Meeting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501CD1C6-8146-F148-8195-0AF9B448AD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January 10, 2023</a:t>
            </a:r>
            <a:endParaRPr lang="en-US" b="1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6E3A939-16C9-ED4E-9466-7ABBD4FD2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4963051"/>
            <a:ext cx="5410200" cy="877912"/>
          </a:xfrm>
        </p:spPr>
        <p:txBody>
          <a:bodyPr>
            <a:normAutofit/>
          </a:bodyPr>
          <a:lstStyle/>
          <a:p>
            <a:r>
              <a:rPr lang="en-US" dirty="0"/>
              <a:t>Jamie Porter, PhD </a:t>
            </a:r>
          </a:p>
          <a:p>
            <a:r>
              <a:rPr lang="en-US" dirty="0"/>
              <a:t>Johns Hopkins Applied Physics Laboratory</a:t>
            </a:r>
          </a:p>
          <a:p>
            <a:endParaRPr lang="en-US" dirty="0"/>
          </a:p>
          <a:p>
            <a:r>
              <a:rPr lang="en-US" dirty="0"/>
              <a:t>Facilitator_ExtremeEnvironments@jhuapl.edu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EC77A-C95A-7C43-8279-B2D7E4A81C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43E673-C445-4E4C-981B-4E5CDB33A3F8}" type="datetime3">
              <a:rPr lang="en-US" smtClean="0"/>
              <a:pPr/>
              <a:t>9 January 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F990C-18DD-5F41-806F-AE83A2AF17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9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TRL </a:t>
            </a:r>
            <a:r>
              <a:rPr lang="en-US" dirty="0"/>
              <a:t>L</a:t>
            </a:r>
            <a:r>
              <a:rPr lang="en-US" dirty="0" smtClean="0"/>
              <a:t>evel Reminder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9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19866" y="1179513"/>
            <a:ext cx="4352268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5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Lunar Surface Site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52499" y="1179514"/>
            <a:ext cx="10406063" cy="506412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Develop lunar </a:t>
            </a:r>
            <a:r>
              <a:rPr lang="en-US" dirty="0"/>
              <a:t>civil engineering technologies (designs, processes, etc.) that produce structures composed of bulk regolith and rocks, and to develop concepts of operations (</a:t>
            </a:r>
            <a:r>
              <a:rPr lang="en-US" dirty="0" err="1"/>
              <a:t>ConOps</a:t>
            </a:r>
            <a:r>
              <a:rPr lang="en-US" dirty="0"/>
              <a:t>) for their construction in the south polar region of the Moon. </a:t>
            </a:r>
            <a:endParaRPr lang="en-US" dirty="0" smtClean="0"/>
          </a:p>
          <a:p>
            <a:r>
              <a:rPr lang="en-US" dirty="0" smtClean="0"/>
              <a:t>Specific </a:t>
            </a:r>
            <a:r>
              <a:rPr lang="en-US" dirty="0"/>
              <a:t>innovations being sought in this solicitation are described below</a:t>
            </a:r>
            <a:r>
              <a:rPr lang="en-US" dirty="0" smtClean="0"/>
              <a:t>:</a:t>
            </a:r>
          </a:p>
          <a:p>
            <a:pPr lvl="1" algn="just"/>
            <a:r>
              <a:rPr lang="en-US" dirty="0"/>
              <a:t>Bulk regolith-based launch/landing zones designed to minimize risks associated with landing/launching on unprepared surfaces for (Commercial Lunar Payload Services) CLPS and (Human Landing System) HLS </a:t>
            </a:r>
            <a:r>
              <a:rPr lang="en-US" dirty="0" smtClean="0"/>
              <a:t>vehicles</a:t>
            </a:r>
            <a:endParaRPr lang="en-US" dirty="0"/>
          </a:p>
          <a:p>
            <a:pPr lvl="1" algn="just"/>
            <a:r>
              <a:rPr lang="en-US" dirty="0" smtClean="0"/>
              <a:t>Rocket </a:t>
            </a:r>
            <a:r>
              <a:rPr lang="en-US" dirty="0"/>
              <a:t>Plume Surface Interaction (PSI) ejecta and blast protection </a:t>
            </a:r>
            <a:r>
              <a:rPr lang="en-US" dirty="0" smtClean="0"/>
              <a:t>structures</a:t>
            </a:r>
          </a:p>
          <a:p>
            <a:pPr lvl="1" algn="just"/>
            <a:r>
              <a:rPr lang="en-US" dirty="0" smtClean="0"/>
              <a:t>Regolith </a:t>
            </a:r>
            <a:r>
              <a:rPr lang="en-US" dirty="0"/>
              <a:t>base and subgrade for supporting hardened launch/landing pads, towers, habitats and other in situ constructed </a:t>
            </a:r>
            <a:r>
              <a:rPr lang="en-US" dirty="0" smtClean="0"/>
              <a:t>structures</a:t>
            </a:r>
            <a:endParaRPr lang="en-US" dirty="0"/>
          </a:p>
          <a:p>
            <a:pPr lvl="1" algn="just"/>
            <a:r>
              <a:rPr lang="en-US" dirty="0" smtClean="0"/>
              <a:t>Pathways </a:t>
            </a:r>
            <a:r>
              <a:rPr lang="en-US" dirty="0"/>
              <a:t>for improved </a:t>
            </a:r>
            <a:r>
              <a:rPr lang="en-US" dirty="0" err="1" smtClean="0"/>
              <a:t>trafficability</a:t>
            </a:r>
            <a:endParaRPr lang="en-US" dirty="0"/>
          </a:p>
          <a:p>
            <a:pPr lvl="1" algn="just"/>
            <a:r>
              <a:rPr lang="en-US" dirty="0" smtClean="0"/>
              <a:t>Solar </a:t>
            </a:r>
            <a:r>
              <a:rPr lang="en-US" dirty="0"/>
              <a:t>Particle Event (SPE) and Galactic Cosmic Ray (GCR) shielding </a:t>
            </a:r>
            <a:r>
              <a:rPr lang="en-US" dirty="0" smtClean="0"/>
              <a:t>structures</a:t>
            </a:r>
            <a:endParaRPr lang="en-US" dirty="0"/>
          </a:p>
          <a:p>
            <a:pPr lvl="1" algn="just"/>
            <a:r>
              <a:rPr lang="en-US" dirty="0" smtClean="0"/>
              <a:t>Structures </a:t>
            </a:r>
            <a:r>
              <a:rPr lang="en-US" dirty="0"/>
              <a:t>for access to subgrade (e.g., trenches, pits</a:t>
            </a:r>
            <a:r>
              <a:rPr lang="en-US" dirty="0" smtClean="0"/>
              <a:t>)</a:t>
            </a:r>
            <a:endParaRPr lang="en-US" dirty="0"/>
          </a:p>
          <a:p>
            <a:pPr lvl="1" algn="just"/>
            <a:r>
              <a:rPr lang="en-US" dirty="0" smtClean="0"/>
              <a:t>Emplaced </a:t>
            </a:r>
            <a:r>
              <a:rPr lang="en-US" dirty="0"/>
              <a:t>regolith overburden on structures and </a:t>
            </a:r>
            <a:r>
              <a:rPr lang="en-US" dirty="0" smtClean="0"/>
              <a:t>equipment</a:t>
            </a:r>
            <a:endParaRPr lang="en-US" dirty="0"/>
          </a:p>
          <a:p>
            <a:pPr lvl="1" algn="just"/>
            <a:r>
              <a:rPr lang="en-US" dirty="0" smtClean="0"/>
              <a:t>Meteoroid </a:t>
            </a:r>
            <a:r>
              <a:rPr lang="en-US" dirty="0"/>
              <a:t>impact protection </a:t>
            </a:r>
            <a:r>
              <a:rPr lang="en-US" dirty="0" smtClean="0"/>
              <a:t>structures</a:t>
            </a:r>
            <a:endParaRPr lang="en-US" dirty="0"/>
          </a:p>
          <a:p>
            <a:pPr lvl="1" algn="just"/>
            <a:r>
              <a:rPr lang="en-US" dirty="0" smtClean="0"/>
              <a:t>Topographical </a:t>
            </a:r>
            <a:r>
              <a:rPr lang="en-US" dirty="0"/>
              <a:t>features for terrain relative guidance for flight and surface </a:t>
            </a:r>
            <a:r>
              <a:rPr lang="en-US" dirty="0" smtClean="0"/>
              <a:t>vehicles</a:t>
            </a:r>
            <a:endParaRPr lang="en-US" dirty="0"/>
          </a:p>
          <a:p>
            <a:pPr lvl="1" algn="just"/>
            <a:r>
              <a:rPr lang="en-US" dirty="0" smtClean="0"/>
              <a:t>Flat </a:t>
            </a:r>
            <a:r>
              <a:rPr lang="en-US" dirty="0"/>
              <a:t>and level operational surfaces for equipment positioning, regularly accessed locations, and dust mitigation </a:t>
            </a:r>
            <a:r>
              <a:rPr lang="en-US" dirty="0" smtClean="0"/>
              <a:t>applications</a:t>
            </a:r>
            <a:endParaRPr lang="en-US" dirty="0"/>
          </a:p>
          <a:p>
            <a:pPr lvl="1" algn="just"/>
            <a:r>
              <a:rPr lang="en-US" dirty="0" smtClean="0"/>
              <a:t>Sloped </a:t>
            </a:r>
            <a:r>
              <a:rPr lang="en-US" dirty="0"/>
              <a:t>regolith ramps for access to challenging </a:t>
            </a:r>
            <a:r>
              <a:rPr lang="en-US" dirty="0" smtClean="0"/>
              <a:t>locations</a:t>
            </a:r>
            <a:endParaRPr lang="en-US" dirty="0"/>
          </a:p>
          <a:p>
            <a:pPr lvl="1" algn="just"/>
            <a:r>
              <a:rPr lang="en-US" dirty="0" smtClean="0"/>
              <a:t>Utility </a:t>
            </a:r>
            <a:r>
              <a:rPr lang="en-US" dirty="0"/>
              <a:t>corridors (e.g., electrical, </a:t>
            </a:r>
            <a:r>
              <a:rPr lang="en-US" dirty="0" err="1"/>
              <a:t>comm</a:t>
            </a:r>
            <a:r>
              <a:rPr lang="en-US" dirty="0"/>
              <a:t>, fluids</a:t>
            </a:r>
            <a:r>
              <a:rPr lang="en-US" dirty="0" smtClean="0"/>
              <a:t>)</a:t>
            </a:r>
            <a:endParaRPr lang="en-US" dirty="0"/>
          </a:p>
          <a:p>
            <a:pPr lvl="1" algn="just"/>
            <a:r>
              <a:rPr lang="en-US" dirty="0" smtClean="0"/>
              <a:t>Shade structures</a:t>
            </a:r>
            <a:endParaRPr lang="en-US" dirty="0"/>
          </a:p>
          <a:p>
            <a:pPr lvl="1" algn="just"/>
            <a:r>
              <a:rPr lang="en-US" dirty="0" smtClean="0"/>
              <a:t>Elevated </a:t>
            </a:r>
            <a:r>
              <a:rPr lang="en-US" dirty="0"/>
              <a:t>operational </a:t>
            </a:r>
            <a:r>
              <a:rPr lang="en-US" dirty="0" smtClean="0"/>
              <a:t>surfaces</a:t>
            </a:r>
          </a:p>
          <a:p>
            <a:pPr algn="just"/>
            <a:r>
              <a:rPr lang="en-US" i="1" dirty="0" smtClean="0"/>
              <a:t>Expected </a:t>
            </a:r>
            <a:r>
              <a:rPr lang="en-US" i="1" dirty="0"/>
              <a:t>TRL or TRL Range at completion of the Project: </a:t>
            </a:r>
            <a:r>
              <a:rPr lang="en-US" i="1" dirty="0" smtClean="0"/>
              <a:t>2 to </a:t>
            </a:r>
            <a:r>
              <a:rPr lang="en-US" i="1" dirty="0" smtClean="0"/>
              <a:t>5</a:t>
            </a:r>
            <a:endParaRPr lang="en-US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9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475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3828"/>
            <a:ext cx="10972800" cy="762000"/>
          </a:xfrm>
        </p:spPr>
        <p:txBody>
          <a:bodyPr>
            <a:normAutofit/>
          </a:bodyPr>
          <a:lstStyle/>
          <a:p>
            <a:r>
              <a:rPr lang="en-US" dirty="0"/>
              <a:t>Lunar Surface Site Preparation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9 January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070147"/>
              </p:ext>
            </p:extLst>
          </p:nvPr>
        </p:nvGraphicFramePr>
        <p:xfrm>
          <a:off x="328613" y="891821"/>
          <a:ext cx="11496444" cy="5292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8126">
                  <a:extLst>
                    <a:ext uri="{9D8B030D-6E8A-4147-A177-3AD203B41FA5}">
                      <a16:colId xmlns:a16="http://schemas.microsoft.com/office/drawing/2014/main" val="559109717"/>
                    </a:ext>
                  </a:extLst>
                </a:gridCol>
                <a:gridCol w="825623">
                  <a:extLst>
                    <a:ext uri="{9D8B030D-6E8A-4147-A177-3AD203B41FA5}">
                      <a16:colId xmlns:a16="http://schemas.microsoft.com/office/drawing/2014/main" val="3555257372"/>
                    </a:ext>
                  </a:extLst>
                </a:gridCol>
                <a:gridCol w="781235">
                  <a:extLst>
                    <a:ext uri="{9D8B030D-6E8A-4147-A177-3AD203B41FA5}">
                      <a16:colId xmlns:a16="http://schemas.microsoft.com/office/drawing/2014/main" val="2704591731"/>
                    </a:ext>
                  </a:extLst>
                </a:gridCol>
                <a:gridCol w="763480">
                  <a:extLst>
                    <a:ext uri="{9D8B030D-6E8A-4147-A177-3AD203B41FA5}">
                      <a16:colId xmlns:a16="http://schemas.microsoft.com/office/drawing/2014/main" val="2724692463"/>
                    </a:ext>
                  </a:extLst>
                </a:gridCol>
                <a:gridCol w="763479">
                  <a:extLst>
                    <a:ext uri="{9D8B030D-6E8A-4147-A177-3AD203B41FA5}">
                      <a16:colId xmlns:a16="http://schemas.microsoft.com/office/drawing/2014/main" val="3893899919"/>
                    </a:ext>
                  </a:extLst>
                </a:gridCol>
                <a:gridCol w="834501">
                  <a:extLst>
                    <a:ext uri="{9D8B030D-6E8A-4147-A177-3AD203B41FA5}">
                      <a16:colId xmlns:a16="http://schemas.microsoft.com/office/drawing/2014/main" val="2637182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Desirable Technology Concepts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249208"/>
                  </a:ext>
                </a:extLst>
              </a:tr>
              <a:tr h="23587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Bulk regolith-based launch/landing zones designed to minimize risks associated with landing/launching on unprepared surfaces for CLPS and HLS vehicles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341506"/>
                  </a:ext>
                </a:extLst>
              </a:tr>
              <a:tr h="20219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Rocket Plume Surface Interaction (PSI) ejecta and blast protection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793166"/>
                  </a:ext>
                </a:extLst>
              </a:tr>
              <a:tr h="1203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Regolith base and subgrade for supporting hardened launch/landing pads, towers, habitats and other in situ constructed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549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Pathways for </a:t>
                      </a:r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improved trafficability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5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Solar Particle Event (SPE) and Galactic Cosmic Ray (GCR) shielding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ym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287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Structures for access to subgrade (e.g., trenches, pits)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494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Emplaced regolith overburden on structures and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080770"/>
                  </a:ext>
                </a:extLst>
              </a:tr>
              <a:tr h="3194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Meteoroid impact protection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47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Topographical features for terrain relative guidance for flight and surface vehicles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023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Flat and level operational surfaces for equipment positioning, regularly accessed locations, and dust mitigation 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00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Sloped regolith ramps for access to challenging locations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541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Utility corridors (e.g., electrical,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comm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 fluids)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73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Shade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175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Elevated operational surface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465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551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u="sng" dirty="0" smtClean="0"/>
              <a:t>New </a:t>
            </a:r>
            <a:r>
              <a:rPr lang="en-US" sz="3200" dirty="0" smtClean="0"/>
              <a:t>Textiles </a:t>
            </a:r>
            <a:r>
              <a:rPr lang="en-US" sz="3200" dirty="0"/>
              <a:t>for Extreme Surface Environments </a:t>
            </a:r>
            <a:r>
              <a:rPr lang="en-US" sz="3200" dirty="0"/>
              <a:t>&amp;</a:t>
            </a:r>
            <a:r>
              <a:rPr lang="en-US" sz="3200" dirty="0" smtClean="0"/>
              <a:t> </a:t>
            </a:r>
            <a:r>
              <a:rPr lang="en-US" sz="3200" dirty="0"/>
              <a:t>High Oxygen Atmospheres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52499" y="1374859"/>
            <a:ext cx="10377747" cy="508575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NASA has been working on a new spacesuit </a:t>
            </a:r>
            <a:r>
              <a:rPr lang="en-US" dirty="0" smtClean="0"/>
              <a:t>to </a:t>
            </a:r>
            <a:r>
              <a:rPr lang="en-US" dirty="0"/>
              <a:t>protect the astronauts from the harsh environment of space. </a:t>
            </a:r>
            <a:endParaRPr lang="en-US" dirty="0" smtClean="0"/>
          </a:p>
          <a:p>
            <a:r>
              <a:rPr lang="en-US" dirty="0" smtClean="0"/>
              <a:t>Designed </a:t>
            </a:r>
            <a:r>
              <a:rPr lang="en-US" dirty="0"/>
              <a:t>for lunar surface exploration and operations in extreme </a:t>
            </a:r>
            <a:r>
              <a:rPr lang="en-US" dirty="0" smtClean="0"/>
              <a:t>environments.</a:t>
            </a:r>
          </a:p>
          <a:p>
            <a:r>
              <a:rPr lang="en-US" dirty="0" smtClean="0"/>
              <a:t>Addresses the </a:t>
            </a:r>
            <a:r>
              <a:rPr lang="en-US" dirty="0"/>
              <a:t>primary need to develop new textiles for the </a:t>
            </a:r>
            <a:r>
              <a:rPr lang="en-US" dirty="0" err="1"/>
              <a:t>xEMU</a:t>
            </a:r>
            <a:r>
              <a:rPr lang="en-US" dirty="0"/>
              <a:t> Environmental Protection Garment (EPG).</a:t>
            </a:r>
            <a:endParaRPr lang="en-US" dirty="0" smtClean="0"/>
          </a:p>
          <a:p>
            <a:r>
              <a:rPr lang="en-US" dirty="0" smtClean="0"/>
              <a:t>Specific requirements for EPG:</a:t>
            </a:r>
          </a:p>
          <a:p>
            <a:pPr lvl="1" algn="just"/>
            <a:r>
              <a:rPr lang="en-US" dirty="0" smtClean="0"/>
              <a:t>Thermal:</a:t>
            </a:r>
          </a:p>
          <a:p>
            <a:pPr lvl="2" algn="just"/>
            <a:r>
              <a:rPr lang="en-US" dirty="0" smtClean="0"/>
              <a:t>Ratio </a:t>
            </a:r>
            <a:r>
              <a:rPr lang="en-US" dirty="0"/>
              <a:t>of solar absorptivity to infrared emissivity (α/ε) of 0.21</a:t>
            </a:r>
          </a:p>
          <a:p>
            <a:pPr lvl="2" algn="just"/>
            <a:r>
              <a:rPr lang="en-US" dirty="0" smtClean="0"/>
              <a:t>Solar </a:t>
            </a:r>
            <a:r>
              <a:rPr lang="en-US" dirty="0"/>
              <a:t>absorption of 0.18</a:t>
            </a:r>
          </a:p>
          <a:p>
            <a:pPr lvl="1" algn="just"/>
            <a:r>
              <a:rPr lang="en-US" dirty="0" smtClean="0"/>
              <a:t>Physical</a:t>
            </a:r>
            <a:r>
              <a:rPr lang="en-US" dirty="0"/>
              <a:t>:</a:t>
            </a:r>
          </a:p>
          <a:p>
            <a:pPr lvl="2" algn="just"/>
            <a:r>
              <a:rPr lang="en-US" dirty="0" smtClean="0"/>
              <a:t>Priority </a:t>
            </a:r>
            <a:r>
              <a:rPr lang="en-US" dirty="0"/>
              <a:t>on the outermost </a:t>
            </a:r>
            <a:r>
              <a:rPr lang="en-US" dirty="0" smtClean="0"/>
              <a:t>layer that limits </a:t>
            </a:r>
            <a:r>
              <a:rPr lang="en-US" dirty="0"/>
              <a:t>dust accumulation and penetration. </a:t>
            </a:r>
            <a:endParaRPr lang="en-US" dirty="0" smtClean="0"/>
          </a:p>
          <a:p>
            <a:pPr lvl="2" algn="just"/>
            <a:r>
              <a:rPr lang="en-US" dirty="0"/>
              <a:t>P</a:t>
            </a:r>
            <a:r>
              <a:rPr lang="en-US" dirty="0" smtClean="0"/>
              <a:t>roperties </a:t>
            </a:r>
            <a:r>
              <a:rPr lang="en-US" dirty="0"/>
              <a:t>such that the regolith particles of microns and </a:t>
            </a:r>
            <a:r>
              <a:rPr lang="en-US" dirty="0" err="1"/>
              <a:t>submicrons</a:t>
            </a:r>
            <a:r>
              <a:rPr lang="en-US" dirty="0"/>
              <a:t> sizes cannot penetrate the </a:t>
            </a:r>
            <a:r>
              <a:rPr lang="en-US" dirty="0" smtClean="0"/>
              <a:t>EPG </a:t>
            </a:r>
          </a:p>
          <a:p>
            <a:pPr lvl="2" algn="just"/>
            <a:r>
              <a:rPr lang="en-US" dirty="0"/>
              <a:t>E</a:t>
            </a:r>
            <a:r>
              <a:rPr lang="en-US" dirty="0" smtClean="0"/>
              <a:t>xternal </a:t>
            </a:r>
            <a:r>
              <a:rPr lang="en-US" dirty="0"/>
              <a:t>surface of the outermost layer shall have low energy and a </a:t>
            </a:r>
            <a:r>
              <a:rPr lang="en-US" dirty="0" err="1"/>
              <a:t>nanotexture</a:t>
            </a:r>
            <a:r>
              <a:rPr lang="en-US" dirty="0"/>
              <a:t> that prevents entrapment of most regolith </a:t>
            </a:r>
            <a:r>
              <a:rPr lang="en-US" dirty="0" smtClean="0"/>
              <a:t>particles.</a:t>
            </a:r>
          </a:p>
          <a:p>
            <a:pPr lvl="2" algn="just"/>
            <a:r>
              <a:rPr lang="en-US" dirty="0" smtClean="0"/>
              <a:t>Opportunities </a:t>
            </a:r>
            <a:r>
              <a:rPr lang="en-US" dirty="0"/>
              <a:t>for mass reduction for the entire EPG shall be </a:t>
            </a:r>
            <a:r>
              <a:rPr lang="en-US" dirty="0" smtClean="0"/>
              <a:t>investigated against the </a:t>
            </a:r>
            <a:r>
              <a:rPr lang="en-US" dirty="0"/>
              <a:t>International Space Station (ISS) </a:t>
            </a:r>
            <a:r>
              <a:rPr lang="en-US" dirty="0" smtClean="0"/>
              <a:t>EMU3</a:t>
            </a:r>
            <a:r>
              <a:rPr lang="en-US" dirty="0"/>
              <a:t>. </a:t>
            </a:r>
            <a:endParaRPr lang="en-US" dirty="0" smtClean="0"/>
          </a:p>
          <a:p>
            <a:pPr lvl="2" algn="just"/>
            <a:r>
              <a:rPr lang="en-US" dirty="0" smtClean="0"/>
              <a:t>All </a:t>
            </a:r>
            <a:r>
              <a:rPr lang="en-US" dirty="0"/>
              <a:t>materials directly exposed to the </a:t>
            </a:r>
            <a:r>
              <a:rPr lang="en-US" dirty="0" smtClean="0"/>
              <a:t>lunar lander atmosphere </a:t>
            </a:r>
            <a:r>
              <a:rPr lang="en-US" dirty="0"/>
              <a:t>are required to be flame retardant</a:t>
            </a:r>
          </a:p>
          <a:p>
            <a:pPr lvl="1" algn="just"/>
            <a:r>
              <a:rPr lang="en-US" dirty="0" smtClean="0"/>
              <a:t>Mechanical </a:t>
            </a:r>
            <a:r>
              <a:rPr lang="en-US" dirty="0"/>
              <a:t>with respect to mobility: </a:t>
            </a:r>
            <a:endParaRPr lang="en-US" dirty="0" smtClean="0"/>
          </a:p>
          <a:p>
            <a:pPr lvl="2" algn="just"/>
            <a:r>
              <a:rPr lang="en-US" dirty="0" smtClean="0"/>
              <a:t>EPG </a:t>
            </a:r>
            <a:r>
              <a:rPr lang="en-US" dirty="0"/>
              <a:t>shall not significantly affect mobility of the </a:t>
            </a:r>
            <a:r>
              <a:rPr lang="en-US" dirty="0" smtClean="0"/>
              <a:t>suit</a:t>
            </a:r>
          </a:p>
          <a:p>
            <a:pPr lvl="2" algn="just"/>
            <a:r>
              <a:rPr lang="en-US" dirty="0" smtClean="0"/>
              <a:t>EPG </a:t>
            </a:r>
            <a:r>
              <a:rPr lang="en-US" dirty="0"/>
              <a:t>fabrics must be flexible with both low bending and low torsional stiffness to withstand exposure to the extreme temperatures of 260 °F (127 °C) to -292 °F (-180 °</a:t>
            </a:r>
            <a:r>
              <a:rPr lang="en-US" dirty="0" smtClean="0"/>
              <a:t>C)</a:t>
            </a:r>
          </a:p>
          <a:p>
            <a:pPr lvl="2" algn="just"/>
            <a:r>
              <a:rPr lang="en-US" dirty="0" smtClean="0"/>
              <a:t>The </a:t>
            </a:r>
            <a:r>
              <a:rPr lang="en-US" dirty="0"/>
              <a:t>EPG fabrics shall not outgas at vacuum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9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04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u="sng" dirty="0" smtClean="0"/>
              <a:t>New</a:t>
            </a:r>
            <a:r>
              <a:rPr lang="en-US" dirty="0" smtClean="0"/>
              <a:t> Textiles </a:t>
            </a:r>
            <a:r>
              <a:rPr lang="en-US" dirty="0"/>
              <a:t>for Extreme Surface Environments and High Oxygen </a:t>
            </a:r>
            <a:r>
              <a:rPr lang="en-US" dirty="0" smtClean="0"/>
              <a:t>Atmospheres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52499" y="1389855"/>
            <a:ext cx="10551601" cy="50109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Extreme Surface Environment requirements for EPG:</a:t>
            </a:r>
          </a:p>
          <a:p>
            <a:pPr lvl="1" algn="just"/>
            <a:r>
              <a:rPr lang="en-US" dirty="0" smtClean="0"/>
              <a:t>Thermal:</a:t>
            </a:r>
          </a:p>
          <a:p>
            <a:pPr lvl="2" algn="just"/>
            <a:r>
              <a:rPr lang="en-US" dirty="0" smtClean="0"/>
              <a:t>Extreme </a:t>
            </a:r>
            <a:r>
              <a:rPr lang="en-US" dirty="0"/>
              <a:t>heat (260 °F, 127 °C)</a:t>
            </a:r>
          </a:p>
          <a:p>
            <a:pPr lvl="2" algn="just"/>
            <a:r>
              <a:rPr lang="en-US" dirty="0" smtClean="0"/>
              <a:t>Extreme </a:t>
            </a:r>
            <a:r>
              <a:rPr lang="en-US" dirty="0"/>
              <a:t>cold (-292 °F, -180 °C</a:t>
            </a:r>
            <a:r>
              <a:rPr lang="en-US" dirty="0" smtClean="0"/>
              <a:t>)</a:t>
            </a:r>
          </a:p>
          <a:p>
            <a:pPr lvl="1" algn="just"/>
            <a:r>
              <a:rPr lang="en-US" dirty="0"/>
              <a:t>Regolith Terrain</a:t>
            </a:r>
          </a:p>
          <a:p>
            <a:pPr lvl="2" algn="just"/>
            <a:r>
              <a:rPr lang="en-US" dirty="0" smtClean="0"/>
              <a:t>EPG </a:t>
            </a:r>
            <a:r>
              <a:rPr lang="en-US" dirty="0"/>
              <a:t>fabrics must have sufficient resistance to abrasion and tear to last for multiple uses.</a:t>
            </a:r>
          </a:p>
          <a:p>
            <a:pPr lvl="2" algn="just"/>
            <a:r>
              <a:rPr lang="en-US" dirty="0"/>
              <a:t>In the south pole region of the Moon, the regolith is:</a:t>
            </a:r>
          </a:p>
          <a:p>
            <a:pPr lvl="3" algn="just"/>
            <a:r>
              <a:rPr lang="en-US" dirty="0" smtClean="0"/>
              <a:t>Highly abrasive; spacesuit </a:t>
            </a:r>
            <a:r>
              <a:rPr lang="en-US" dirty="0"/>
              <a:t>must operate during prolonged exposure and operation in the dusty regolith environment</a:t>
            </a:r>
            <a:r>
              <a:rPr lang="en-US" dirty="0" smtClean="0"/>
              <a:t>.</a:t>
            </a:r>
          </a:p>
          <a:p>
            <a:pPr lvl="3" algn="just"/>
            <a:r>
              <a:rPr lang="en-US" dirty="0" err="1" smtClean="0"/>
              <a:t>Elecrostatic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triboelectrostatic</a:t>
            </a:r>
            <a:r>
              <a:rPr lang="en-US" dirty="0"/>
              <a:t> properties of the lunar dust particles are so averse to the outer layer of the EPG that they promote abrasion and wear necessitating the development of new EPG outer </a:t>
            </a:r>
            <a:r>
              <a:rPr lang="en-US" dirty="0" smtClean="0"/>
              <a:t>fabrics; there </a:t>
            </a:r>
            <a:r>
              <a:rPr lang="en-US" dirty="0"/>
              <a:t>is a risk that these charged particles can be carried inside and contaminate the lunar lander</a:t>
            </a:r>
            <a:r>
              <a:rPr lang="en-US" dirty="0" smtClean="0"/>
              <a:t>. </a:t>
            </a:r>
          </a:p>
          <a:p>
            <a:pPr lvl="1" algn="just"/>
            <a:r>
              <a:rPr lang="en-US" dirty="0"/>
              <a:t>Radiation and Plasma</a:t>
            </a:r>
          </a:p>
          <a:p>
            <a:pPr lvl="2" algn="just"/>
            <a:r>
              <a:rPr lang="en-US" dirty="0" smtClean="0"/>
              <a:t>Annual </a:t>
            </a:r>
            <a:r>
              <a:rPr lang="en-US" dirty="0"/>
              <a:t>Galactic Cosmic Rays dose in </a:t>
            </a:r>
            <a:r>
              <a:rPr lang="en-US" dirty="0" err="1"/>
              <a:t>milli</a:t>
            </a:r>
            <a:r>
              <a:rPr lang="en-US" dirty="0"/>
              <a:t>-Sieverts (</a:t>
            </a:r>
            <a:r>
              <a:rPr lang="en-US" dirty="0" err="1"/>
              <a:t>mSv</a:t>
            </a:r>
            <a:r>
              <a:rPr lang="en-US" dirty="0"/>
              <a:t>) on the Moon is 380 </a:t>
            </a:r>
            <a:r>
              <a:rPr lang="en-US" dirty="0" err="1"/>
              <a:t>mSv</a:t>
            </a:r>
            <a:r>
              <a:rPr lang="en-US" dirty="0"/>
              <a:t> (solar minimum) and 110 </a:t>
            </a:r>
            <a:r>
              <a:rPr lang="en-US" dirty="0" err="1"/>
              <a:t>mSv</a:t>
            </a:r>
            <a:r>
              <a:rPr lang="en-US" dirty="0"/>
              <a:t> (solar </a:t>
            </a:r>
            <a:r>
              <a:rPr lang="en-US" dirty="0" smtClean="0"/>
              <a:t>maximum)</a:t>
            </a:r>
          </a:p>
          <a:p>
            <a:pPr lvl="2" algn="just"/>
            <a:r>
              <a:rPr lang="en-US" dirty="0" smtClean="0"/>
              <a:t>The </a:t>
            </a:r>
            <a:r>
              <a:rPr lang="en-US" dirty="0"/>
              <a:t>annual cosmic ionizing cosmic radiation on Earth is 2.4 </a:t>
            </a:r>
            <a:r>
              <a:rPr lang="en-US" dirty="0" err="1" smtClean="0"/>
              <a:t>mSv</a:t>
            </a:r>
            <a:endParaRPr lang="en-US" dirty="0" smtClean="0"/>
          </a:p>
          <a:p>
            <a:pPr lvl="2" algn="just"/>
            <a:r>
              <a:rPr lang="en-US" dirty="0" smtClean="0"/>
              <a:t>EPG </a:t>
            </a:r>
            <a:r>
              <a:rPr lang="en-US" dirty="0"/>
              <a:t>layers and particularly the outer layer fabric must be durable over hundreds of hours of VUV radiation exposure without a reduction in </a:t>
            </a:r>
            <a:r>
              <a:rPr lang="en-US" dirty="0" smtClean="0"/>
              <a:t>functionality</a:t>
            </a:r>
          </a:p>
          <a:p>
            <a:pPr lvl="1" algn="just"/>
            <a:r>
              <a:rPr lang="en-US" dirty="0" smtClean="0"/>
              <a:t>Atmosphere</a:t>
            </a:r>
          </a:p>
          <a:p>
            <a:pPr lvl="2" algn="just"/>
            <a:r>
              <a:rPr lang="en-US" dirty="0" smtClean="0"/>
              <a:t>Oxygen rich environment </a:t>
            </a:r>
          </a:p>
          <a:p>
            <a:pPr lvl="1" algn="just"/>
            <a:r>
              <a:rPr lang="en-US" i="1" dirty="0"/>
              <a:t>Expected TRL or TRL Range at completion of the Project: 2 to 6</a:t>
            </a:r>
          </a:p>
          <a:p>
            <a:pPr lvl="2" algn="just"/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9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51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3828"/>
            <a:ext cx="109728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Test Facilities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9 January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622897"/>
              </p:ext>
            </p:extLst>
          </p:nvPr>
        </p:nvGraphicFramePr>
        <p:xfrm>
          <a:off x="609600" y="891821"/>
          <a:ext cx="11252662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1862">
                  <a:extLst>
                    <a:ext uri="{9D8B030D-6E8A-4147-A177-3AD203B41FA5}">
                      <a16:colId xmlns:a16="http://schemas.microsoft.com/office/drawing/2014/main" val="559109717"/>
                    </a:ext>
                  </a:extLst>
                </a:gridCol>
                <a:gridCol w="1897281">
                  <a:extLst>
                    <a:ext uri="{9D8B030D-6E8A-4147-A177-3AD203B41FA5}">
                      <a16:colId xmlns:a16="http://schemas.microsoft.com/office/drawing/2014/main" val="3555257372"/>
                    </a:ext>
                  </a:extLst>
                </a:gridCol>
                <a:gridCol w="2508464">
                  <a:extLst>
                    <a:ext uri="{9D8B030D-6E8A-4147-A177-3AD203B41FA5}">
                      <a16:colId xmlns:a16="http://schemas.microsoft.com/office/drawing/2014/main" val="2704591731"/>
                    </a:ext>
                  </a:extLst>
                </a:gridCol>
                <a:gridCol w="1995055">
                  <a:extLst>
                    <a:ext uri="{9D8B030D-6E8A-4147-A177-3AD203B41FA5}">
                      <a16:colId xmlns:a16="http://schemas.microsoft.com/office/drawing/2014/main" val="2724692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Desirable Technology Concepts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Facility Type 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Availability</a:t>
                      </a:r>
                    </a:p>
                    <a:p>
                      <a:pPr algn="ctr"/>
                      <a:r>
                        <a:rPr lang="en-US" dirty="0" smtClean="0"/>
                        <a:t>(Active or Not Available)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249208"/>
                  </a:ext>
                </a:extLst>
              </a:tr>
              <a:tr h="23587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Active/Passive Dust Mitigation</a:t>
                      </a:r>
                    </a:p>
                    <a:p>
                      <a:r>
                        <a:rPr lang="en-US" sz="1200" dirty="0" smtClean="0"/>
                        <a:t>(brushing; electrostatic and</a:t>
                      </a:r>
                      <a:r>
                        <a:rPr lang="en-US" sz="1200" baseline="0" dirty="0" smtClean="0"/>
                        <a:t> electrodynamic</a:t>
                      </a:r>
                      <a:r>
                        <a:rPr lang="en-US" sz="1200" dirty="0" smtClean="0"/>
                        <a:t> removal;</a:t>
                      </a:r>
                      <a:r>
                        <a:rPr lang="en-US" sz="1200" baseline="0" dirty="0" smtClean="0"/>
                        <a:t> jets; spinning and/ vibrational surfaces)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341506"/>
                  </a:ext>
                </a:extLst>
              </a:tr>
              <a:tr h="20219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Mechanisms for Extreme Environments </a:t>
                      </a:r>
                    </a:p>
                    <a:p>
                      <a:r>
                        <a:rPr lang="en-US" sz="1200" b="0" dirty="0" smtClean="0"/>
                        <a:t>(Actuators &amp; power transfer components;</a:t>
                      </a:r>
                      <a:r>
                        <a:rPr lang="en-US" sz="1200" b="0" baseline="0" dirty="0" smtClean="0"/>
                        <a:t> </a:t>
                      </a:r>
                      <a:r>
                        <a:rPr lang="en-US" sz="1200" b="0" dirty="0" smtClean="0"/>
                        <a:t>Fastening, joining &amp; securing components &amp; hardware;</a:t>
                      </a:r>
                      <a:r>
                        <a:rPr lang="en-US" sz="1200" b="0" baseline="0" dirty="0" smtClean="0"/>
                        <a:t> </a:t>
                      </a:r>
                      <a:r>
                        <a:rPr lang="en-US" sz="1200" b="0" dirty="0" smtClean="0"/>
                        <a:t>Sealing materials &amp; techniques for regolith &amp; operate;</a:t>
                      </a:r>
                      <a:r>
                        <a:rPr lang="en-US" sz="1200" b="0" baseline="0" dirty="0" smtClean="0"/>
                        <a:t> </a:t>
                      </a:r>
                      <a:r>
                        <a:rPr lang="en-US" sz="1200" b="0" dirty="0" smtClean="0"/>
                        <a:t>Dust-tolerant fluid &amp;</a:t>
                      </a:r>
                      <a:r>
                        <a:rPr lang="en-US" sz="1200" b="0" baseline="0" dirty="0" smtClean="0"/>
                        <a:t> </a:t>
                      </a:r>
                      <a:r>
                        <a:rPr lang="en-US" sz="1200" b="0" dirty="0" smtClean="0"/>
                        <a:t>electrical connectors;</a:t>
                      </a:r>
                      <a:r>
                        <a:rPr lang="en-US" sz="1200" b="0" baseline="0" dirty="0" smtClean="0"/>
                        <a:t> </a:t>
                      </a:r>
                      <a:r>
                        <a:rPr lang="en-US" sz="1200" b="0" dirty="0" smtClean="0"/>
                        <a:t>Moving component for dust protection;</a:t>
                      </a:r>
                      <a:r>
                        <a:rPr lang="en-US" sz="1200" b="0" baseline="0" dirty="0" smtClean="0"/>
                        <a:t> </a:t>
                      </a:r>
                      <a:r>
                        <a:rPr lang="en-US" sz="1200" b="0" dirty="0" smtClean="0"/>
                        <a:t>Tools and devices for exploration and ISRU;</a:t>
                      </a:r>
                      <a:r>
                        <a:rPr lang="en-US" sz="1200" b="0" baseline="0" dirty="0" smtClean="0"/>
                        <a:t> </a:t>
                      </a:r>
                      <a:r>
                        <a:rPr lang="en-US" sz="1200" b="0" dirty="0" smtClean="0"/>
                        <a:t>Material handling &amp; transportation components)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793166"/>
                  </a:ext>
                </a:extLst>
              </a:tr>
              <a:tr h="12037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Cryogenic Fluid Management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(High-pressure-ratio compressor for on-orbit gas transfer of supercritical xenon and helium; Cryogenic flight-weight valve systems;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Subgrid</a:t>
                      </a:r>
                      <a:r>
                        <a:rPr lang="en-US" sz="1200" baseline="0" dirty="0" smtClean="0"/>
                        <a:t> computational fluid dynamics (CFD) of the film condensation process; Heat flux sensors capable of measuring heat fluxes between 0.1 and 5.0 W/m2 for cryogenic applications)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549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Cryogenic Systems for Sensors and Detectors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(</a:t>
                      </a:r>
                      <a:r>
                        <a:rPr lang="en-US" sz="1200" dirty="0" smtClean="0"/>
                        <a:t>Cryogenic/Rad-Hard Accelerometers</a:t>
                      </a:r>
                      <a:r>
                        <a:rPr lang="en-US" sz="1200" b="0" dirty="0" smtClean="0"/>
                        <a:t>;</a:t>
                      </a:r>
                      <a:r>
                        <a:rPr lang="en-US" sz="1200" b="0" baseline="0" dirty="0" smtClean="0"/>
                        <a:t> Ultra-lightweight </a:t>
                      </a:r>
                      <a:r>
                        <a:rPr lang="en-US" sz="1200" b="0" baseline="0" dirty="0" err="1" smtClean="0"/>
                        <a:t>Dewars</a:t>
                      </a:r>
                      <a:r>
                        <a:rPr lang="en-US" sz="1200" b="0" baseline="0" dirty="0" smtClean="0"/>
                        <a:t>; Low-Temperature/High-Efficiency </a:t>
                      </a:r>
                      <a:r>
                        <a:rPr lang="en-US" sz="1200" b="0" baseline="0" dirty="0" err="1" smtClean="0"/>
                        <a:t>Cryocoolers</a:t>
                      </a:r>
                      <a:r>
                        <a:rPr lang="en-US" sz="1200" b="0" baseline="0" dirty="0" smtClean="0"/>
                        <a:t>; Actuators and Other Cryogenic Devices; Miniaturized/Efficient </a:t>
                      </a:r>
                      <a:r>
                        <a:rPr lang="en-US" sz="1200" b="0" baseline="0" dirty="0" err="1" smtClean="0"/>
                        <a:t>Cryocooler</a:t>
                      </a:r>
                      <a:r>
                        <a:rPr lang="en-US" sz="1200" b="0" baseline="0" dirty="0" smtClean="0"/>
                        <a:t> Systems; Sub-Kelvin Cooling Systems)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5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175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3828"/>
            <a:ext cx="109728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Test Facilities (continued)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9 January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595011"/>
              </p:ext>
            </p:extLst>
          </p:nvPr>
        </p:nvGraphicFramePr>
        <p:xfrm>
          <a:off x="609600" y="891821"/>
          <a:ext cx="11252662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1862">
                  <a:extLst>
                    <a:ext uri="{9D8B030D-6E8A-4147-A177-3AD203B41FA5}">
                      <a16:colId xmlns:a16="http://schemas.microsoft.com/office/drawing/2014/main" val="559109717"/>
                    </a:ext>
                  </a:extLst>
                </a:gridCol>
                <a:gridCol w="1897281">
                  <a:extLst>
                    <a:ext uri="{9D8B030D-6E8A-4147-A177-3AD203B41FA5}">
                      <a16:colId xmlns:a16="http://schemas.microsoft.com/office/drawing/2014/main" val="3555257372"/>
                    </a:ext>
                  </a:extLst>
                </a:gridCol>
                <a:gridCol w="2508464">
                  <a:extLst>
                    <a:ext uri="{9D8B030D-6E8A-4147-A177-3AD203B41FA5}">
                      <a16:colId xmlns:a16="http://schemas.microsoft.com/office/drawing/2014/main" val="2704591731"/>
                    </a:ext>
                  </a:extLst>
                </a:gridCol>
                <a:gridCol w="1995055">
                  <a:extLst>
                    <a:ext uri="{9D8B030D-6E8A-4147-A177-3AD203B41FA5}">
                      <a16:colId xmlns:a16="http://schemas.microsoft.com/office/drawing/2014/main" val="2724692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Desirable Technology Concepts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Facility Type 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Availability</a:t>
                      </a:r>
                    </a:p>
                    <a:p>
                      <a:pPr algn="ctr"/>
                      <a:r>
                        <a:rPr lang="en-US" dirty="0" smtClean="0"/>
                        <a:t>(Active or Not Available)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249208"/>
                  </a:ext>
                </a:extLst>
              </a:tr>
              <a:tr h="23587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Thermal Control Systems</a:t>
                      </a:r>
                    </a:p>
                    <a:p>
                      <a:r>
                        <a:rPr lang="en-US" sz="1200" b="0" dirty="0" smtClean="0"/>
                        <a:t>(Heat Pumps for High-Temperature Sink Environments;</a:t>
                      </a:r>
                      <a:r>
                        <a:rPr lang="en-US" sz="1200" b="0" baseline="0" dirty="0" smtClean="0"/>
                        <a:t> </a:t>
                      </a:r>
                      <a:r>
                        <a:rPr lang="en-US" sz="1200" b="0" dirty="0" smtClean="0"/>
                        <a:t>Advanced Manufacturing of Loop Heat Pipe Evaporator; Approaches and Techniques for Lunar Surface Payload Survival;</a:t>
                      </a:r>
                      <a:r>
                        <a:rPr lang="en-US" sz="1200" b="0" baseline="0" dirty="0" smtClean="0"/>
                        <a:t> </a:t>
                      </a:r>
                      <a:r>
                        <a:rPr lang="en-US" sz="1200" b="0" dirty="0" smtClean="0"/>
                        <a:t>Coatings for Lunar Regolith Dust Mitigation for Thermal Radiators and Extreme Environments)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341506"/>
                  </a:ext>
                </a:extLst>
              </a:tr>
              <a:tr h="20219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Extreme Environments Technology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(</a:t>
                      </a:r>
                      <a:r>
                        <a:rPr lang="en-US" sz="1200" dirty="0" smtClean="0"/>
                        <a:t>Wide-temperature-range precision mechanisms</a:t>
                      </a:r>
                      <a:r>
                        <a:rPr lang="en-US" sz="1200" b="0" dirty="0" smtClean="0"/>
                        <a:t>;</a:t>
                      </a:r>
                      <a:r>
                        <a:rPr lang="en-US" sz="1200" b="0" baseline="0" dirty="0" smtClean="0"/>
                        <a:t> </a:t>
                      </a:r>
                      <a:r>
                        <a:rPr lang="en-US" sz="1200" dirty="0" smtClean="0"/>
                        <a:t>Rad-hard electronics for precision actuators and sensors;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Wide temperature range feedback sensors with sub-arc-second/nanometer precision;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Long-life, long-stroke, low-power, and high-torque force actuators with sub-</a:t>
                      </a:r>
                      <a:r>
                        <a:rPr lang="en-US" sz="1200" dirty="0" err="1" smtClean="0"/>
                        <a:t>arcsecond</a:t>
                      </a:r>
                      <a:r>
                        <a:rPr lang="en-US" sz="1200" dirty="0" smtClean="0"/>
                        <a:t>/nanometer precision;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Long-life bearings/</a:t>
                      </a:r>
                      <a:r>
                        <a:rPr lang="en-US" sz="1200" dirty="0" err="1" smtClean="0"/>
                        <a:t>tribological</a:t>
                      </a:r>
                      <a:r>
                        <a:rPr lang="en-US" sz="1200" dirty="0" smtClean="0"/>
                        <a:t> surfaces/lubricants;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Low-power and wide-operating-temperature radiation-tolerant /radiation hardened RF electronics;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Rad-hard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electronics for space-borne system such as guidance and navigation avionics and instruments; Radiation-tolerant/radiation-hardened power electronics;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Rad-hard electronic packaging)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793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79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3828"/>
            <a:ext cx="109728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Test Facilities (continued)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9 January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901356"/>
              </p:ext>
            </p:extLst>
          </p:nvPr>
        </p:nvGraphicFramePr>
        <p:xfrm>
          <a:off x="609600" y="891821"/>
          <a:ext cx="11252662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1862">
                  <a:extLst>
                    <a:ext uri="{9D8B030D-6E8A-4147-A177-3AD203B41FA5}">
                      <a16:colId xmlns:a16="http://schemas.microsoft.com/office/drawing/2014/main" val="559109717"/>
                    </a:ext>
                  </a:extLst>
                </a:gridCol>
                <a:gridCol w="1897281">
                  <a:extLst>
                    <a:ext uri="{9D8B030D-6E8A-4147-A177-3AD203B41FA5}">
                      <a16:colId xmlns:a16="http://schemas.microsoft.com/office/drawing/2014/main" val="3555257372"/>
                    </a:ext>
                  </a:extLst>
                </a:gridCol>
                <a:gridCol w="2508464">
                  <a:extLst>
                    <a:ext uri="{9D8B030D-6E8A-4147-A177-3AD203B41FA5}">
                      <a16:colId xmlns:a16="http://schemas.microsoft.com/office/drawing/2014/main" val="2704591731"/>
                    </a:ext>
                  </a:extLst>
                </a:gridCol>
                <a:gridCol w="1995055">
                  <a:extLst>
                    <a:ext uri="{9D8B030D-6E8A-4147-A177-3AD203B41FA5}">
                      <a16:colId xmlns:a16="http://schemas.microsoft.com/office/drawing/2014/main" val="2724692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Desirable Technology Concepts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Facility Type 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Availability</a:t>
                      </a:r>
                    </a:p>
                    <a:p>
                      <a:pPr algn="ctr"/>
                      <a:r>
                        <a:rPr lang="en-US" dirty="0" smtClean="0"/>
                        <a:t>(Active or Not Available)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249208"/>
                  </a:ext>
                </a:extLst>
              </a:tr>
              <a:tr h="23587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Energy Storage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(Primary and secondary battery systems spanning -230°C to +120°C with combined high specific energy and energy density; </a:t>
                      </a:r>
                      <a:r>
                        <a:rPr lang="en-US" sz="1200" dirty="0" smtClean="0">
                          <a:latin typeface="+mn-lt"/>
                        </a:rPr>
                        <a:t>Mechanical or magnetic energy storage devices</a:t>
                      </a:r>
                      <a:r>
                        <a:rPr lang="en-US" sz="1200" baseline="0" dirty="0" smtClean="0">
                          <a:latin typeface="+mn-lt"/>
                        </a:rPr>
                        <a:t>; Long duration energy storage with high-capacity, high-energy density and very high reliability; </a:t>
                      </a:r>
                      <a:r>
                        <a:rPr lang="en-US" sz="1200" dirty="0" smtClean="0">
                          <a:latin typeface="+mn-lt"/>
                        </a:rPr>
                        <a:t>Primary and regenerative</a:t>
                      </a:r>
                      <a:r>
                        <a:rPr lang="en-US" sz="1200" baseline="0" dirty="0" smtClean="0">
                          <a:latin typeface="+mn-lt"/>
                        </a:rPr>
                        <a:t> fuel cells and rechargeable batteries; </a:t>
                      </a:r>
                      <a:r>
                        <a:rPr lang="en-US" sz="1200" dirty="0" err="1" smtClean="0">
                          <a:latin typeface="+mn-lt"/>
                        </a:rPr>
                        <a:t>Electrolyzers</a:t>
                      </a:r>
                      <a:r>
                        <a:rPr lang="en-US" sz="1200" dirty="0" smtClean="0">
                          <a:latin typeface="+mn-lt"/>
                        </a:rPr>
                        <a:t> that generate</a:t>
                      </a:r>
                      <a:r>
                        <a:rPr lang="en-US" sz="1200" baseline="0" dirty="0" smtClean="0">
                          <a:latin typeface="+mn-lt"/>
                        </a:rPr>
                        <a:t> sufficient reactant to support fuel cell operation with capability of &gt;15% margin, efficiency &gt;70% at 1,500 W/kg, sustained operational pressure of ≥ 2,000 psig, and long life; </a:t>
                      </a:r>
                      <a:r>
                        <a:rPr lang="en-US" sz="1200" dirty="0" smtClean="0">
                          <a:latin typeface="+mn-lt"/>
                        </a:rPr>
                        <a:t>Radiation-hardened (1 </a:t>
                      </a:r>
                      <a:r>
                        <a:rPr lang="en-US" sz="1200" dirty="0" err="1" smtClean="0">
                          <a:latin typeface="+mn-lt"/>
                        </a:rPr>
                        <a:t>Mra</a:t>
                      </a:r>
                      <a:r>
                        <a:rPr lang="en-US" sz="1200" baseline="0" dirty="0" err="1" smtClean="0">
                          <a:latin typeface="+mn-lt"/>
                        </a:rPr>
                        <a:t>d</a:t>
                      </a:r>
                      <a:r>
                        <a:rPr lang="en-US" sz="1200" baseline="0" dirty="0" smtClean="0">
                          <a:latin typeface="+mn-lt"/>
                        </a:rPr>
                        <a:t> TID) coulomb integration application-specific integrated circuits or hybrid circuits; </a:t>
                      </a:r>
                      <a:r>
                        <a:rPr lang="en-US" sz="1200" dirty="0" smtClean="0">
                          <a:latin typeface="+mn-lt"/>
                        </a:rPr>
                        <a:t>Computational</a:t>
                      </a:r>
                      <a:r>
                        <a:rPr lang="en-US" sz="1200" baseline="0" dirty="0" smtClean="0">
                          <a:latin typeface="+mn-lt"/>
                        </a:rPr>
                        <a:t> models that can predict state of charge/state of health for primary cells; </a:t>
                      </a:r>
                      <a:r>
                        <a:rPr lang="en-US" sz="1200" dirty="0" smtClean="0">
                          <a:latin typeface="+mn-lt"/>
                        </a:rPr>
                        <a:t>Nondestructive instrumentation</a:t>
                      </a:r>
                      <a:r>
                        <a:rPr lang="en-US" sz="1200" baseline="0" dirty="0" smtClean="0">
                          <a:latin typeface="+mn-lt"/>
                        </a:rPr>
                        <a:t> that can detect state of charge/state of health for primary and secondary cells</a:t>
                      </a:r>
                      <a:r>
                        <a:rPr lang="en-US" sz="1200" b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341506"/>
                  </a:ext>
                </a:extLst>
              </a:tr>
              <a:tr h="20219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n-lt"/>
                        </a:rPr>
                        <a:t>Rad-Tolerant High-Voltage, High-Power Electronics </a:t>
                      </a:r>
                    </a:p>
                    <a:p>
                      <a:r>
                        <a:rPr lang="en-US" sz="1200" b="0" dirty="0" smtClean="0">
                          <a:latin typeface="+mn-lt"/>
                        </a:rPr>
                        <a:t>(High-voltage, high power solutions for power distribution systems;</a:t>
                      </a:r>
                      <a:r>
                        <a:rPr lang="en-US" sz="1200" b="0" baseline="0" dirty="0" smtClean="0">
                          <a:latin typeface="+mn-lt"/>
                        </a:rPr>
                        <a:t> </a:t>
                      </a:r>
                      <a:r>
                        <a:rPr lang="en-US" sz="1200" b="0" dirty="0" smtClean="0">
                          <a:latin typeface="+mn-lt"/>
                        </a:rPr>
                        <a:t>High-voltage, low-power solutions for low-mass, low-leakage, high-efficiency applications;</a:t>
                      </a:r>
                      <a:r>
                        <a:rPr lang="en-US" sz="1200" b="0" baseline="0" dirty="0" smtClean="0">
                          <a:latin typeface="+mn-lt"/>
                        </a:rPr>
                        <a:t> </a:t>
                      </a:r>
                      <a:r>
                        <a:rPr lang="en-US" sz="1200" b="0" dirty="0" smtClean="0">
                          <a:latin typeface="+mn-lt"/>
                        </a:rPr>
                        <a:t>High-voltage, low- to medium-power solutions for peak-power solar tracking systems)</a:t>
                      </a:r>
                      <a:endParaRPr lang="en-US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793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09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3828"/>
            <a:ext cx="109728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Test Facilities (continued)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9 January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437186"/>
              </p:ext>
            </p:extLst>
          </p:nvPr>
        </p:nvGraphicFramePr>
        <p:xfrm>
          <a:off x="609600" y="891821"/>
          <a:ext cx="1125266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1862">
                  <a:extLst>
                    <a:ext uri="{9D8B030D-6E8A-4147-A177-3AD203B41FA5}">
                      <a16:colId xmlns:a16="http://schemas.microsoft.com/office/drawing/2014/main" val="559109717"/>
                    </a:ext>
                  </a:extLst>
                </a:gridCol>
                <a:gridCol w="1897281">
                  <a:extLst>
                    <a:ext uri="{9D8B030D-6E8A-4147-A177-3AD203B41FA5}">
                      <a16:colId xmlns:a16="http://schemas.microsoft.com/office/drawing/2014/main" val="3555257372"/>
                    </a:ext>
                  </a:extLst>
                </a:gridCol>
                <a:gridCol w="2508464">
                  <a:extLst>
                    <a:ext uri="{9D8B030D-6E8A-4147-A177-3AD203B41FA5}">
                      <a16:colId xmlns:a16="http://schemas.microsoft.com/office/drawing/2014/main" val="2704591731"/>
                    </a:ext>
                  </a:extLst>
                </a:gridCol>
                <a:gridCol w="1995055">
                  <a:extLst>
                    <a:ext uri="{9D8B030D-6E8A-4147-A177-3AD203B41FA5}">
                      <a16:colId xmlns:a16="http://schemas.microsoft.com/office/drawing/2014/main" val="2724692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Desirable Technology Concepts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Facility Type 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Availability</a:t>
                      </a:r>
                    </a:p>
                    <a:p>
                      <a:pPr algn="ctr"/>
                      <a:r>
                        <a:rPr lang="en-US" dirty="0" smtClean="0"/>
                        <a:t>(Active or Not Available)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249208"/>
                  </a:ext>
                </a:extLst>
              </a:tr>
              <a:tr h="23587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Lunar Surface Site Preparation</a:t>
                      </a:r>
                    </a:p>
                    <a:p>
                      <a:r>
                        <a:rPr lang="en-US" sz="1200" b="0" dirty="0" smtClean="0"/>
                        <a:t>((Bulk regolith-based launch/landing zones designed to minimize risks associated with landing/launching on unprepared surfaces for CLPS &amp; HLS vehicles; Rocket Plume Surface Interaction</a:t>
                      </a:r>
                      <a:r>
                        <a:rPr lang="en-US" sz="1200" b="0" baseline="0" dirty="0" smtClean="0"/>
                        <a:t> </a:t>
                      </a:r>
                      <a:r>
                        <a:rPr lang="en-US" sz="1200" b="0" dirty="0" smtClean="0"/>
                        <a:t>ejecta &amp; blast protection structures; Regolith base &amp; subgrade for supporting hardened launch/landing pads, towers, habitats &amp; other in situ constructed structures ;Pathways for improved </a:t>
                      </a:r>
                      <a:r>
                        <a:rPr lang="en-US" sz="1200" b="0" dirty="0" err="1" smtClean="0"/>
                        <a:t>trafficability</a:t>
                      </a:r>
                      <a:r>
                        <a:rPr lang="en-US" sz="1200" b="0" dirty="0" smtClean="0"/>
                        <a:t>; Solar Particle Event &amp; Galactic Cosmic Ray shielding structures ;Structures for access to subgrade (e.g., trenches, pits); Emplaced regolith overburden on structures &amp; equipment; Meteoroid impact protection structures; Topographical features for terrain relative guidance for flight &amp; surface vehicles ;Flat &amp; level operational surfaces for equipment positioning, regularly accessed locations, &amp; dust mitigation applications; Sloped regolith ramps for access to challenging locations; Utility corridors; Shade structures; Elevated operational surface)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341506"/>
                  </a:ext>
                </a:extLst>
              </a:tr>
              <a:tr h="20219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n-lt"/>
                        </a:rPr>
                        <a:t>Textiles for Extreme Surface Environments and High Oxygen Atmospheres </a:t>
                      </a:r>
                    </a:p>
                    <a:p>
                      <a:r>
                        <a:rPr lang="en-US" sz="1200" b="0" dirty="0" smtClean="0">
                          <a:latin typeface="+mn-lt"/>
                        </a:rPr>
                        <a:t>(</a:t>
                      </a:r>
                      <a:r>
                        <a:rPr lang="en-US" sz="1200" b="0" dirty="0" err="1" smtClean="0">
                          <a:latin typeface="+mn-lt"/>
                        </a:rPr>
                        <a:t>xEMU</a:t>
                      </a:r>
                      <a:r>
                        <a:rPr lang="en-US" sz="1200" b="0" dirty="0" smtClean="0">
                          <a:latin typeface="+mn-lt"/>
                        </a:rPr>
                        <a:t> Environmental Protection Garment )</a:t>
                      </a:r>
                      <a:endParaRPr lang="en-US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793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896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B9778B-214B-5A43-8257-6A183577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7747-FB60-0F4F-BFF0-47A7FD3F0528}" type="datetime3">
              <a:rPr lang="en-US" smtClean="0"/>
              <a:pPr/>
              <a:t>9 January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D710D6-243F-114E-8694-9599CAF0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97E9-1C09-2243-A7A1-576BFADB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1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07202C0-1BBB-9048-8411-B2CBAACF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251071-887B-A14E-BC0E-B3A126000392}" type="datetime3">
              <a:rPr lang="en-US" smtClean="0"/>
              <a:pPr/>
              <a:t>9 January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5BDB35-68AC-7F44-BA79-1783750FAA93}"/>
              </a:ext>
            </a:extLst>
          </p:cNvPr>
          <p:cNvSpPr txBox="1">
            <a:spLocks/>
          </p:cNvSpPr>
          <p:nvPr/>
        </p:nvSpPr>
        <p:spPr>
          <a:xfrm>
            <a:off x="952500" y="1179514"/>
            <a:ext cx="11052266" cy="51509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LSIC Updates </a:t>
            </a:r>
            <a:endParaRPr lang="en-US" dirty="0" smtClean="0"/>
          </a:p>
          <a:p>
            <a:r>
              <a:rPr lang="en-US" dirty="0" smtClean="0"/>
              <a:t>LSIC 2023 Spring Meeting</a:t>
            </a:r>
            <a:endParaRPr lang="en-US" dirty="0" smtClean="0"/>
          </a:p>
          <a:p>
            <a:r>
              <a:rPr lang="en-US" dirty="0"/>
              <a:t>NASA SBIR/STTR </a:t>
            </a:r>
            <a:r>
              <a:rPr lang="en-US" dirty="0" smtClean="0"/>
              <a:t>Webinar</a:t>
            </a:r>
          </a:p>
          <a:p>
            <a:r>
              <a:rPr lang="en-US" dirty="0" smtClean="0"/>
              <a:t>Featured </a:t>
            </a:r>
            <a:r>
              <a:rPr lang="en-US" dirty="0" smtClean="0"/>
              <a:t>Discussion</a:t>
            </a:r>
          </a:p>
          <a:p>
            <a:pPr lvl="1"/>
            <a:r>
              <a:rPr lang="en-US" sz="2000" dirty="0">
                <a:solidFill>
                  <a:srgbClr val="F9E180"/>
                </a:solidFill>
              </a:rPr>
              <a:t>Small Business Technology Transfer (</a:t>
            </a:r>
            <a:r>
              <a:rPr lang="en-US" sz="2000" dirty="0" smtClean="0">
                <a:solidFill>
                  <a:srgbClr val="F9E180"/>
                </a:solidFill>
              </a:rPr>
              <a:t>STTR</a:t>
            </a:r>
            <a:r>
              <a:rPr lang="en-US" sz="2000" dirty="0">
                <a:solidFill>
                  <a:srgbClr val="F9E180"/>
                </a:solidFill>
              </a:rPr>
              <a:t>) </a:t>
            </a:r>
            <a:endParaRPr lang="en-US" sz="2000" dirty="0" smtClean="0">
              <a:solidFill>
                <a:srgbClr val="F9E180"/>
              </a:solidFill>
            </a:endParaRPr>
          </a:p>
          <a:p>
            <a:r>
              <a:rPr lang="en-US" dirty="0" smtClean="0"/>
              <a:t>Miro Board</a:t>
            </a: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292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LSIC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Funding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Opportunities</a:t>
            </a:r>
          </a:p>
          <a:p>
            <a:r>
              <a:rPr lang="en-US" dirty="0" smtClean="0"/>
              <a:t>NASA </a:t>
            </a:r>
            <a:r>
              <a:rPr lang="en-US" dirty="0"/>
              <a:t>Innovation Corps Pilot</a:t>
            </a:r>
          </a:p>
          <a:p>
            <a:pPr lvl="1"/>
            <a:r>
              <a:rPr lang="en-US" dirty="0">
                <a:hlinkClick r:id="rId2"/>
              </a:rPr>
              <a:t>https://nspires.nasaprs.com/external/solicitations/summary.do?solId=%7b1B42E782-61BB-9834-F20F-44CBEF13C0A6%7d&amp;path=&amp;</a:t>
            </a:r>
            <a:r>
              <a:rPr lang="en-US" dirty="0" smtClean="0">
                <a:hlinkClick r:id="rId2"/>
              </a:rPr>
              <a:t>method=init</a:t>
            </a:r>
            <a:endParaRPr lang="en-US" dirty="0" smtClean="0"/>
          </a:p>
          <a:p>
            <a:pPr lvl="1"/>
            <a:r>
              <a:rPr lang="en-US" dirty="0" smtClean="0"/>
              <a:t>Proposals </a:t>
            </a:r>
            <a:r>
              <a:rPr lang="en-US" dirty="0"/>
              <a:t>may be submitted at any time through March 29, </a:t>
            </a:r>
            <a:r>
              <a:rPr lang="en-US" dirty="0" smtClean="0"/>
              <a:t>2023</a:t>
            </a:r>
          </a:p>
          <a:p>
            <a:pPr lvl="1"/>
            <a:r>
              <a:rPr lang="en-US" dirty="0" smtClean="0"/>
              <a:t>Applications will be reviewed in intervals but last date is Jan 20, 2023</a:t>
            </a:r>
          </a:p>
          <a:p>
            <a:r>
              <a:rPr lang="en-US" dirty="0" smtClean="0"/>
              <a:t>NASA </a:t>
            </a:r>
            <a:r>
              <a:rPr lang="en-US" dirty="0"/>
              <a:t>Innovative Advanced Concepts (NIAC) Phase II Call </a:t>
            </a:r>
            <a:r>
              <a:rPr lang="en-US" dirty="0" smtClean="0"/>
              <a:t>for Proposals</a:t>
            </a: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://nspires.nasaprs.com/external/solicitations/summary.do?solId={0DD3E590-F13D-B4D4-0D48-56D01BE377B9}&amp;path=&amp;</a:t>
            </a:r>
            <a:r>
              <a:rPr lang="en-US" dirty="0" smtClean="0">
                <a:hlinkClick r:id="rId3"/>
              </a:rPr>
              <a:t>method=init</a:t>
            </a:r>
            <a:endParaRPr lang="en-US" dirty="0" smtClean="0"/>
          </a:p>
          <a:p>
            <a:pPr lvl="1"/>
            <a:r>
              <a:rPr lang="en-US" dirty="0"/>
              <a:t>Proposals due: </a:t>
            </a:r>
            <a:r>
              <a:rPr lang="en-US" dirty="0" smtClean="0"/>
              <a:t>January 18, </a:t>
            </a:r>
            <a:r>
              <a:rPr lang="en-US" dirty="0" smtClean="0"/>
              <a:t>2023</a:t>
            </a:r>
          </a:p>
          <a:p>
            <a:r>
              <a:rPr lang="en-US" dirty="0" smtClean="0"/>
              <a:t>2023 </a:t>
            </a:r>
            <a:r>
              <a:rPr lang="en-US" dirty="0"/>
              <a:t>Phase I SBIR and STTR </a:t>
            </a:r>
            <a:r>
              <a:rPr lang="en-US" dirty="0" smtClean="0"/>
              <a:t>Solicitations</a:t>
            </a:r>
          </a:p>
          <a:p>
            <a:pPr lvl="1"/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sbir.nasa.gov/solicitations</a:t>
            </a:r>
            <a:endParaRPr lang="en-US" dirty="0" smtClean="0"/>
          </a:p>
          <a:p>
            <a:pPr lvl="1"/>
            <a:r>
              <a:rPr lang="en-US" dirty="0"/>
              <a:t>Open on Jan. 10, 2023 &amp; Closes on March 13, </a:t>
            </a:r>
            <a:r>
              <a:rPr lang="en-US" dirty="0" smtClean="0"/>
              <a:t>2023</a:t>
            </a:r>
            <a:endParaRPr lang="en-US" dirty="0" smtClean="0"/>
          </a:p>
          <a:p>
            <a:pPr marL="0" lv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Please visit LSIC website for full list </a:t>
            </a:r>
            <a:endParaRPr lang="en-US" dirty="0" smtClean="0">
              <a:solidFill>
                <a:srgbClr val="FFFFFF"/>
              </a:solidFill>
            </a:endParaRPr>
          </a:p>
          <a:p>
            <a:pPr marL="0" lvl="0" indent="0" algn="ctr">
              <a:buNone/>
            </a:pPr>
            <a:r>
              <a:rPr lang="en-US" dirty="0" smtClean="0">
                <a:solidFill>
                  <a:srgbClr val="002C73">
                    <a:lumMod val="20000"/>
                    <a:lumOff val="80000"/>
                  </a:srgbClr>
                </a:solidFill>
                <a:hlinkClick r:id="rId5" invalidUrl="http:///"/>
              </a:rPr>
              <a:t>http</a:t>
            </a:r>
            <a:r>
              <a:rPr lang="en-US" dirty="0">
                <a:solidFill>
                  <a:srgbClr val="002C73">
                    <a:lumMod val="20000"/>
                    <a:lumOff val="80000"/>
                  </a:srgbClr>
                </a:solidFill>
                <a:hlinkClick r:id="rId6" invalidUrl="http:///"/>
              </a:rPr>
              <a:t>://</a:t>
            </a:r>
            <a:r>
              <a:rPr lang="en-US" dirty="0">
                <a:solidFill>
                  <a:srgbClr val="002C73">
                    <a:lumMod val="20000"/>
                    <a:lumOff val="80000"/>
                  </a:srgbClr>
                </a:solidFill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lsic.jhuapl.edu/Resources/Funding-Opportunities.php</a:t>
            </a:r>
            <a:endParaRPr lang="en-US" dirty="0">
              <a:solidFill>
                <a:srgbClr val="002C73">
                  <a:lumMod val="20000"/>
                  <a:lumOff val="80000"/>
                </a:srgbClr>
              </a:solidFill>
            </a:endParaRPr>
          </a:p>
          <a:p>
            <a:pPr marL="447675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9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4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1FEFB7-1D47-FA4B-AEA2-44065D5606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"/>
          <a:stretch/>
        </p:blipFill>
        <p:spPr>
          <a:xfrm>
            <a:off x="0" y="0"/>
            <a:ext cx="12192000" cy="685641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B59A4E-CB37-A44E-9115-4552CF450EC5}"/>
              </a:ext>
            </a:extLst>
          </p:cNvPr>
          <p:cNvSpPr/>
          <p:nvPr/>
        </p:nvSpPr>
        <p:spPr>
          <a:xfrm>
            <a:off x="0" y="301214"/>
            <a:ext cx="12192000" cy="685641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41000">
                <a:srgbClr val="000000">
                  <a:alpha val="57000"/>
                </a:srgb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56224C-0C98-6C46-8075-7DE5DC19FE54}"/>
              </a:ext>
            </a:extLst>
          </p:cNvPr>
          <p:cNvSpPr txBox="1">
            <a:spLocks/>
          </p:cNvSpPr>
          <p:nvPr/>
        </p:nvSpPr>
        <p:spPr>
          <a:xfrm>
            <a:off x="791681" y="3189630"/>
            <a:ext cx="9641473" cy="137298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LSIC Spring Meeting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F8AA691-CEFB-F748-B80F-93751D4567B7}"/>
              </a:ext>
            </a:extLst>
          </p:cNvPr>
          <p:cNvSpPr txBox="1">
            <a:spLocks/>
          </p:cNvSpPr>
          <p:nvPr/>
        </p:nvSpPr>
        <p:spPr>
          <a:xfrm>
            <a:off x="791681" y="4561248"/>
            <a:ext cx="9641473" cy="1224757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28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None/>
              <a:tabLst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None/>
              <a:tabLst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None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None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March 29</a:t>
            </a:r>
            <a:r>
              <a:rPr lang="en-US" baseline="30000" dirty="0"/>
              <a:t>th</a:t>
            </a:r>
            <a:r>
              <a:rPr lang="en-US" dirty="0"/>
              <a:t> – 30</a:t>
            </a:r>
            <a:r>
              <a:rPr lang="en-US" baseline="30000" dirty="0"/>
              <a:t>th</a:t>
            </a:r>
            <a:r>
              <a:rPr lang="en-US" dirty="0"/>
              <a:t> at Johns Hopkins Applied Physics Lab</a:t>
            </a:r>
          </a:p>
          <a:p>
            <a:r>
              <a:rPr lang="en-US" dirty="0"/>
              <a:t>Abstracts are due Feb. 3</a:t>
            </a:r>
            <a:r>
              <a:rPr lang="en-US" baseline="30000" dirty="0"/>
              <a:t>rd</a:t>
            </a:r>
            <a:r>
              <a:rPr lang="en-US" dirty="0"/>
              <a:t>. Registration will open in Feb.!</a:t>
            </a:r>
          </a:p>
          <a:p>
            <a:r>
              <a:rPr lang="en-US" dirty="0"/>
              <a:t>*Please remember to utilize the abstract template provided on webpage…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FED797-5345-1342-86EA-95EB6591F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274" y="524336"/>
            <a:ext cx="2431143" cy="24311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718DCA-7E44-5D42-8744-BACD13D5CEDC}"/>
              </a:ext>
            </a:extLst>
          </p:cNvPr>
          <p:cNvCxnSpPr>
            <a:cxnSpLocks/>
          </p:cNvCxnSpPr>
          <p:nvPr/>
        </p:nvCxnSpPr>
        <p:spPr>
          <a:xfrm>
            <a:off x="791681" y="5786007"/>
            <a:ext cx="11400319" cy="0"/>
          </a:xfrm>
          <a:prstGeom prst="line">
            <a:avLst/>
          </a:prstGeom>
          <a:ln w="12700">
            <a:solidFill>
              <a:srgbClr val="F8E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589" y="256716"/>
            <a:ext cx="3419048" cy="3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0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NASA SBIR/STTR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Webinar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9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952500" y="1185863"/>
            <a:ext cx="10287000" cy="4986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Thursday January 12 @ 3 pm ET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Join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this webinar to learn more about the program, how to apply, and how to write a compelling proposal to NASA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primary objectives of this workshop are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Provide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 overview of the SBIR/STTR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program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Introduce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NASA SBIR/STTR Solicitation and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registrations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Review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Proposal Package and Technical Proposal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content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Provide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basics to submit a full SBIR or STTR proposal to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NASA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Discuss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Technical Merit and Evaluation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Criteria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Discuss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other resources that the NASA SBIR/STTR program provides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If you are a US small business with an idea that can have a profound impact on people, industries and the world and space, don’t miss the opportunity to learn how you can be awarded to over $2 million dollars in non-dilutive funding and register today!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07202C0-1BBB-9048-8411-B2CBAACF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 SBIR/STTR Programs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251071-887B-A14E-BC0E-B3A126000392}" type="datetime3">
              <a:rPr lang="en-US" smtClean="0"/>
              <a:pPr/>
              <a:t>9 January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5BDB35-68AC-7F44-BA79-1783750FAA93}"/>
              </a:ext>
            </a:extLst>
          </p:cNvPr>
          <p:cNvSpPr txBox="1">
            <a:spLocks/>
          </p:cNvSpPr>
          <p:nvPr/>
        </p:nvSpPr>
        <p:spPr>
          <a:xfrm>
            <a:off x="952500" y="1179514"/>
            <a:ext cx="11052266" cy="515094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Funding program eligible for small businesses with 500 or fewer employees or a non-profit research institution (RI), such as a university or a research laboratory </a:t>
            </a:r>
          </a:p>
          <a:p>
            <a:pPr algn="just"/>
            <a:r>
              <a:rPr lang="en-US" dirty="0"/>
              <a:t>Research, development, and demonstration of innovative technologies that fulfill NASA needs and have significant potential for successful commercialization</a:t>
            </a:r>
          </a:p>
          <a:p>
            <a:pPr lvl="1" algn="just"/>
            <a:r>
              <a:rPr lang="en-US" dirty="0"/>
              <a:t>SBIR: Small Business Innovation Research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~$3.2 billion minimum spend each year</a:t>
            </a:r>
          </a:p>
          <a:p>
            <a:pPr lvl="1" algn="just"/>
            <a:r>
              <a:rPr lang="en-US" dirty="0"/>
              <a:t>STTR: Small Business Technology Transfer *Small business must formally partner with a research institution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~ $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450 million minimum spend each year</a:t>
            </a:r>
          </a:p>
          <a:p>
            <a:r>
              <a:rPr lang="en-US" b="1" dirty="0" smtClean="0"/>
              <a:t>Who, what, and how to qualify for SBIR/STTR?</a:t>
            </a:r>
          </a:p>
          <a:p>
            <a:pPr lvl="1"/>
            <a:r>
              <a:rPr lang="en-US" dirty="0"/>
              <a:t>Company must be for profit, U.S. owned/operated, </a:t>
            </a:r>
            <a:r>
              <a:rPr lang="en-US" dirty="0" smtClean="0"/>
              <a:t>and under </a:t>
            </a:r>
            <a:r>
              <a:rPr lang="en-US" dirty="0"/>
              <a:t>500 people</a:t>
            </a:r>
          </a:p>
          <a:p>
            <a:pPr lvl="1"/>
            <a:r>
              <a:rPr lang="en-US" dirty="0" smtClean="0"/>
              <a:t>Work </a:t>
            </a:r>
            <a:r>
              <a:rPr lang="en-US" dirty="0"/>
              <a:t>must be done in the U.S.</a:t>
            </a:r>
          </a:p>
          <a:p>
            <a:pPr lvl="1"/>
            <a:r>
              <a:rPr lang="en-US" dirty="0" smtClean="0"/>
              <a:t>Focus </a:t>
            </a:r>
            <a:r>
              <a:rPr lang="en-US" dirty="0"/>
              <a:t>is on performing R&amp;D – Not </a:t>
            </a:r>
            <a:r>
              <a:rPr lang="en-US" dirty="0" smtClean="0"/>
              <a:t>purchasing equipment</a:t>
            </a:r>
            <a:r>
              <a:rPr lang="en-US" dirty="0"/>
              <a:t>, commercializing a technology that </a:t>
            </a:r>
            <a:r>
              <a:rPr lang="en-US" dirty="0" smtClean="0"/>
              <a:t>has already </a:t>
            </a:r>
            <a:r>
              <a:rPr lang="en-US" dirty="0"/>
              <a:t>been developed, or one that has very low risk </a:t>
            </a:r>
            <a:r>
              <a:rPr lang="en-US" dirty="0" smtClean="0"/>
              <a:t>and only </a:t>
            </a:r>
            <a:r>
              <a:rPr lang="en-US" dirty="0"/>
              <a:t>needs capital</a:t>
            </a:r>
            <a:endParaRPr lang="en-US" dirty="0" smtClean="0"/>
          </a:p>
          <a:p>
            <a:r>
              <a:rPr lang="en-US" b="1" dirty="0" smtClean="0"/>
              <a:t>Goals</a:t>
            </a:r>
          </a:p>
          <a:p>
            <a:pPr lvl="1"/>
            <a:r>
              <a:rPr lang="en-US" dirty="0" smtClean="0"/>
              <a:t>Meet </a:t>
            </a:r>
            <a:r>
              <a:rPr lang="en-US" dirty="0"/>
              <a:t>federal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research and development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needs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/>
              <a:t>private-sector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commercialization</a:t>
            </a:r>
            <a:r>
              <a:rPr lang="en-US" dirty="0"/>
              <a:t> of </a:t>
            </a:r>
            <a:r>
              <a:rPr lang="en-US" dirty="0" smtClean="0"/>
              <a:t>innovation derived </a:t>
            </a:r>
            <a:r>
              <a:rPr lang="en-US" dirty="0"/>
              <a:t>from federal research and development </a:t>
            </a:r>
            <a:r>
              <a:rPr lang="en-US" dirty="0" smtClean="0"/>
              <a:t>funding</a:t>
            </a:r>
          </a:p>
          <a:p>
            <a:pPr lvl="1"/>
            <a:r>
              <a:rPr lang="en-US" dirty="0" smtClean="0"/>
              <a:t>Stimulate </a:t>
            </a:r>
            <a:r>
              <a:rPr lang="en-US" dirty="0"/>
              <a:t>technological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innovation</a:t>
            </a:r>
          </a:p>
          <a:p>
            <a:pPr lvl="1"/>
            <a:r>
              <a:rPr lang="en-US" dirty="0" smtClean="0"/>
              <a:t>Foster </a:t>
            </a:r>
            <a:r>
              <a:rPr lang="en-US" dirty="0"/>
              <a:t>and encourage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participation</a:t>
            </a:r>
            <a:r>
              <a:rPr lang="en-US" dirty="0"/>
              <a:t> in innovation </a:t>
            </a:r>
            <a:r>
              <a:rPr lang="en-US" dirty="0" smtClean="0"/>
              <a:t>and entrepreneurship </a:t>
            </a:r>
            <a:r>
              <a:rPr lang="en-US" dirty="0"/>
              <a:t>by women and </a:t>
            </a:r>
            <a:r>
              <a:rPr lang="en-US" dirty="0" smtClean="0"/>
              <a:t>socially/economically disadvantaged individuals</a:t>
            </a:r>
          </a:p>
          <a:p>
            <a:pPr lvl="1"/>
            <a:r>
              <a:rPr lang="en-US" dirty="0" smtClean="0"/>
              <a:t>Foster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technology transfer </a:t>
            </a:r>
            <a:r>
              <a:rPr lang="en-US" dirty="0"/>
              <a:t>through cooperative </a:t>
            </a:r>
            <a:r>
              <a:rPr lang="en-US" dirty="0" smtClean="0"/>
              <a:t>R&amp;D between </a:t>
            </a:r>
            <a:r>
              <a:rPr lang="en-US" dirty="0"/>
              <a:t>small businesses and research institutions (STTR)</a:t>
            </a:r>
            <a:endParaRPr lang="en-US" dirty="0" smtClean="0"/>
          </a:p>
          <a:p>
            <a:pPr marL="0" indent="0" algn="just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0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07202C0-1BBB-9048-8411-B2CBAACF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 SBIR/STTR Programs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251071-887B-A14E-BC0E-B3A126000392}" type="datetime3">
              <a:rPr lang="en-US" smtClean="0"/>
              <a:pPr/>
              <a:t>9 January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5BDB35-68AC-7F44-BA79-1783750FAA93}"/>
              </a:ext>
            </a:extLst>
          </p:cNvPr>
          <p:cNvSpPr txBox="1">
            <a:spLocks/>
          </p:cNvSpPr>
          <p:nvPr/>
        </p:nvSpPr>
        <p:spPr>
          <a:xfrm>
            <a:off x="952500" y="1179514"/>
            <a:ext cx="11052266" cy="51509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 smtClean="0"/>
              <a:t>Who are phases broken down?</a:t>
            </a:r>
          </a:p>
          <a:p>
            <a:pPr algn="just"/>
            <a:endParaRPr lang="en-US" b="1" dirty="0"/>
          </a:p>
          <a:p>
            <a:pPr algn="just"/>
            <a:endParaRPr lang="en-US" b="1" dirty="0" smtClean="0"/>
          </a:p>
          <a:p>
            <a:pPr algn="just"/>
            <a:endParaRPr lang="en-US" b="1" dirty="0"/>
          </a:p>
          <a:p>
            <a:pPr algn="just"/>
            <a:r>
              <a:rPr lang="en-US" b="1" dirty="0" smtClean="0"/>
              <a:t>What are the differences between SBIRs and STTRs?</a:t>
            </a:r>
          </a:p>
          <a:p>
            <a:pPr lvl="1" algn="just"/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76" y="1617197"/>
            <a:ext cx="4522124" cy="1030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237" y="3357108"/>
            <a:ext cx="5228892" cy="28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4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 SBIR/STTR Programs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9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85245" y="1179513"/>
            <a:ext cx="9421509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9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LSIC EE Goals</a:t>
            </a:r>
          </a:p>
          <a:p>
            <a:pPr lvl="1"/>
            <a:r>
              <a:rPr lang="en-US" sz="1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Identify Space Technology Mission Directorate (STMD) subtopics that fall under the EE focus area</a:t>
            </a:r>
          </a:p>
          <a:p>
            <a:pPr lvl="1"/>
            <a:r>
              <a:rPr lang="en-US" sz="1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Educate community on NASA calls and desirable technology concepts</a:t>
            </a:r>
          </a:p>
          <a:p>
            <a:pPr lvl="1"/>
            <a:r>
              <a:rPr lang="en-US" dirty="0" smtClean="0"/>
              <a:t>Discuss 2023 SBIR/STTR calls</a:t>
            </a:r>
          </a:p>
          <a:p>
            <a:pPr lvl="1"/>
            <a:r>
              <a:rPr lang="en-US" dirty="0" smtClean="0"/>
              <a:t>Host </a:t>
            </a:r>
            <a:r>
              <a:rPr lang="en-US" dirty="0"/>
              <a:t>SBIR/STTR awardee talks on funded technology and development status</a:t>
            </a:r>
          </a:p>
          <a:p>
            <a:pPr lvl="1"/>
            <a:r>
              <a:rPr lang="en-US" dirty="0"/>
              <a:t>Support community discussions and </a:t>
            </a:r>
            <a:r>
              <a:rPr lang="en-US" dirty="0" smtClean="0"/>
              <a:t>collaborations</a:t>
            </a:r>
          </a:p>
          <a:p>
            <a:pPr lvl="1"/>
            <a:endParaRPr lang="en-US" dirty="0"/>
          </a:p>
          <a:p>
            <a:r>
              <a:rPr lang="en-US" dirty="0"/>
              <a:t>2022 NASA STMD </a:t>
            </a:r>
            <a:r>
              <a:rPr lang="en-US" dirty="0" smtClean="0"/>
              <a:t>STTR </a:t>
            </a:r>
            <a:r>
              <a:rPr lang="en-US" dirty="0"/>
              <a:t>Calls Under EE Umbrella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9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349524" y="4246018"/>
            <a:ext cx="4123214" cy="154042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681705" y="4375956"/>
            <a:ext cx="3458851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Textiles for Extreme Surface Environments </a:t>
            </a:r>
            <a:r>
              <a:rPr lang="en-US" sz="2000" dirty="0" smtClean="0">
                <a:solidFill>
                  <a:schemeClr val="bg1"/>
                </a:solidFill>
              </a:rPr>
              <a:t>and High Oxygen Atmospheres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T6.08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50639" y="4267465"/>
            <a:ext cx="4123214" cy="154042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457627" y="4529843"/>
            <a:ext cx="2600325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Lunar Surface Site Preparation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T7.04</a:t>
            </a:r>
          </a:p>
        </p:txBody>
      </p:sp>
    </p:spTree>
    <p:extLst>
      <p:ext uri="{BB962C8B-B14F-4D97-AF65-F5344CB8AC3E}">
        <p14:creationId xmlns:p14="http://schemas.microsoft.com/office/powerpoint/2010/main" val="4009652706"/>
      </p:ext>
    </p:extLst>
  </p:cSld>
  <p:clrMapOvr>
    <a:masterClrMapping/>
  </p:clrMapOvr>
</p:sld>
</file>

<file path=ppt/theme/theme1.xml><?xml version="1.0" encoding="utf-8"?>
<a:theme xmlns:a="http://schemas.openxmlformats.org/drawingml/2006/main" name="APL-PowerPoint-Theme_light">
  <a:themeElements>
    <a:clrScheme name="Custom 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3451"/>
      </a:accent1>
      <a:accent2>
        <a:srgbClr val="3AAEDD"/>
      </a:accent2>
      <a:accent3>
        <a:srgbClr val="74AA50"/>
      </a:accent3>
      <a:accent4>
        <a:srgbClr val="F7E17F"/>
      </a:accent4>
      <a:accent5>
        <a:srgbClr val="FF9E16"/>
      </a:accent5>
      <a:accent6>
        <a:srgbClr val="E03C30"/>
      </a:accent6>
      <a:hlink>
        <a:srgbClr val="5EAF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853B1BF-1AB9-8E41-A858-DD00156BB8C1}" vid="{612625C6-9550-1C42-A72C-EE93190D25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2" ma:contentTypeDescription="Create a new document." ma:contentTypeScope="" ma:versionID="5e5edfd3ff4647b6398a429cc3de810e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b0baf92c7a4c4eedf4e3329f85509741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911D45-17A0-45A6-A22C-53F5573CA735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0B8C54-1F51-41D7-890E-0EF41072A3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5DBFC5-D377-49F5-9682-C93407E847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APL-PowerPoint-Theme_light</Template>
  <TotalTime>31249</TotalTime>
  <Words>2199</Words>
  <Application>Microsoft Office PowerPoint</Application>
  <PresentationFormat>Widescreen</PresentationFormat>
  <Paragraphs>258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.AppleSystemUIFont</vt:lpstr>
      <vt:lpstr>Arial</vt:lpstr>
      <vt:lpstr>Calibri</vt:lpstr>
      <vt:lpstr>Courier New</vt:lpstr>
      <vt:lpstr>Times New Roman</vt:lpstr>
      <vt:lpstr>Webdings</vt:lpstr>
      <vt:lpstr>Wingdings</vt:lpstr>
      <vt:lpstr>APL-PowerPoint-Theme_light</vt:lpstr>
      <vt:lpstr>Extreme Environments Focus Group January Meeting</vt:lpstr>
      <vt:lpstr>Today’s Agenda</vt:lpstr>
      <vt:lpstr>LSIC Updates</vt:lpstr>
      <vt:lpstr>PowerPoint Presentation</vt:lpstr>
      <vt:lpstr>EA NASA SBIR/STTR Webinar</vt:lpstr>
      <vt:lpstr>NASA SBIR/STTR Programs</vt:lpstr>
      <vt:lpstr>NASA SBIR/STTR Programs</vt:lpstr>
      <vt:lpstr>NASA SBIR/STTR Programs</vt:lpstr>
      <vt:lpstr>Current Exercise</vt:lpstr>
      <vt:lpstr>TRL Level Reminder</vt:lpstr>
      <vt:lpstr>Lunar Surface Site Preparation</vt:lpstr>
      <vt:lpstr>Lunar Surface Site Preparation</vt:lpstr>
      <vt:lpstr>New Textiles for Extreme Surface Environments &amp; High Oxygen Atmospheres</vt:lpstr>
      <vt:lpstr>New Textiles for Extreme Surface Environments and High Oxygen Atmospheres (continued)</vt:lpstr>
      <vt:lpstr>Test Facilities</vt:lpstr>
      <vt:lpstr>Test Facilities (continued)</vt:lpstr>
      <vt:lpstr>Test Facilities (continued)</vt:lpstr>
      <vt:lpstr>Test Facilities (continued)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Caleb Heidel</dc:creator>
  <cp:keywords/>
  <dc:description>Version 1.0</dc:description>
  <cp:lastModifiedBy>Porter, Jamie A.</cp:lastModifiedBy>
  <cp:revision>179</cp:revision>
  <cp:lastPrinted>2017-08-24T18:44:08Z</cp:lastPrinted>
  <dcterms:created xsi:type="dcterms:W3CDTF">2021-06-07T15:52:40Z</dcterms:created>
  <dcterms:modified xsi:type="dcterms:W3CDTF">2023-01-10T15:26:47Z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