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4"/>
    <p:sldMasterId id="2147483730" r:id="rId5"/>
  </p:sldMasterIdLst>
  <p:notesMasterIdLst>
    <p:notesMasterId r:id="rId20"/>
  </p:notesMasterIdLst>
  <p:sldIdLst>
    <p:sldId id="261" r:id="rId6"/>
    <p:sldId id="289" r:id="rId7"/>
    <p:sldId id="300" r:id="rId8"/>
    <p:sldId id="295" r:id="rId9"/>
    <p:sldId id="296" r:id="rId10"/>
    <p:sldId id="290" r:id="rId11"/>
    <p:sldId id="299" r:id="rId12"/>
    <p:sldId id="292" r:id="rId13"/>
    <p:sldId id="291" r:id="rId14"/>
    <p:sldId id="297" r:id="rId15"/>
    <p:sldId id="275" r:id="rId16"/>
    <p:sldId id="266" r:id="rId17"/>
    <p:sldId id="293" r:id="rId18"/>
    <p:sldId id="29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ABE3"/>
    <a:srgbClr val="73A9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846" autoAdjust="0"/>
  </p:normalViewPr>
  <p:slideViewPr>
    <p:cSldViewPr snapToGrid="0" snapToObjects="1" showGuides="1">
      <p:cViewPr>
        <p:scale>
          <a:sx n="75" d="100"/>
          <a:sy n="75" d="100"/>
        </p:scale>
        <p:origin x="642" y="258"/>
      </p:cViewPr>
      <p:guideLst>
        <p:guide orient="horz" pos="2184"/>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17" d="100"/>
          <a:sy n="117" d="100"/>
        </p:scale>
        <p:origin x="2880"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59A375-B218-184B-B243-CB7E0F1616A7}" type="datetimeFigureOut">
              <a:rPr lang="en-US" smtClean="0"/>
              <a:t>1/24/2023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D5F0F0-3408-9F4A-9B24-898CD7F5D4E4}" type="slidenum">
              <a:rPr lang="en-US" smtClean="0"/>
              <a:t>‹#›</a:t>
            </a:fld>
            <a:endParaRPr lang="en-US" dirty="0"/>
          </a:p>
        </p:txBody>
      </p:sp>
    </p:spTree>
    <p:extLst>
      <p:ext uri="{BB962C8B-B14F-4D97-AF65-F5344CB8AC3E}">
        <p14:creationId xmlns:p14="http://schemas.microsoft.com/office/powerpoint/2010/main" val="1727006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ciencedirect.com/science/article/pii/S0019103512004174#f0025"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D5F0F0-3408-9F4A-9B24-898CD7F5D4E4}" type="slidenum">
              <a:rPr lang="en-US" smtClean="0"/>
              <a:t>1</a:t>
            </a:fld>
            <a:endParaRPr lang="en-US" dirty="0"/>
          </a:p>
        </p:txBody>
      </p:sp>
    </p:spTree>
    <p:extLst>
      <p:ext uri="{BB962C8B-B14F-4D97-AF65-F5344CB8AC3E}">
        <p14:creationId xmlns:p14="http://schemas.microsoft.com/office/powerpoint/2010/main" val="1218312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smtClean="0">
                <a:solidFill>
                  <a:schemeClr val="bg1"/>
                </a:solidFill>
              </a:rPr>
              <a:t>Areas</a:t>
            </a:r>
            <a:r>
              <a:rPr lang="en-US" sz="1200" baseline="0" dirty="0" smtClean="0">
                <a:solidFill>
                  <a:schemeClr val="bg1"/>
                </a:solidFill>
              </a:rPr>
              <a:t> of Na rich highland would be extremely useful because it melts at a lower temperature.  </a:t>
            </a:r>
            <a:endParaRPr lang="en-US" sz="1200" dirty="0" smtClean="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4DD5F0F0-3408-9F4A-9B24-898CD7F5D4E4}" type="slidenum">
              <a:rPr lang="en-US" smtClean="0"/>
              <a:t>3</a:t>
            </a:fld>
            <a:endParaRPr lang="en-US" dirty="0"/>
          </a:p>
        </p:txBody>
      </p:sp>
    </p:spTree>
    <p:extLst>
      <p:ext uri="{BB962C8B-B14F-4D97-AF65-F5344CB8AC3E}">
        <p14:creationId xmlns:p14="http://schemas.microsoft.com/office/powerpoint/2010/main" val="1226478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smtClean="0">
                <a:solidFill>
                  <a:schemeClr val="bg1"/>
                </a:solidFill>
              </a:rPr>
              <a:t>Areas</a:t>
            </a:r>
            <a:r>
              <a:rPr lang="en-US" sz="1200" baseline="0" dirty="0" smtClean="0">
                <a:solidFill>
                  <a:schemeClr val="bg1"/>
                </a:solidFill>
              </a:rPr>
              <a:t> of Na rich highland would be extremely useful because it melts at a lower temperature.  </a:t>
            </a:r>
            <a:endParaRPr lang="en-US" sz="1200" dirty="0" smtClean="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4DD5F0F0-3408-9F4A-9B24-898CD7F5D4E4}" type="slidenum">
              <a:rPr lang="en-US" smtClean="0"/>
              <a:t>4</a:t>
            </a:fld>
            <a:endParaRPr lang="en-US" dirty="0"/>
          </a:p>
        </p:txBody>
      </p:sp>
    </p:spTree>
    <p:extLst>
      <p:ext uri="{BB962C8B-B14F-4D97-AF65-F5344CB8AC3E}">
        <p14:creationId xmlns:p14="http://schemas.microsoft.com/office/powerpoint/2010/main" val="614047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smtClean="0">
                <a:solidFill>
                  <a:schemeClr val="bg1"/>
                </a:solidFill>
              </a:rPr>
              <a:t>Type and quality of in-situ derived metals for construction needs.</a:t>
            </a:r>
          </a:p>
          <a:p>
            <a:pPr marL="342900" indent="-342900">
              <a:buFont typeface="Arial" panose="020B0604020202020204" pitchFamily="34" charset="0"/>
              <a:buChar char="•"/>
            </a:pPr>
            <a:r>
              <a:rPr lang="en-US" sz="1200" dirty="0" smtClean="0">
                <a:solidFill>
                  <a:schemeClr val="bg1"/>
                </a:solidFill>
              </a:rPr>
              <a:t>Do we need to develop lunar surface metal manufacturing processes? What are the challenges?</a:t>
            </a:r>
          </a:p>
          <a:p>
            <a:pPr marL="342900" indent="-342900">
              <a:buFont typeface="Arial" panose="020B0604020202020204" pitchFamily="34" charset="0"/>
              <a:buChar char="•"/>
            </a:pPr>
            <a:r>
              <a:rPr lang="en-US" sz="1200" dirty="0" smtClean="0">
                <a:solidFill>
                  <a:schemeClr val="bg1"/>
                </a:solidFill>
              </a:rPr>
              <a:t>How can these activities help terrestrial technologies and businesses?</a:t>
            </a:r>
          </a:p>
          <a:p>
            <a:endParaRPr lang="en-US" dirty="0"/>
          </a:p>
        </p:txBody>
      </p:sp>
      <p:sp>
        <p:nvSpPr>
          <p:cNvPr id="4" name="Slide Number Placeholder 3"/>
          <p:cNvSpPr>
            <a:spLocks noGrp="1"/>
          </p:cNvSpPr>
          <p:nvPr>
            <p:ph type="sldNum" sz="quarter" idx="10"/>
          </p:nvPr>
        </p:nvSpPr>
        <p:spPr/>
        <p:txBody>
          <a:bodyPr/>
          <a:lstStyle/>
          <a:p>
            <a:fld id="{4DD5F0F0-3408-9F4A-9B24-898CD7F5D4E4}" type="slidenum">
              <a:rPr lang="en-US" smtClean="0"/>
              <a:t>5</a:t>
            </a:fld>
            <a:endParaRPr lang="en-US" dirty="0"/>
          </a:p>
        </p:txBody>
      </p:sp>
    </p:spTree>
    <p:extLst>
      <p:ext uri="{BB962C8B-B14F-4D97-AF65-F5344CB8AC3E}">
        <p14:creationId xmlns:p14="http://schemas.microsoft.com/office/powerpoint/2010/main" val="393937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Rubanenko</a:t>
            </a:r>
            <a:r>
              <a:rPr lang="en-US" baseline="0" dirty="0" smtClean="0"/>
              <a:t> et al., 2022  </a:t>
            </a:r>
            <a:r>
              <a:rPr lang="en-US" baseline="0" dirty="0" err="1" smtClean="0"/>
              <a:t>microcold</a:t>
            </a:r>
            <a:r>
              <a:rPr lang="en-US" baseline="0" dirty="0" smtClean="0"/>
              <a:t> traps (&lt; 1km), in general,  don’t hold </a:t>
            </a:r>
            <a:r>
              <a:rPr lang="en-US" baseline="0" dirty="0" err="1" smtClean="0"/>
              <a:t>suface</a:t>
            </a:r>
            <a:r>
              <a:rPr lang="en-US" baseline="0" dirty="0" smtClean="0"/>
              <a:t> ice more than a 1ga old because they are shallow. 50% are less than 1m deep.  Even if cold, </a:t>
            </a:r>
            <a:r>
              <a:rPr lang="en-US" baseline="0" dirty="0" err="1" smtClean="0"/>
              <a:t>athermal</a:t>
            </a:r>
            <a:r>
              <a:rPr lang="en-US" baseline="0" dirty="0" smtClean="0"/>
              <a:t> processes such as </a:t>
            </a:r>
            <a:r>
              <a:rPr lang="en-US" baseline="0" dirty="0" err="1" smtClean="0"/>
              <a:t>micrometeroid</a:t>
            </a:r>
            <a:r>
              <a:rPr lang="en-US" baseline="0" dirty="0" smtClean="0"/>
              <a:t> and </a:t>
            </a:r>
            <a:r>
              <a:rPr lang="en-US" baseline="0" dirty="0" err="1" smtClean="0"/>
              <a:t>photodissociation</a:t>
            </a:r>
            <a:r>
              <a:rPr lang="en-US" baseline="0" dirty="0" smtClean="0"/>
              <a:t> and sputtering will ejects water to outside of the cold trap.    However, this does not address ancient subsurface ice. Only surface ice. </a:t>
            </a:r>
          </a:p>
          <a:p>
            <a:endParaRPr lang="en-US" baseline="0" dirty="0" smtClean="0"/>
          </a:p>
          <a:p>
            <a:r>
              <a:rPr lang="en-US" baseline="0" dirty="0" err="1" smtClean="0"/>
              <a:t>Deutch</a:t>
            </a:r>
            <a:r>
              <a:rPr lang="en-US" baseline="0" dirty="0" smtClean="0"/>
              <a:t> et al., 2022.  slopes of PF walls in PSRs are preferentially shallower than EF walls in PSRs and shallower </a:t>
            </a:r>
            <a:r>
              <a:rPr lang="en-US" baseline="0" dirty="0" err="1" smtClean="0"/>
              <a:t>thn</a:t>
            </a:r>
            <a:r>
              <a:rPr lang="en-US" baseline="0" dirty="0" smtClean="0"/>
              <a:t> slopes in illuminated craters.   Over time, could be ice enabled mass movement, or volatile mobilized regolith. </a:t>
            </a:r>
            <a:endParaRPr lang="en-US" dirty="0"/>
          </a:p>
        </p:txBody>
      </p:sp>
      <p:sp>
        <p:nvSpPr>
          <p:cNvPr id="4" name="Slide Number Placeholder 3"/>
          <p:cNvSpPr>
            <a:spLocks noGrp="1"/>
          </p:cNvSpPr>
          <p:nvPr>
            <p:ph type="sldNum" sz="quarter" idx="10"/>
          </p:nvPr>
        </p:nvSpPr>
        <p:spPr/>
        <p:txBody>
          <a:bodyPr/>
          <a:lstStyle/>
          <a:p>
            <a:fld id="{4DD5F0F0-3408-9F4A-9B24-898CD7F5D4E4}" type="slidenum">
              <a:rPr lang="en-US" smtClean="0"/>
              <a:t>6</a:t>
            </a:fld>
            <a:endParaRPr lang="en-US" dirty="0"/>
          </a:p>
        </p:txBody>
      </p:sp>
    </p:spTree>
    <p:extLst>
      <p:ext uri="{BB962C8B-B14F-4D97-AF65-F5344CB8AC3E}">
        <p14:creationId xmlns:p14="http://schemas.microsoft.com/office/powerpoint/2010/main" val="2617689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235km2</a:t>
            </a:r>
            <a:r>
              <a:rPr lang="en-US" baseline="0" dirty="0" smtClean="0"/>
              <a:t> are shadowed. </a:t>
            </a:r>
          </a:p>
          <a:p>
            <a:r>
              <a:rPr lang="en-US" sz="1200" b="0" i="0" kern="1200" dirty="0" smtClean="0">
                <a:solidFill>
                  <a:schemeClr val="tx1"/>
                </a:solidFill>
                <a:effectLst/>
                <a:latin typeface="+mn-lt"/>
                <a:ea typeface="+mn-ea"/>
                <a:cs typeface="+mn-cs"/>
              </a:rPr>
              <a:t>From the illumination map presented in </a:t>
            </a:r>
            <a:r>
              <a:rPr lang="en-US" sz="1200" b="0" i="0" u="none" strike="noStrike" kern="1200" dirty="0" smtClean="0">
                <a:solidFill>
                  <a:schemeClr val="tx1"/>
                </a:solidFill>
                <a:effectLst/>
                <a:latin typeface="+mn-lt"/>
                <a:ea typeface="+mn-ea"/>
                <a:cs typeface="+mn-cs"/>
                <a:hlinkClick r:id="rId3"/>
              </a:rPr>
              <a:t>Fig. 5</a:t>
            </a:r>
            <a:r>
              <a:rPr lang="en-US" sz="1200" b="0" i="0" kern="1200" dirty="0" smtClean="0">
                <a:solidFill>
                  <a:schemeClr val="tx1"/>
                </a:solidFill>
                <a:effectLst/>
                <a:latin typeface="+mn-lt"/>
                <a:ea typeface="+mn-ea"/>
                <a:cs typeface="+mn-cs"/>
              </a:rPr>
              <a:t>B, a small 0.01 km</a:t>
            </a:r>
            <a:r>
              <a:rPr lang="en-US" sz="1200" b="0" i="0" kern="1200" baseline="30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region (89.740°S, 201.2°E) was identified as being illuminated in 71.6% of the LROC WAC images acquired during the lunar year examined with its longest period of eclipse lasting 145 h. Combined, at least one of the three stations was illuminated for 92.1% of the year and the longest period all three were in shadow was </a:t>
            </a:r>
            <a:r>
              <a:rPr lang="en-US" sz="1200" b="0" i="1" kern="1200" dirty="0" smtClean="0">
                <a:solidFill>
                  <a:schemeClr val="tx1"/>
                </a:solidFill>
                <a:effectLst/>
                <a:latin typeface="+mn-lt"/>
                <a:ea typeface="+mn-ea"/>
                <a:cs typeface="+mn-cs"/>
              </a:rPr>
              <a:t>43</a:t>
            </a:r>
            <a:r>
              <a:rPr lang="en-US" sz="1200" b="0" i="0" kern="1200" dirty="0" smtClean="0">
                <a:solidFill>
                  <a:schemeClr val="tx1"/>
                </a:solidFill>
                <a:effectLst/>
                <a:latin typeface="+mn-lt"/>
                <a:ea typeface="+mn-ea"/>
                <a:cs typeface="+mn-cs"/>
              </a:rPr>
              <a:t> h. </a:t>
            </a:r>
            <a:endParaRPr lang="en-US" dirty="0"/>
          </a:p>
        </p:txBody>
      </p:sp>
      <p:sp>
        <p:nvSpPr>
          <p:cNvPr id="4" name="Slide Number Placeholder 3"/>
          <p:cNvSpPr>
            <a:spLocks noGrp="1"/>
          </p:cNvSpPr>
          <p:nvPr>
            <p:ph type="sldNum" sz="quarter" idx="10"/>
          </p:nvPr>
        </p:nvSpPr>
        <p:spPr/>
        <p:txBody>
          <a:bodyPr/>
          <a:lstStyle/>
          <a:p>
            <a:fld id="{4DD5F0F0-3408-9F4A-9B24-898CD7F5D4E4}" type="slidenum">
              <a:rPr lang="en-US" smtClean="0"/>
              <a:t>7</a:t>
            </a:fld>
            <a:endParaRPr lang="en-US" dirty="0"/>
          </a:p>
        </p:txBody>
      </p:sp>
    </p:spTree>
    <p:extLst>
      <p:ext uri="{BB962C8B-B14F-4D97-AF65-F5344CB8AC3E}">
        <p14:creationId xmlns:p14="http://schemas.microsoft.com/office/powerpoint/2010/main" val="3146579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https://nspires.nasaprs.com/external/solicitations/summary.do?solId=%7bF066E175-5EE0-5589-0B20-FB8615B3C758%7d&amp;path=&amp;method=init</a:t>
            </a:r>
          </a:p>
          <a:p>
            <a:endParaRPr lang="en-US" dirty="0"/>
          </a:p>
        </p:txBody>
      </p:sp>
      <p:sp>
        <p:nvSpPr>
          <p:cNvPr id="4" name="Slide Number Placeholder 3"/>
          <p:cNvSpPr>
            <a:spLocks noGrp="1"/>
          </p:cNvSpPr>
          <p:nvPr>
            <p:ph type="sldNum" sz="quarter" idx="10"/>
          </p:nvPr>
        </p:nvSpPr>
        <p:spPr/>
        <p:txBody>
          <a:bodyPr/>
          <a:lstStyle/>
          <a:p>
            <a:fld id="{4DD5F0F0-3408-9F4A-9B24-898CD7F5D4E4}" type="slidenum">
              <a:rPr lang="en-US" smtClean="0"/>
              <a:t>11</a:t>
            </a:fld>
            <a:endParaRPr lang="en-US" dirty="0"/>
          </a:p>
        </p:txBody>
      </p:sp>
    </p:spTree>
    <p:extLst>
      <p:ext uri="{BB962C8B-B14F-4D97-AF65-F5344CB8AC3E}">
        <p14:creationId xmlns:p14="http://schemas.microsoft.com/office/powerpoint/2010/main" val="3646696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D5F0F0-3408-9F4A-9B24-898CD7F5D4E4}" type="slidenum">
              <a:rPr lang="en-US" smtClean="0"/>
              <a:t>12</a:t>
            </a:fld>
            <a:endParaRPr lang="en-US" dirty="0"/>
          </a:p>
        </p:txBody>
      </p:sp>
    </p:spTree>
    <p:extLst>
      <p:ext uri="{BB962C8B-B14F-4D97-AF65-F5344CB8AC3E}">
        <p14:creationId xmlns:p14="http://schemas.microsoft.com/office/powerpoint/2010/main" val="4356364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1 Dark">
    <p:spTree>
      <p:nvGrpSpPr>
        <p:cNvPr id="1" name=""/>
        <p:cNvGrpSpPr/>
        <p:nvPr/>
      </p:nvGrpSpPr>
      <p:grpSpPr>
        <a:xfrm>
          <a:off x="0" y="0"/>
          <a:ext cx="0" cy="0"/>
          <a:chOff x="0" y="0"/>
          <a:chExt cx="0" cy="0"/>
        </a:xfrm>
      </p:grpSpPr>
      <p:sp>
        <p:nvSpPr>
          <p:cNvPr id="8" name="Rectangle 7"/>
          <p:cNvSpPr/>
          <p:nvPr userDrawn="1"/>
        </p:nvSpPr>
        <p:spPr>
          <a:xfrm>
            <a:off x="0" y="0"/>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dirty="0" err="1" smtClean="0"/>
          </a:p>
        </p:txBody>
      </p:sp>
      <p:sp>
        <p:nvSpPr>
          <p:cNvPr id="4" name="Date Placeholder 3"/>
          <p:cNvSpPr>
            <a:spLocks noGrp="1"/>
          </p:cNvSpPr>
          <p:nvPr>
            <p:ph type="dt" sz="half" idx="14"/>
          </p:nvPr>
        </p:nvSpPr>
        <p:spPr/>
        <p:txBody>
          <a:bodyPr/>
          <a:lstStyle/>
          <a:p>
            <a:fld id="{8D52F237-C7DC-43A0-A349-C221813C6D71}" type="datetime3">
              <a:rPr lang="en-US" smtClean="0"/>
              <a:t>24 January 2023</a:t>
            </a:fld>
            <a:endParaRPr lang="en-US" dirty="0"/>
          </a:p>
        </p:txBody>
      </p:sp>
      <p:sp>
        <p:nvSpPr>
          <p:cNvPr id="5" name="Footer Placeholder 4"/>
          <p:cNvSpPr>
            <a:spLocks noGrp="1"/>
          </p:cNvSpPr>
          <p:nvPr>
            <p:ph type="ftr" sz="quarter" idx="15"/>
          </p:nvPr>
        </p:nvSpPr>
        <p:spPr/>
        <p:txBody>
          <a:bodyPr/>
          <a:lstStyle/>
          <a:p>
            <a:endParaRPr lang="en-US" dirty="0"/>
          </a:p>
        </p:txBody>
      </p:sp>
      <p:sp>
        <p:nvSpPr>
          <p:cNvPr id="6" name="Slide Number Placeholder 5"/>
          <p:cNvSpPr>
            <a:spLocks noGrp="1"/>
          </p:cNvSpPr>
          <p:nvPr>
            <p:ph type="sldNum" sz="quarter" idx="16"/>
          </p:nvPr>
        </p:nvSpPr>
        <p:spPr/>
        <p:txBody>
          <a:bodyPr/>
          <a:lstStyle/>
          <a:p>
            <a:fld id="{4EBCDCBD-78E1-0D41-A999-31B5EBF8E02C}" type="slidenum">
              <a:rPr lang="en-US" smtClean="0"/>
              <a:pPr/>
              <a:t>‹#›</a:t>
            </a:fld>
            <a:endParaRPr lang="en-US" dirty="0"/>
          </a:p>
        </p:txBody>
      </p:sp>
      <p:sp>
        <p:nvSpPr>
          <p:cNvPr id="2" name="Title 1"/>
          <p:cNvSpPr>
            <a:spLocks noGrp="1"/>
          </p:cNvSpPr>
          <p:nvPr>
            <p:ph type="ctrTitle" hasCustomPrompt="1"/>
          </p:nvPr>
        </p:nvSpPr>
        <p:spPr>
          <a:xfrm>
            <a:off x="685800" y="2325383"/>
            <a:ext cx="9144000" cy="1571115"/>
          </a:xfrm>
        </p:spPr>
        <p:txBody>
          <a:bodyPr anchor="b">
            <a:normAutofit/>
          </a:bodyPr>
          <a:lstStyle>
            <a:lvl1pPr algn="l">
              <a:defRPr sz="4000">
                <a:solidFill>
                  <a:schemeClr val="bg1"/>
                </a:solidFill>
              </a:defRPr>
            </a:lvl1pPr>
          </a:lstStyle>
          <a:p>
            <a:r>
              <a:rPr lang="en-US" dirty="0"/>
              <a:t>Click to add title</a:t>
            </a:r>
          </a:p>
        </p:txBody>
      </p:sp>
      <p:sp>
        <p:nvSpPr>
          <p:cNvPr id="3" name="Subtitle 2"/>
          <p:cNvSpPr>
            <a:spLocks noGrp="1"/>
          </p:cNvSpPr>
          <p:nvPr>
            <p:ph type="subTitle" idx="1" hasCustomPrompt="1"/>
          </p:nvPr>
        </p:nvSpPr>
        <p:spPr>
          <a:xfrm>
            <a:off x="685800" y="4038600"/>
            <a:ext cx="9144000" cy="838200"/>
          </a:xfrm>
        </p:spPr>
        <p:txBody>
          <a:bodyPr lIns="0" tIns="0" rIns="0" bIns="0"/>
          <a:lstStyle>
            <a:lvl1pPr marL="0" indent="0" algn="l">
              <a:buNone/>
              <a:defRPr sz="2400" b="1">
                <a:solidFill>
                  <a:schemeClr val="accent2">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 </a:t>
            </a:r>
          </a:p>
        </p:txBody>
      </p:sp>
      <p:sp>
        <p:nvSpPr>
          <p:cNvPr id="12" name="Text Placeholder 11"/>
          <p:cNvSpPr>
            <a:spLocks noGrp="1"/>
          </p:cNvSpPr>
          <p:nvPr>
            <p:ph type="body" sz="quarter" idx="13" hasCustomPrompt="1"/>
          </p:nvPr>
        </p:nvSpPr>
        <p:spPr>
          <a:xfrm>
            <a:off x="685800" y="4876800"/>
            <a:ext cx="5410200" cy="1295400"/>
          </a:xfrm>
        </p:spPr>
        <p:txBody>
          <a:bodyPr lIns="0" tIns="0" rIns="0" bIns="0">
            <a:normAutofit/>
          </a:bodyPr>
          <a:lstStyle>
            <a:lvl1pPr marL="0" indent="0">
              <a:lnSpc>
                <a:spcPct val="100000"/>
              </a:lnSpc>
              <a:spcBef>
                <a:spcPts val="0"/>
              </a:spcBef>
              <a:buNone/>
              <a:defRPr sz="1400">
                <a:solidFill>
                  <a:schemeClr val="accent2">
                    <a:lumMod val="60000"/>
                    <a:lumOff val="4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009" y="95382"/>
            <a:ext cx="3178301" cy="1309907"/>
          </a:xfrm>
          <a:prstGeom prst="rect">
            <a:avLst/>
          </a:prstGeom>
        </p:spPr>
      </p:pic>
    </p:spTree>
  </p:cSld>
  <p:clrMapOvr>
    <a:masterClrMapping/>
  </p:clrMapOvr>
  <p:extLst mod="1">
    <p:ext uri="{DCECCB84-F9BA-43D5-87BE-67443E8EF086}">
      <p15:sldGuideLst xmlns:p15="http://schemas.microsoft.com/office/powerpoint/2012/main">
        <p15:guide id="2" pos="43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834845-51D8-4200-9A8C-0219F78A0B06}"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0FA74-62E9-4108-A617-94D8FB8C5E6D}" type="slidenum">
              <a:rPr lang="en-US" smtClean="0"/>
              <a:t>‹#›</a:t>
            </a:fld>
            <a:endParaRPr lang="en-US"/>
          </a:p>
        </p:txBody>
      </p:sp>
    </p:spTree>
    <p:extLst>
      <p:ext uri="{BB962C8B-B14F-4D97-AF65-F5344CB8AC3E}">
        <p14:creationId xmlns:p14="http://schemas.microsoft.com/office/powerpoint/2010/main" val="3973770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834845-51D8-4200-9A8C-0219F78A0B06}"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0FA74-62E9-4108-A617-94D8FB8C5E6D}" type="slidenum">
              <a:rPr lang="en-US" smtClean="0"/>
              <a:t>‹#›</a:t>
            </a:fld>
            <a:endParaRPr lang="en-US"/>
          </a:p>
        </p:txBody>
      </p:sp>
    </p:spTree>
    <p:extLst>
      <p:ext uri="{BB962C8B-B14F-4D97-AF65-F5344CB8AC3E}">
        <p14:creationId xmlns:p14="http://schemas.microsoft.com/office/powerpoint/2010/main" val="3871940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4834845-51D8-4200-9A8C-0219F78A0B06}"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0FA74-62E9-4108-A617-94D8FB8C5E6D}" type="slidenum">
              <a:rPr lang="en-US" smtClean="0"/>
              <a:t>‹#›</a:t>
            </a:fld>
            <a:endParaRPr lang="en-US"/>
          </a:p>
        </p:txBody>
      </p:sp>
    </p:spTree>
    <p:extLst>
      <p:ext uri="{BB962C8B-B14F-4D97-AF65-F5344CB8AC3E}">
        <p14:creationId xmlns:p14="http://schemas.microsoft.com/office/powerpoint/2010/main" val="3106239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834845-51D8-4200-9A8C-0219F78A0B06}"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0FA74-62E9-4108-A617-94D8FB8C5E6D}" type="slidenum">
              <a:rPr lang="en-US" smtClean="0"/>
              <a:t>‹#›</a:t>
            </a:fld>
            <a:endParaRPr lang="en-US"/>
          </a:p>
        </p:txBody>
      </p:sp>
    </p:spTree>
    <p:extLst>
      <p:ext uri="{BB962C8B-B14F-4D97-AF65-F5344CB8AC3E}">
        <p14:creationId xmlns:p14="http://schemas.microsoft.com/office/powerpoint/2010/main" val="2072145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834845-51D8-4200-9A8C-0219F78A0B06}" type="datetimeFigureOut">
              <a:rPr lang="en-US" smtClean="0"/>
              <a:t>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20FA74-62E9-4108-A617-94D8FB8C5E6D}" type="slidenum">
              <a:rPr lang="en-US" smtClean="0"/>
              <a:t>‹#›</a:t>
            </a:fld>
            <a:endParaRPr lang="en-US"/>
          </a:p>
        </p:txBody>
      </p:sp>
    </p:spTree>
    <p:extLst>
      <p:ext uri="{BB962C8B-B14F-4D97-AF65-F5344CB8AC3E}">
        <p14:creationId xmlns:p14="http://schemas.microsoft.com/office/powerpoint/2010/main" val="3345309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834845-51D8-4200-9A8C-0219F78A0B06}" type="datetimeFigureOut">
              <a:rPr lang="en-US" smtClean="0"/>
              <a:t>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0FA74-62E9-4108-A617-94D8FB8C5E6D}" type="slidenum">
              <a:rPr lang="en-US" smtClean="0"/>
              <a:t>‹#›</a:t>
            </a:fld>
            <a:endParaRPr lang="en-US"/>
          </a:p>
        </p:txBody>
      </p:sp>
    </p:spTree>
    <p:extLst>
      <p:ext uri="{BB962C8B-B14F-4D97-AF65-F5344CB8AC3E}">
        <p14:creationId xmlns:p14="http://schemas.microsoft.com/office/powerpoint/2010/main" val="2205365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dirty="0" err="1" smtClean="0"/>
          </a:p>
        </p:txBody>
      </p:sp>
      <p:sp>
        <p:nvSpPr>
          <p:cNvPr id="2" name="Date Placeholder 1"/>
          <p:cNvSpPr>
            <a:spLocks noGrp="1"/>
          </p:cNvSpPr>
          <p:nvPr>
            <p:ph type="dt" sz="half" idx="10"/>
          </p:nvPr>
        </p:nvSpPr>
        <p:spPr/>
        <p:txBody>
          <a:bodyPr/>
          <a:lstStyle/>
          <a:p>
            <a:fld id="{64834845-51D8-4200-9A8C-0219F78A0B06}" type="datetimeFigureOut">
              <a:rPr lang="en-US" smtClean="0"/>
              <a:t>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20FA74-62E9-4108-A617-94D8FB8C5E6D}" type="slidenum">
              <a:rPr lang="en-US" smtClean="0"/>
              <a:t>‹#›</a:t>
            </a:fld>
            <a:endParaRPr lang="en-US"/>
          </a:p>
        </p:txBody>
      </p:sp>
    </p:spTree>
    <p:extLst>
      <p:ext uri="{BB962C8B-B14F-4D97-AF65-F5344CB8AC3E}">
        <p14:creationId xmlns:p14="http://schemas.microsoft.com/office/powerpoint/2010/main" val="3576458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4834845-51D8-4200-9A8C-0219F78A0B06}"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0FA74-62E9-4108-A617-94D8FB8C5E6D}" type="slidenum">
              <a:rPr lang="en-US" smtClean="0"/>
              <a:t>‹#›</a:t>
            </a:fld>
            <a:endParaRPr lang="en-US"/>
          </a:p>
        </p:txBody>
      </p:sp>
    </p:spTree>
    <p:extLst>
      <p:ext uri="{BB962C8B-B14F-4D97-AF65-F5344CB8AC3E}">
        <p14:creationId xmlns:p14="http://schemas.microsoft.com/office/powerpoint/2010/main" val="1388046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4834845-51D8-4200-9A8C-0219F78A0B06}"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0FA74-62E9-4108-A617-94D8FB8C5E6D}" type="slidenum">
              <a:rPr lang="en-US" smtClean="0"/>
              <a:t>‹#›</a:t>
            </a:fld>
            <a:endParaRPr lang="en-US"/>
          </a:p>
        </p:txBody>
      </p:sp>
    </p:spTree>
    <p:extLst>
      <p:ext uri="{BB962C8B-B14F-4D97-AF65-F5344CB8AC3E}">
        <p14:creationId xmlns:p14="http://schemas.microsoft.com/office/powerpoint/2010/main" val="1237212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834845-51D8-4200-9A8C-0219F78A0B06}"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0FA74-62E9-4108-A617-94D8FB8C5E6D}" type="slidenum">
              <a:rPr lang="en-US" smtClean="0"/>
              <a:t>‹#›</a:t>
            </a:fld>
            <a:endParaRPr lang="en-US"/>
          </a:p>
        </p:txBody>
      </p:sp>
    </p:spTree>
    <p:extLst>
      <p:ext uri="{BB962C8B-B14F-4D97-AF65-F5344CB8AC3E}">
        <p14:creationId xmlns:p14="http://schemas.microsoft.com/office/powerpoint/2010/main" val="38685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0" y="0"/>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dirty="0" err="1" smtClean="0"/>
          </a:p>
        </p:txBody>
      </p:sp>
      <p:sp>
        <p:nvSpPr>
          <p:cNvPr id="4" name="Date Placeholder 3"/>
          <p:cNvSpPr>
            <a:spLocks noGrp="1"/>
          </p:cNvSpPr>
          <p:nvPr>
            <p:ph type="dt" sz="half" idx="10"/>
          </p:nvPr>
        </p:nvSpPr>
        <p:spPr/>
        <p:txBody>
          <a:bodyPr/>
          <a:lstStyle/>
          <a:p>
            <a:fld id="{875C6F02-588D-45F4-AD89-248838411112}" type="datetime3">
              <a:rPr lang="en-US" smtClean="0"/>
              <a:t>24 January 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BCDCBD-78E1-0D41-A999-31B5EBF8E02C}" type="slidenum">
              <a:rPr lang="en-US" smtClean="0"/>
              <a:pPr/>
              <a:t>‹#›</a:t>
            </a:fld>
            <a:endParaRPr lang="en-US" dirty="0"/>
          </a:p>
        </p:txBody>
      </p:sp>
      <p:sp>
        <p:nvSpPr>
          <p:cNvPr id="2" name="Title 1"/>
          <p:cNvSpPr>
            <a:spLocks noGrp="1"/>
          </p:cNvSpPr>
          <p:nvPr>
            <p:ph type="title" hasCustomPrompt="1"/>
          </p:nvPr>
        </p:nvSpPr>
        <p:spPr/>
        <p:txBody>
          <a:bodyPr/>
          <a:lstStyle/>
          <a:p>
            <a:r>
              <a:rPr lang="en-US" dirty="0"/>
              <a:t>Click to add title</a:t>
            </a:r>
          </a:p>
        </p:txBody>
      </p:sp>
      <p:sp>
        <p:nvSpPr>
          <p:cNvPr id="3" name="Content Placeholder 2"/>
          <p:cNvSpPr>
            <a:spLocks noGrp="1"/>
          </p:cNvSpPr>
          <p:nvPr>
            <p:ph idx="1" hasCustomPrompt="1"/>
          </p:nvPr>
        </p:nvSpPr>
        <p:spPr/>
        <p:txBody>
          <a:bodyPr lIns="0" tIns="0" rIns="0"/>
          <a:lstStyle>
            <a:lvl1pPr>
              <a:defRPr sz="2000"/>
            </a:lvl1pPr>
            <a:lvl2pPr>
              <a:defRPr sz="1600"/>
            </a:lvl2pPr>
            <a:lvl3pPr>
              <a:defRPr sz="1600"/>
            </a:lvl3pPr>
            <a:lvl4pPr>
              <a:defRPr sz="1600"/>
            </a:lvl4pPr>
            <a:lvl5pPr>
              <a:defRPr sz="1600"/>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834845-51D8-4200-9A8C-0219F78A0B06}"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0FA74-62E9-4108-A617-94D8FB8C5E6D}" type="slidenum">
              <a:rPr lang="en-US" smtClean="0"/>
              <a:t>‹#›</a:t>
            </a:fld>
            <a:endParaRPr lang="en-US"/>
          </a:p>
        </p:txBody>
      </p:sp>
    </p:spTree>
    <p:extLst>
      <p:ext uri="{BB962C8B-B14F-4D97-AF65-F5344CB8AC3E}">
        <p14:creationId xmlns:p14="http://schemas.microsoft.com/office/powerpoint/2010/main" val="1698755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8" name="Rectangle 7"/>
          <p:cNvSpPr/>
          <p:nvPr userDrawn="1"/>
        </p:nvSpPr>
        <p:spPr>
          <a:xfrm>
            <a:off x="0" y="0"/>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dirty="0" err="1" smtClean="0"/>
          </a:p>
        </p:txBody>
      </p:sp>
      <p:sp>
        <p:nvSpPr>
          <p:cNvPr id="2" name="Title 1"/>
          <p:cNvSpPr>
            <a:spLocks noGrp="1"/>
          </p:cNvSpPr>
          <p:nvPr>
            <p:ph type="title" hasCustomPrompt="1"/>
          </p:nvPr>
        </p:nvSpPr>
        <p:spPr>
          <a:xfrm>
            <a:off x="457200" y="419100"/>
            <a:ext cx="11277600" cy="338328"/>
          </a:xfrm>
        </p:spPr>
        <p:txBody>
          <a:bodyPr>
            <a:noAutofit/>
          </a:bodyPr>
          <a:lstStyle>
            <a:lvl1pPr>
              <a:defRPr sz="2800"/>
            </a:lvl1pPr>
          </a:lstStyle>
          <a:p>
            <a:r>
              <a:rPr lang="en-US" dirty="0"/>
              <a:t>Click to add title</a:t>
            </a:r>
          </a:p>
        </p:txBody>
      </p:sp>
      <p:sp>
        <p:nvSpPr>
          <p:cNvPr id="3" name="Content Placeholder 2"/>
          <p:cNvSpPr>
            <a:spLocks noGrp="1"/>
          </p:cNvSpPr>
          <p:nvPr>
            <p:ph idx="1" hasCustomPrompt="1"/>
          </p:nvPr>
        </p:nvSpPr>
        <p:spPr>
          <a:xfrm>
            <a:off x="952500" y="1485900"/>
            <a:ext cx="10287000" cy="4686301"/>
          </a:xfrm>
        </p:spPr>
        <p:txBody>
          <a:body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hasCustomPrompt="1"/>
          </p:nvPr>
        </p:nvSpPr>
        <p:spPr>
          <a:xfrm>
            <a:off x="457200" y="798576"/>
            <a:ext cx="11277600" cy="382524"/>
          </a:xfrm>
        </p:spPr>
        <p:txBody>
          <a:bodyPr>
            <a:normAutofit/>
          </a:bodyPr>
          <a:lstStyle>
            <a:lvl1pPr marL="0" indent="0">
              <a:buNone/>
              <a:defRPr sz="2000" baseline="0">
                <a:solidFill>
                  <a:schemeClr val="accent2">
                    <a:lumMod val="60000"/>
                    <a:lumOff val="40000"/>
                  </a:schemeClr>
                </a:solidFill>
              </a:defRPr>
            </a:lvl1pPr>
          </a:lstStyle>
          <a:p>
            <a:r>
              <a:rPr lang="en-US" sz="2000" b="0" dirty="0"/>
              <a:t>Click to add subtitle</a:t>
            </a:r>
            <a:endParaRPr lang="en-US" sz="1600" b="0" dirty="0"/>
          </a:p>
        </p:txBody>
      </p:sp>
      <p:sp>
        <p:nvSpPr>
          <p:cNvPr id="4" name="Date Placeholder 3"/>
          <p:cNvSpPr>
            <a:spLocks noGrp="1"/>
          </p:cNvSpPr>
          <p:nvPr>
            <p:ph type="dt" sz="half" idx="14"/>
          </p:nvPr>
        </p:nvSpPr>
        <p:spPr/>
        <p:txBody>
          <a:bodyPr/>
          <a:lstStyle/>
          <a:p>
            <a:fld id="{850197B1-9682-4320-9341-EAB0D42656F4}" type="datetime3">
              <a:rPr lang="en-US" smtClean="0"/>
              <a:t>24 January 2023</a:t>
            </a:fld>
            <a:endParaRPr lang="en-US" dirty="0"/>
          </a:p>
        </p:txBody>
      </p:sp>
      <p:sp>
        <p:nvSpPr>
          <p:cNvPr id="5" name="Footer Placeholder 4"/>
          <p:cNvSpPr>
            <a:spLocks noGrp="1"/>
          </p:cNvSpPr>
          <p:nvPr>
            <p:ph type="ftr" sz="quarter" idx="15"/>
          </p:nvPr>
        </p:nvSpPr>
        <p:spPr/>
        <p:txBody>
          <a:bodyPr/>
          <a:lstStyle/>
          <a:p>
            <a:endParaRPr lang="en-US" dirty="0"/>
          </a:p>
        </p:txBody>
      </p:sp>
      <p:sp>
        <p:nvSpPr>
          <p:cNvPr id="6" name="Slide Number Placeholder 5"/>
          <p:cNvSpPr>
            <a:spLocks noGrp="1"/>
          </p:cNvSpPr>
          <p:nvPr>
            <p:ph type="sldNum" sz="quarter" idx="16"/>
          </p:nvPr>
        </p:nvSpPr>
        <p:spPr/>
        <p:txBody>
          <a:bodyPr/>
          <a:lstStyle/>
          <a:p>
            <a:fld id="{4EBCDCBD-78E1-0D41-A999-31B5EBF8E02C}" type="slidenum">
              <a:rPr lang="en-US" smtClean="0"/>
              <a:pPr/>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Column">
    <p:spTree>
      <p:nvGrpSpPr>
        <p:cNvPr id="1" name=""/>
        <p:cNvGrpSpPr/>
        <p:nvPr/>
      </p:nvGrpSpPr>
      <p:grpSpPr>
        <a:xfrm>
          <a:off x="0" y="0"/>
          <a:ext cx="0" cy="0"/>
          <a:chOff x="0" y="0"/>
          <a:chExt cx="0" cy="0"/>
        </a:xfrm>
      </p:grpSpPr>
      <p:sp>
        <p:nvSpPr>
          <p:cNvPr id="9" name="Rectangle 8"/>
          <p:cNvSpPr/>
          <p:nvPr userDrawn="1"/>
        </p:nvSpPr>
        <p:spPr>
          <a:xfrm>
            <a:off x="0" y="0"/>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dirty="0" err="1" smtClean="0"/>
          </a:p>
        </p:txBody>
      </p:sp>
      <p:sp>
        <p:nvSpPr>
          <p:cNvPr id="2" name="Title 1"/>
          <p:cNvSpPr>
            <a:spLocks noGrp="1"/>
          </p:cNvSpPr>
          <p:nvPr>
            <p:ph type="title" hasCustomPrompt="1"/>
          </p:nvPr>
        </p:nvSpPr>
        <p:spPr/>
        <p:txBody>
          <a:bodyPr/>
          <a:lstStyle/>
          <a:p>
            <a:r>
              <a:rPr lang="en-US" dirty="0"/>
              <a:t>Click to add title</a:t>
            </a:r>
          </a:p>
        </p:txBody>
      </p:sp>
      <p:sp>
        <p:nvSpPr>
          <p:cNvPr id="3" name="Content Placeholder 2"/>
          <p:cNvSpPr>
            <a:spLocks noGrp="1"/>
          </p:cNvSpPr>
          <p:nvPr>
            <p:ph idx="1" hasCustomPrompt="1"/>
          </p:nvPr>
        </p:nvSpPr>
        <p:spPr>
          <a:xfrm>
            <a:off x="952500" y="1185863"/>
            <a:ext cx="4953000" cy="4171494"/>
          </a:xfrm>
        </p:spPr>
        <p:txBody>
          <a:bodyPr/>
          <a:lstStyle>
            <a:lvl1pPr>
              <a:defRPr baseline="0"/>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952502" y="5510212"/>
            <a:ext cx="10286998" cy="661988"/>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11" name="Content Placeholder 2"/>
          <p:cNvSpPr>
            <a:spLocks noGrp="1"/>
          </p:cNvSpPr>
          <p:nvPr>
            <p:ph idx="13" hasCustomPrompt="1"/>
          </p:nvPr>
        </p:nvSpPr>
        <p:spPr>
          <a:xfrm>
            <a:off x="6286500" y="1185863"/>
            <a:ext cx="4953000" cy="4171494"/>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5"/>
          </p:nvPr>
        </p:nvSpPr>
        <p:spPr/>
        <p:txBody>
          <a:bodyPr/>
          <a:lstStyle/>
          <a:p>
            <a:fld id="{579217CE-03E1-4AD2-8357-DDF39B514A90}" type="datetime3">
              <a:rPr lang="en-US" smtClean="0"/>
              <a:t>24 January 2023</a:t>
            </a:fld>
            <a:endParaRPr lang="en-US" dirty="0"/>
          </a:p>
        </p:txBody>
      </p:sp>
      <p:sp>
        <p:nvSpPr>
          <p:cNvPr id="5" name="Footer Placeholder 4"/>
          <p:cNvSpPr>
            <a:spLocks noGrp="1"/>
          </p:cNvSpPr>
          <p:nvPr>
            <p:ph type="ftr" sz="quarter" idx="16"/>
          </p:nvPr>
        </p:nvSpPr>
        <p:spPr/>
        <p:txBody>
          <a:bodyPr/>
          <a:lstStyle/>
          <a:p>
            <a:endParaRPr lang="en-US" dirty="0"/>
          </a:p>
        </p:txBody>
      </p:sp>
      <p:sp>
        <p:nvSpPr>
          <p:cNvPr id="6" name="Slide Number Placeholder 5"/>
          <p:cNvSpPr>
            <a:spLocks noGrp="1"/>
          </p:cNvSpPr>
          <p:nvPr>
            <p:ph type="sldNum" sz="quarter" idx="17"/>
          </p:nvPr>
        </p:nvSpPr>
        <p:spPr/>
        <p:txBody>
          <a:bodyPr/>
          <a:lstStyle/>
          <a:p>
            <a:fld id="{4EBCDCBD-78E1-0D41-A999-31B5EBF8E02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Column,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52500" y="1485899"/>
            <a:ext cx="4953000" cy="3871457"/>
          </a:xfrm>
        </p:spPr>
        <p:txBody>
          <a:bodyPr/>
          <a:lstStyle>
            <a:lvl1pPr>
              <a:defRPr baseline="0"/>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952502" y="5510212"/>
            <a:ext cx="10286998" cy="661988"/>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11" name="Content Placeholder 2"/>
          <p:cNvSpPr>
            <a:spLocks noGrp="1"/>
          </p:cNvSpPr>
          <p:nvPr>
            <p:ph idx="13" hasCustomPrompt="1"/>
          </p:nvPr>
        </p:nvSpPr>
        <p:spPr>
          <a:xfrm>
            <a:off x="6286500" y="1485899"/>
            <a:ext cx="4953000" cy="3871457"/>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5"/>
          </p:nvPr>
        </p:nvSpPr>
        <p:spPr/>
        <p:txBody>
          <a:bodyPr/>
          <a:lstStyle/>
          <a:p>
            <a:fld id="{F9629BB3-F3FD-44B2-BF6E-2E5378CE9096}" type="datetime3">
              <a:rPr lang="en-US" smtClean="0"/>
              <a:t>24 January 2023</a:t>
            </a:fld>
            <a:endParaRPr lang="en-US" dirty="0"/>
          </a:p>
        </p:txBody>
      </p:sp>
      <p:sp>
        <p:nvSpPr>
          <p:cNvPr id="5" name="Footer Placeholder 4"/>
          <p:cNvSpPr>
            <a:spLocks noGrp="1"/>
          </p:cNvSpPr>
          <p:nvPr>
            <p:ph type="ftr" sz="quarter" idx="16"/>
          </p:nvPr>
        </p:nvSpPr>
        <p:spPr/>
        <p:txBody>
          <a:bodyPr/>
          <a:lstStyle/>
          <a:p>
            <a:endParaRPr lang="en-US" dirty="0"/>
          </a:p>
        </p:txBody>
      </p:sp>
      <p:sp>
        <p:nvSpPr>
          <p:cNvPr id="6" name="Slide Number Placeholder 5"/>
          <p:cNvSpPr>
            <a:spLocks noGrp="1"/>
          </p:cNvSpPr>
          <p:nvPr>
            <p:ph type="sldNum" sz="quarter" idx="17"/>
          </p:nvPr>
        </p:nvSpPr>
        <p:spPr/>
        <p:txBody>
          <a:bodyPr/>
          <a:lstStyle/>
          <a:p>
            <a:fld id="{4EBCDCBD-78E1-0D41-A999-31B5EBF8E02C}" type="slidenum">
              <a:rPr lang="en-US" smtClean="0"/>
              <a:pPr/>
              <a:t>‹#›</a:t>
            </a:fld>
            <a:endParaRPr lang="en-US" dirty="0"/>
          </a:p>
        </p:txBody>
      </p:sp>
      <p:sp>
        <p:nvSpPr>
          <p:cNvPr id="9" name="Title 1"/>
          <p:cNvSpPr>
            <a:spLocks noGrp="1"/>
          </p:cNvSpPr>
          <p:nvPr>
            <p:ph type="title" hasCustomPrompt="1"/>
          </p:nvPr>
        </p:nvSpPr>
        <p:spPr>
          <a:xfrm>
            <a:off x="457200" y="422564"/>
            <a:ext cx="11277600" cy="338328"/>
          </a:xfrm>
        </p:spPr>
        <p:txBody>
          <a:bodyPr>
            <a:noAutofit/>
          </a:bodyPr>
          <a:lstStyle>
            <a:lvl1pPr>
              <a:defRPr sz="2800"/>
            </a:lvl1pPr>
          </a:lstStyle>
          <a:p>
            <a:r>
              <a:rPr lang="en-US" dirty="0"/>
              <a:t>Click to add title</a:t>
            </a:r>
          </a:p>
        </p:txBody>
      </p:sp>
      <p:sp>
        <p:nvSpPr>
          <p:cNvPr id="12" name="Text Placeholder 8"/>
          <p:cNvSpPr>
            <a:spLocks noGrp="1"/>
          </p:cNvSpPr>
          <p:nvPr>
            <p:ph type="body" sz="quarter" idx="18" hasCustomPrompt="1"/>
          </p:nvPr>
        </p:nvSpPr>
        <p:spPr>
          <a:xfrm>
            <a:off x="457200" y="801380"/>
            <a:ext cx="11277600" cy="379720"/>
          </a:xfrm>
        </p:spPr>
        <p:txBody>
          <a:bodyPr>
            <a:normAutofit/>
          </a:bodyPr>
          <a:lstStyle>
            <a:lvl1pPr marL="0" indent="0">
              <a:buNone/>
              <a:defRPr sz="2000" baseline="0">
                <a:solidFill>
                  <a:schemeClr val="accent2">
                    <a:lumMod val="60000"/>
                    <a:lumOff val="40000"/>
                  </a:schemeClr>
                </a:solidFill>
              </a:defRPr>
            </a:lvl1pPr>
          </a:lstStyle>
          <a:p>
            <a:r>
              <a:rPr lang="en-US" sz="2000" b="0" dirty="0"/>
              <a:t>Click to add subtitle</a:t>
            </a:r>
            <a:endParaRPr lang="en-US" sz="1600" b="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19100"/>
            <a:ext cx="11277600" cy="762000"/>
          </a:xfrm>
        </p:spPr>
        <p:txBody>
          <a:bodyPr/>
          <a:lstStyle/>
          <a:p>
            <a:r>
              <a:rPr lang="en-US" dirty="0"/>
              <a:t>Click to add title</a:t>
            </a:r>
          </a:p>
        </p:txBody>
      </p:sp>
      <p:sp>
        <p:nvSpPr>
          <p:cNvPr id="3" name="Date Placeholder 2"/>
          <p:cNvSpPr>
            <a:spLocks noGrp="1"/>
          </p:cNvSpPr>
          <p:nvPr>
            <p:ph type="dt" sz="half" idx="10"/>
          </p:nvPr>
        </p:nvSpPr>
        <p:spPr/>
        <p:txBody>
          <a:bodyPr/>
          <a:lstStyle/>
          <a:p>
            <a:fld id="{0B6C7F37-8975-4A74-83A3-0B2F89B8B25E}" type="datetime3">
              <a:rPr lang="en-US" smtClean="0"/>
              <a:t>24 January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EBCDCBD-78E1-0D41-A999-31B5EBF8E02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28E6E18-F83C-4660-8555-8886AE031847}" type="datetime3">
              <a:rPr lang="en-US" smtClean="0"/>
              <a:t>24 January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EBCDCBD-78E1-0D41-A999-31B5EBF8E02C}" type="slidenum">
              <a:rPr lang="en-US" smtClean="0"/>
              <a:pPr/>
              <a:t>‹#›</a:t>
            </a:fld>
            <a:endParaRPr lang="en-US" dirty="0"/>
          </a:p>
        </p:txBody>
      </p:sp>
      <p:sp>
        <p:nvSpPr>
          <p:cNvPr id="6" name="Title 1"/>
          <p:cNvSpPr>
            <a:spLocks noGrp="1"/>
          </p:cNvSpPr>
          <p:nvPr>
            <p:ph type="title" hasCustomPrompt="1"/>
          </p:nvPr>
        </p:nvSpPr>
        <p:spPr>
          <a:xfrm>
            <a:off x="457200" y="419100"/>
            <a:ext cx="11277600" cy="338328"/>
          </a:xfrm>
        </p:spPr>
        <p:txBody>
          <a:bodyPr>
            <a:noAutofit/>
          </a:bodyPr>
          <a:lstStyle>
            <a:lvl1pPr>
              <a:defRPr sz="2800"/>
            </a:lvl1pPr>
          </a:lstStyle>
          <a:p>
            <a:r>
              <a:rPr lang="en-US" dirty="0"/>
              <a:t>Click to add title</a:t>
            </a:r>
          </a:p>
        </p:txBody>
      </p:sp>
      <p:sp>
        <p:nvSpPr>
          <p:cNvPr id="7" name="Text Placeholder 8"/>
          <p:cNvSpPr>
            <a:spLocks noGrp="1"/>
          </p:cNvSpPr>
          <p:nvPr>
            <p:ph type="body" sz="quarter" idx="13" hasCustomPrompt="1"/>
          </p:nvPr>
        </p:nvSpPr>
        <p:spPr>
          <a:xfrm>
            <a:off x="457200" y="798576"/>
            <a:ext cx="11277600" cy="382524"/>
          </a:xfrm>
        </p:spPr>
        <p:txBody>
          <a:bodyPr>
            <a:normAutofit/>
          </a:bodyPr>
          <a:lstStyle>
            <a:lvl1pPr marL="0" indent="0">
              <a:buNone/>
              <a:defRPr sz="2000" baseline="0">
                <a:solidFill>
                  <a:schemeClr val="accent2">
                    <a:lumMod val="60000"/>
                    <a:lumOff val="40000"/>
                  </a:schemeClr>
                </a:solidFill>
              </a:defRPr>
            </a:lvl1pPr>
          </a:lstStyle>
          <a:p>
            <a:r>
              <a:rPr lang="en-US" sz="2000" b="0" dirty="0"/>
              <a:t>Click to add subtitle</a:t>
            </a:r>
            <a:endParaRPr lang="en-US" sz="1600" b="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5 Dark">
    <p:spTree>
      <p:nvGrpSpPr>
        <p:cNvPr id="1" name=""/>
        <p:cNvGrpSpPr/>
        <p:nvPr/>
      </p:nvGrpSpPr>
      <p:grpSpPr>
        <a:xfrm>
          <a:off x="0" y="0"/>
          <a:ext cx="0" cy="0"/>
          <a:chOff x="0" y="0"/>
          <a:chExt cx="0" cy="0"/>
        </a:xfrm>
      </p:grpSpPr>
      <p:sp>
        <p:nvSpPr>
          <p:cNvPr id="3" name="Date Placeholder 2"/>
          <p:cNvSpPr>
            <a:spLocks noGrp="1"/>
          </p:cNvSpPr>
          <p:nvPr>
            <p:ph type="dt" sz="half" idx="15"/>
          </p:nvPr>
        </p:nvSpPr>
        <p:spPr/>
        <p:txBody>
          <a:bodyPr/>
          <a:lstStyle/>
          <a:p>
            <a:fld id="{FB1C04BA-CFA9-43BA-A535-F7B369084AA6}" type="datetime3">
              <a:rPr lang="en-US" smtClean="0"/>
              <a:t>24 January 2023</a:t>
            </a:fld>
            <a:endParaRPr lang="en-US" dirty="0"/>
          </a:p>
        </p:txBody>
      </p:sp>
      <p:sp>
        <p:nvSpPr>
          <p:cNvPr id="4" name="Footer Placeholder 3"/>
          <p:cNvSpPr>
            <a:spLocks noGrp="1"/>
          </p:cNvSpPr>
          <p:nvPr>
            <p:ph type="ftr" sz="quarter" idx="16"/>
          </p:nvPr>
        </p:nvSpPr>
        <p:spPr/>
        <p:txBody>
          <a:bodyPr/>
          <a:lstStyle/>
          <a:p>
            <a:endParaRPr lang="en-US" dirty="0"/>
          </a:p>
        </p:txBody>
      </p:sp>
      <p:sp>
        <p:nvSpPr>
          <p:cNvPr id="5" name="Slide Number Placeholder 4"/>
          <p:cNvSpPr>
            <a:spLocks noGrp="1"/>
          </p:cNvSpPr>
          <p:nvPr>
            <p:ph type="sldNum" sz="quarter" idx="17"/>
          </p:nvPr>
        </p:nvSpPr>
        <p:spPr/>
        <p:txBody>
          <a:bodyPr/>
          <a:lstStyle/>
          <a:p>
            <a:fld id="{4EBCDCBD-78E1-0D41-A999-31B5EBF8E02C}" type="slidenum">
              <a:rPr lang="en-US" smtClean="0"/>
              <a:pPr/>
              <a:t>‹#›</a:t>
            </a:fld>
            <a:endParaRPr lang="en-US" dirty="0"/>
          </a:p>
        </p:txBody>
      </p:sp>
      <p:sp>
        <p:nvSpPr>
          <p:cNvPr id="9" name="Rectangle 8"/>
          <p:cNvSpPr/>
          <p:nvPr/>
        </p:nvSpPr>
        <p:spPr>
          <a:xfrm>
            <a:off x="0" y="6291470"/>
            <a:ext cx="12192000" cy="5665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667"/>
            <a:ext cx="12189626" cy="6856664"/>
          </a:xfrm>
          <a:prstGeom prst="rect">
            <a:avLst/>
          </a:prstGeom>
        </p:spPr>
      </p:pic>
      <p:sp>
        <p:nvSpPr>
          <p:cNvPr id="13" name="Rectangle 12"/>
          <p:cNvSpPr/>
          <p:nvPr/>
        </p:nvSpPr>
        <p:spPr>
          <a:xfrm>
            <a:off x="0" y="4361627"/>
            <a:ext cx="12192000" cy="2499360"/>
          </a:xfrm>
          <a:prstGeom prst="rect">
            <a:avLst/>
          </a:prstGeom>
          <a:gradFill>
            <a:gsLst>
              <a:gs pos="0">
                <a:schemeClr val="accent1">
                  <a:lumMod val="50000"/>
                  <a:alpha val="0"/>
                </a:schemeClr>
              </a:gs>
              <a:gs pos="100000">
                <a:schemeClr val="accent1">
                  <a:lumMod val="50000"/>
                  <a:alpha val="2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191000" y="1028700"/>
            <a:ext cx="6819900" cy="1485900"/>
          </a:xfrm>
        </p:spPr>
        <p:txBody>
          <a:bodyPr anchor="t">
            <a:normAutofit/>
          </a:bodyPr>
          <a:lstStyle>
            <a:lvl1pPr algn="l">
              <a:defRPr sz="3200">
                <a:solidFill>
                  <a:schemeClr val="bg1"/>
                </a:solidFill>
              </a:defRPr>
            </a:lvl1pPr>
          </a:lstStyle>
          <a:p>
            <a:r>
              <a:rPr lang="en-US" dirty="0"/>
              <a:t>Click to add title </a:t>
            </a:r>
            <a:br>
              <a:rPr lang="en-US" dirty="0"/>
            </a:br>
            <a:r>
              <a:rPr lang="en-US" dirty="0"/>
              <a:t>(recommended for titles that </a:t>
            </a:r>
            <a:br>
              <a:rPr lang="en-US" dirty="0"/>
            </a:br>
            <a:r>
              <a:rPr lang="en-US" dirty="0"/>
              <a:t>are 2-3 lines long)</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338" y="532082"/>
            <a:ext cx="3271029" cy="2139696"/>
          </a:xfrm>
          <a:prstGeom prst="rect">
            <a:avLst/>
          </a:prstGeom>
        </p:spPr>
      </p:pic>
      <p:cxnSp>
        <p:nvCxnSpPr>
          <p:cNvPr id="8" name="Straight Connector 7"/>
          <p:cNvCxnSpPr/>
          <p:nvPr/>
        </p:nvCxnSpPr>
        <p:spPr>
          <a:xfrm>
            <a:off x="4191000" y="3855309"/>
            <a:ext cx="68199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4" hasCustomPrompt="1"/>
          </p:nvPr>
        </p:nvSpPr>
        <p:spPr>
          <a:xfrm>
            <a:off x="4191000" y="3976706"/>
            <a:ext cx="6819900" cy="2195493"/>
          </a:xfrm>
        </p:spPr>
        <p:txBody>
          <a:bodyPr lIns="0" tIns="0" rIns="0" bIns="0">
            <a:normAutofit/>
          </a:bodyPr>
          <a:lstStyle>
            <a:lvl1pPr marL="0" indent="0">
              <a:spcBef>
                <a:spcPts val="200"/>
              </a:spcBef>
              <a:buNone/>
              <a:defRPr sz="1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r>
              <a:rPr lang="en-US" dirty="0">
                <a:effectLst/>
                <a:latin typeface="Helvetica" charset="0"/>
              </a:rPr>
              <a:t>Click to add classification text</a:t>
            </a:r>
          </a:p>
        </p:txBody>
      </p:sp>
      <p:cxnSp>
        <p:nvCxnSpPr>
          <p:cNvPr id="20" name="Straight Connector 19"/>
          <p:cNvCxnSpPr/>
          <p:nvPr/>
        </p:nvCxnSpPr>
        <p:spPr>
          <a:xfrm>
            <a:off x="4191000" y="3855309"/>
            <a:ext cx="68199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191000" y="3855309"/>
            <a:ext cx="6819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Subtitle 2"/>
          <p:cNvSpPr>
            <a:spLocks noGrp="1"/>
          </p:cNvSpPr>
          <p:nvPr>
            <p:ph type="subTitle" idx="1" hasCustomPrompt="1"/>
          </p:nvPr>
        </p:nvSpPr>
        <p:spPr>
          <a:xfrm>
            <a:off x="4191001" y="2514601"/>
            <a:ext cx="6819900" cy="342899"/>
          </a:xfrm>
        </p:spPr>
        <p:txBody>
          <a:bodyPr lIns="0" tIns="0" rIns="0" bIns="0">
            <a:normAutofit/>
          </a:bodyPr>
          <a:lstStyle>
            <a:lvl1pPr marL="0" indent="0" algn="l">
              <a:buNone/>
              <a:defRPr sz="1600" b="1">
                <a:solidFill>
                  <a:schemeClr val="accent2">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7" name="Text Placeholder 11"/>
          <p:cNvSpPr>
            <a:spLocks noGrp="1"/>
          </p:cNvSpPr>
          <p:nvPr>
            <p:ph type="body" sz="quarter" idx="13" hasCustomPrompt="1"/>
          </p:nvPr>
        </p:nvSpPr>
        <p:spPr>
          <a:xfrm>
            <a:off x="4191000" y="2858419"/>
            <a:ext cx="6819900" cy="774468"/>
          </a:xfrm>
        </p:spPr>
        <p:txBody>
          <a:bodyPr lIns="0" tIns="0" rIns="0" bIns="0">
            <a:normAutofit/>
          </a:bodyPr>
          <a:lstStyle>
            <a:lvl1pPr marL="0" indent="0">
              <a:spcBef>
                <a:spcPts val="0"/>
              </a:spcBef>
              <a:buNone/>
              <a:defRPr sz="1200">
                <a:solidFill>
                  <a:schemeClr val="accent2">
                    <a:lumMod val="60000"/>
                    <a:lumOff val="4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sp>
        <p:nvSpPr>
          <p:cNvPr id="19" name="TextBox 18"/>
          <p:cNvSpPr txBox="1"/>
          <p:nvPr userDrawn="1"/>
        </p:nvSpPr>
        <p:spPr>
          <a:xfrm>
            <a:off x="1082518" y="2541694"/>
            <a:ext cx="2210142" cy="497572"/>
          </a:xfrm>
          <a:prstGeom prst="rect">
            <a:avLst/>
          </a:prstGeom>
          <a:noFill/>
          <a:ln w="19050">
            <a:noFill/>
          </a:ln>
        </p:spPr>
        <p:txBody>
          <a:bodyPr wrap="square" rtlCol="0">
            <a:spAutoFit/>
          </a:bodyPr>
          <a:lstStyle/>
          <a:p>
            <a:pPr marL="0" marR="0" indent="0" algn="ctr" defTabSz="914400" rtl="0" eaLnBrk="1" fontAlgn="auto" latinLnBrk="0" hangingPunct="1">
              <a:lnSpc>
                <a:spcPts val="1600"/>
              </a:lnSpc>
              <a:spcBef>
                <a:spcPts val="0"/>
              </a:spcBef>
              <a:spcAft>
                <a:spcPts val="0"/>
              </a:spcAft>
              <a:buClrTx/>
              <a:buSzTx/>
              <a:buFontTx/>
              <a:buNone/>
              <a:tabLst/>
              <a:defRPr/>
            </a:pPr>
            <a:r>
              <a:rPr lang="en-US" sz="1200" dirty="0">
                <a:solidFill>
                  <a:schemeClr val="bg1"/>
                </a:solidFill>
                <a:latin typeface="+mn-lt"/>
                <a:ea typeface="Myriad Pro" charset="0"/>
                <a:cs typeface="Myriad Pro" charset="0"/>
              </a:rPr>
              <a:t>11100 Johns Hopkins Road </a:t>
            </a:r>
            <a:br>
              <a:rPr lang="en-US" sz="1200" dirty="0">
                <a:solidFill>
                  <a:schemeClr val="bg1"/>
                </a:solidFill>
                <a:latin typeface="+mn-lt"/>
                <a:ea typeface="Myriad Pro" charset="0"/>
                <a:cs typeface="Myriad Pro" charset="0"/>
              </a:rPr>
            </a:br>
            <a:r>
              <a:rPr lang="en-US" sz="1200" dirty="0">
                <a:solidFill>
                  <a:schemeClr val="bg1"/>
                </a:solidFill>
                <a:latin typeface="+mn-lt"/>
                <a:ea typeface="Myriad Pro" charset="0"/>
                <a:cs typeface="Myriad Pro" charset="0"/>
              </a:rPr>
              <a:t>Laurel, MD 20723-6099</a:t>
            </a:r>
          </a:p>
        </p:txBody>
      </p:sp>
      <p:cxnSp>
        <p:nvCxnSpPr>
          <p:cNvPr id="22" name="Straight Connector 21"/>
          <p:cNvCxnSpPr/>
          <p:nvPr userDrawn="1"/>
        </p:nvCxnSpPr>
        <p:spPr>
          <a:xfrm>
            <a:off x="1082518" y="2387995"/>
            <a:ext cx="221014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p:ext uri="{DCECCB84-F9BA-43D5-87BE-67443E8EF086}">
      <p15:sldGuideLst xmlns:p15="http://schemas.microsoft.com/office/powerpoint/2012/main">
        <p15:guide id="5" pos="693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d Dark">
    <p:spTree>
      <p:nvGrpSpPr>
        <p:cNvPr id="1" name=""/>
        <p:cNvGrpSpPr/>
        <p:nvPr/>
      </p:nvGrpSpPr>
      <p:grpSpPr>
        <a:xfrm>
          <a:off x="0" y="0"/>
          <a:ext cx="0" cy="0"/>
          <a:chOff x="0" y="0"/>
          <a:chExt cx="0" cy="0"/>
        </a:xfrm>
      </p:grpSpPr>
      <p:sp>
        <p:nvSpPr>
          <p:cNvPr id="17" name="Rectangle 16"/>
          <p:cNvSpPr/>
          <p:nvPr userDrawn="1"/>
        </p:nvSpPr>
        <p:spPr>
          <a:xfrm>
            <a:off x="0" y="0"/>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dirty="0" err="1" smtClean="0"/>
          </a:p>
        </p:txBody>
      </p:sp>
      <p:sp>
        <p:nvSpPr>
          <p:cNvPr id="2" name="Date Placeholder 1"/>
          <p:cNvSpPr>
            <a:spLocks noGrp="1"/>
          </p:cNvSpPr>
          <p:nvPr>
            <p:ph type="dt" sz="half" idx="10"/>
          </p:nvPr>
        </p:nvSpPr>
        <p:spPr/>
        <p:txBody>
          <a:bodyPr/>
          <a:lstStyle/>
          <a:p>
            <a:fld id="{1FB049C9-0EFB-42B6-8E02-19629CCBE2C1}" type="datetime3">
              <a:rPr lang="en-US" smtClean="0"/>
              <a:t>24 January 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EBCDCBD-78E1-0D41-A999-31B5EBF8E02C}" type="slidenum">
              <a:rPr lang="en-US" smtClean="0"/>
              <a:pPr/>
              <a:t>‹#›</a:t>
            </a:fld>
            <a:endParaRPr lang="en-US" dirty="0"/>
          </a:p>
        </p:txBody>
      </p:sp>
      <p:sp>
        <p:nvSpPr>
          <p:cNvPr id="8" name="Rectangle 7"/>
          <p:cNvSpPr/>
          <p:nvPr/>
        </p:nvSpPr>
        <p:spPr>
          <a:xfrm>
            <a:off x="0" y="6291470"/>
            <a:ext cx="12192000" cy="566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4358640"/>
            <a:ext cx="12192000" cy="2499360"/>
          </a:xfrm>
          <a:prstGeom prst="rect">
            <a:avLst/>
          </a:prstGeom>
          <a:gradFill>
            <a:gsLst>
              <a:gs pos="0">
                <a:schemeClr val="accent1">
                  <a:lumMod val="50000"/>
                  <a:alpha val="0"/>
                </a:schemeClr>
              </a:gs>
              <a:gs pos="100000">
                <a:schemeClr val="accent1">
                  <a:lumMod val="50000"/>
                  <a:alpha val="2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6163" y="1371600"/>
            <a:ext cx="5479673" cy="3584448"/>
          </a:xfrm>
          <a:prstGeom prst="rect">
            <a:avLst/>
          </a:prstGeom>
        </p:spPr>
      </p:pic>
      <p:sp>
        <p:nvSpPr>
          <p:cNvPr id="9" name="Rectangle 8"/>
          <p:cNvSpPr/>
          <p:nvPr userDrawn="1"/>
        </p:nvSpPr>
        <p:spPr>
          <a:xfrm>
            <a:off x="0" y="6291470"/>
            <a:ext cx="12192000" cy="566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4358640"/>
            <a:ext cx="12192000" cy="2499360"/>
          </a:xfrm>
          <a:prstGeom prst="rect">
            <a:avLst/>
          </a:prstGeom>
          <a:gradFill>
            <a:gsLst>
              <a:gs pos="0">
                <a:schemeClr val="accent1">
                  <a:lumMod val="50000"/>
                  <a:alpha val="0"/>
                </a:schemeClr>
              </a:gs>
              <a:gs pos="100000">
                <a:schemeClr val="accent1">
                  <a:lumMod val="50000"/>
                  <a:alpha val="2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6163" y="1371600"/>
            <a:ext cx="5479673" cy="358444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dirty="0" err="1" smtClean="0"/>
          </a:p>
        </p:txBody>
      </p:sp>
      <p:sp>
        <p:nvSpPr>
          <p:cNvPr id="2" name="Title Placeholder 1"/>
          <p:cNvSpPr>
            <a:spLocks noGrp="1"/>
          </p:cNvSpPr>
          <p:nvPr>
            <p:ph type="title"/>
          </p:nvPr>
        </p:nvSpPr>
        <p:spPr>
          <a:xfrm>
            <a:off x="457200" y="419099"/>
            <a:ext cx="11277600" cy="766763"/>
          </a:xfrm>
          <a:prstGeom prst="rect">
            <a:avLst/>
          </a:prstGeom>
        </p:spPr>
        <p:txBody>
          <a:bodyPr vert="horz" lIns="0" tIns="0" rIns="0" bIns="0" rtlCol="0" anchor="t" anchorCtr="0">
            <a:normAutofit/>
          </a:bodyPr>
          <a:lstStyle/>
          <a:p>
            <a:r>
              <a:rPr lang="en-US" dirty="0"/>
              <a:t>Click to add title</a:t>
            </a:r>
          </a:p>
        </p:txBody>
      </p:sp>
      <p:sp>
        <p:nvSpPr>
          <p:cNvPr id="3" name="Text Placeholder 2"/>
          <p:cNvSpPr>
            <a:spLocks noGrp="1"/>
          </p:cNvSpPr>
          <p:nvPr>
            <p:ph type="body" idx="1"/>
          </p:nvPr>
        </p:nvSpPr>
        <p:spPr>
          <a:xfrm>
            <a:off x="952500" y="1185863"/>
            <a:ext cx="10287000" cy="4986338"/>
          </a:xfrm>
          <a:prstGeom prst="rect">
            <a:avLst/>
          </a:prstGeom>
        </p:spPr>
        <p:txBody>
          <a:bodyPr vert="horz" lIns="0" tIns="0" rIns="0" bIns="0" rtlCol="0">
            <a:normAutofit/>
          </a:bodyPr>
          <a:lstStyle/>
          <a:p>
            <a:pPr marL="228600" marR="0" lvl="0" indent="-228600" algn="l" defTabSz="914400" rtl="0" eaLnBrk="1" fontAlgn="auto" latinLnBrk="0" hangingPunct="1">
              <a:lnSpc>
                <a:spcPct val="100000"/>
              </a:lnSpc>
              <a:spcBef>
                <a:spcPts val="1000"/>
              </a:spcBef>
              <a:spcAft>
                <a:spcPts val="0"/>
              </a:spcAft>
              <a:buClrTx/>
              <a:buSzTx/>
              <a:buFont typeface="Arial"/>
              <a:buChar char="•"/>
              <a:tabLst/>
              <a:defRPr/>
            </a:pPr>
            <a:r>
              <a:rPr kumimoji="0" lang="en-US" sz="2000" b="0" i="0" u="none" strike="noStrike" kern="1200" cap="none" spc="0" normalizeH="0" baseline="0" noProof="0" dirty="0">
                <a:ln>
                  <a:noFill/>
                </a:ln>
                <a:solidFill>
                  <a:srgbClr val="FFFFFF"/>
                </a:solidFill>
                <a:effectLst/>
                <a:uLnTx/>
                <a:uFillTx/>
                <a:latin typeface="+mn-lt"/>
                <a:ea typeface="+mn-ea"/>
                <a:cs typeface="+mn-cs"/>
              </a:rPr>
              <a:t>Click to add text</a:t>
            </a:r>
          </a:p>
          <a:p>
            <a:pPr marL="693738" marR="0" lvl="1" indent="-246063" algn="l" defTabSz="914400" rtl="0" eaLnBrk="1" fontAlgn="auto" latinLnBrk="0" hangingPunct="1">
              <a:lnSpc>
                <a:spcPct val="100000"/>
              </a:lnSpc>
              <a:spcBef>
                <a:spcPts val="400"/>
              </a:spcBef>
              <a:spcAft>
                <a:spcPts val="0"/>
              </a:spcAft>
              <a:buClrTx/>
              <a:buSzTx/>
              <a:buFont typeface=".AppleSystemUIFont" charset="-120"/>
              <a:buChar char="-"/>
              <a:tabLst/>
              <a:defRPr/>
            </a:pPr>
            <a:r>
              <a:rPr kumimoji="0" lang="en-US" sz="1600" b="0" i="0" u="none" strike="noStrike" kern="1200" cap="none" spc="0" normalizeH="0" baseline="0" noProof="0" dirty="0">
                <a:ln>
                  <a:noFill/>
                </a:ln>
                <a:solidFill>
                  <a:srgbClr val="FFFFFF"/>
                </a:solidFill>
                <a:effectLst/>
                <a:uLnTx/>
                <a:uFillTx/>
                <a:latin typeface="+mn-lt"/>
                <a:ea typeface="+mn-ea"/>
                <a:cs typeface="+mn-cs"/>
              </a:rPr>
              <a:t>Second level</a:t>
            </a:r>
          </a:p>
          <a:p>
            <a:pPr marL="1150938" marR="0" lvl="2" indent="-228600" algn="l" defTabSz="914400" rtl="0" eaLnBrk="1" fontAlgn="auto" latinLnBrk="0" hangingPunct="1">
              <a:lnSpc>
                <a:spcPct val="100000"/>
              </a:lnSpc>
              <a:spcBef>
                <a:spcPts val="400"/>
              </a:spcBef>
              <a:spcAft>
                <a:spcPts val="0"/>
              </a:spcAft>
              <a:buClrTx/>
              <a:buSzPct val="80000"/>
              <a:buFont typeface="Wingdings" charset="2"/>
              <a:buChar char="§"/>
              <a:tabLst/>
              <a:defRPr/>
            </a:pPr>
            <a:r>
              <a:rPr kumimoji="0" lang="en-US" sz="1600" b="0" i="0" u="none" strike="noStrike" kern="1200" cap="none" spc="0" normalizeH="0" baseline="0" noProof="0" dirty="0">
                <a:ln>
                  <a:noFill/>
                </a:ln>
                <a:solidFill>
                  <a:srgbClr val="FFFFFF"/>
                </a:solidFill>
                <a:effectLst/>
                <a:uLnTx/>
                <a:uFillTx/>
                <a:latin typeface="+mn-lt"/>
                <a:ea typeface="+mn-ea"/>
                <a:cs typeface="+mn-cs"/>
              </a:rPr>
              <a:t>Third level</a:t>
            </a:r>
          </a:p>
          <a:p>
            <a:pPr marL="1606550" marR="0" lvl="3" indent="-227013" algn="l" defTabSz="914400" rtl="0" eaLnBrk="1" fontAlgn="auto" latinLnBrk="0" hangingPunct="1">
              <a:lnSpc>
                <a:spcPct val="100000"/>
              </a:lnSpc>
              <a:spcBef>
                <a:spcPts val="400"/>
              </a:spcBef>
              <a:spcAft>
                <a:spcPts val="0"/>
              </a:spcAft>
              <a:buClrTx/>
              <a:buSzPct val="80000"/>
              <a:buFont typeface="Courier New" charset="0"/>
              <a:buChar char="o"/>
              <a:tabLst/>
              <a:defRPr/>
            </a:pPr>
            <a:r>
              <a:rPr kumimoji="0" lang="en-US" sz="1600" b="0" i="0" u="none" strike="noStrike" kern="1200" cap="none" spc="0" normalizeH="0" baseline="0" noProof="0" dirty="0">
                <a:ln>
                  <a:noFill/>
                </a:ln>
                <a:solidFill>
                  <a:srgbClr val="FFFFFF"/>
                </a:solidFill>
                <a:effectLst/>
                <a:uLnTx/>
                <a:uFillTx/>
                <a:latin typeface="+mn-lt"/>
                <a:ea typeface="+mn-ea"/>
                <a:cs typeface="+mn-cs"/>
              </a:rPr>
              <a:t>Fourth level</a:t>
            </a:r>
          </a:p>
          <a:p>
            <a:pPr marL="2063750" marR="0" lvl="4" indent="-228600" algn="l" defTabSz="914400" rtl="0" eaLnBrk="1" fontAlgn="auto" latinLnBrk="0" hangingPunct="1">
              <a:lnSpc>
                <a:spcPct val="100000"/>
              </a:lnSpc>
              <a:spcBef>
                <a:spcPts val="400"/>
              </a:spcBef>
              <a:spcAft>
                <a:spcPts val="0"/>
              </a:spcAft>
              <a:buClrTx/>
              <a:buSzTx/>
              <a:buFont typeface="Arial"/>
              <a:buChar char="•"/>
              <a:tabLst/>
              <a:defRPr/>
            </a:pPr>
            <a:r>
              <a:rPr kumimoji="0" lang="en-US" sz="1600" b="0" i="0" u="none" strike="noStrike" kern="1200" cap="none" spc="0" normalizeH="0" baseline="0" noProof="0" dirty="0">
                <a:ln>
                  <a:noFill/>
                </a:ln>
                <a:solidFill>
                  <a:srgbClr val="FFFFFF"/>
                </a:solidFill>
                <a:effectLst/>
                <a:uLnTx/>
                <a:uFillTx/>
                <a:latin typeface="+mn-lt"/>
                <a:ea typeface="+mn-ea"/>
                <a:cs typeface="+mn-cs"/>
              </a:rPr>
              <a:t>Fifth level</a:t>
            </a:r>
          </a:p>
        </p:txBody>
      </p:sp>
      <p:sp>
        <p:nvSpPr>
          <p:cNvPr id="11" name="Rectangle 10"/>
          <p:cNvSpPr/>
          <p:nvPr userDrawn="1"/>
        </p:nvSpPr>
        <p:spPr>
          <a:xfrm>
            <a:off x="0" y="6500488"/>
            <a:ext cx="12192000" cy="3566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p:cNvCxnSpPr/>
          <p:nvPr userDrawn="1"/>
        </p:nvCxnSpPr>
        <p:spPr>
          <a:xfrm>
            <a:off x="0" y="650255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1434997" y="6604000"/>
            <a:ext cx="0" cy="155141"/>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ooter Placeholder 4"/>
          <p:cNvSpPr>
            <a:spLocks noGrp="1"/>
          </p:cNvSpPr>
          <p:nvPr>
            <p:ph type="ftr" sz="quarter" idx="3"/>
          </p:nvPr>
        </p:nvSpPr>
        <p:spPr>
          <a:xfrm>
            <a:off x="742416" y="6500488"/>
            <a:ext cx="3200934" cy="357511"/>
          </a:xfrm>
          <a:prstGeom prst="rect">
            <a:avLst/>
          </a:prstGeom>
        </p:spPr>
        <p:txBody>
          <a:bodyPr vert="horz" lIns="91440" tIns="0" rIns="91440" bIns="0" rtlCol="0" anchor="ctr"/>
          <a:lstStyle>
            <a:lvl1pPr algn="l">
              <a:defRPr sz="1000">
                <a:solidFill>
                  <a:schemeClr val="bg1"/>
                </a:solidFill>
              </a:defRPr>
            </a:lvl1pPr>
          </a:lstStyle>
          <a:p>
            <a:endParaRPr lang="en-US" dirty="0"/>
          </a:p>
        </p:txBody>
      </p:sp>
      <p:sp>
        <p:nvSpPr>
          <p:cNvPr id="17" name="Date Placeholder 3"/>
          <p:cNvSpPr>
            <a:spLocks noGrp="1"/>
          </p:cNvSpPr>
          <p:nvPr>
            <p:ph type="dt" sz="half" idx="2"/>
          </p:nvPr>
        </p:nvSpPr>
        <p:spPr>
          <a:xfrm>
            <a:off x="10046334" y="6500488"/>
            <a:ext cx="1373855" cy="357511"/>
          </a:xfrm>
          <a:prstGeom prst="rect">
            <a:avLst/>
          </a:prstGeom>
        </p:spPr>
        <p:txBody>
          <a:bodyPr vert="horz" lIns="91440" tIns="0" rIns="91440" bIns="0" rtlCol="0" anchor="ctr"/>
          <a:lstStyle>
            <a:lvl1pPr algn="r">
              <a:defRPr sz="1000">
                <a:solidFill>
                  <a:schemeClr val="bg1"/>
                </a:solidFill>
              </a:defRPr>
            </a:lvl1pPr>
          </a:lstStyle>
          <a:p>
            <a:fld id="{5FDF38D8-02AF-45BB-8278-6DC4E005D754}" type="datetime3">
              <a:rPr lang="en-US" smtClean="0"/>
              <a:t>24 January 2023</a:t>
            </a:fld>
            <a:endParaRPr lang="en-US" dirty="0"/>
          </a:p>
        </p:txBody>
      </p:sp>
      <p:sp>
        <p:nvSpPr>
          <p:cNvPr id="18" name="Slide Number Placeholder 5"/>
          <p:cNvSpPr>
            <a:spLocks noGrp="1"/>
          </p:cNvSpPr>
          <p:nvPr>
            <p:ph type="sldNum" sz="quarter" idx="4"/>
          </p:nvPr>
        </p:nvSpPr>
        <p:spPr>
          <a:xfrm>
            <a:off x="11444710" y="6500488"/>
            <a:ext cx="369465" cy="357511"/>
          </a:xfrm>
          <a:prstGeom prst="rect">
            <a:avLst/>
          </a:prstGeom>
        </p:spPr>
        <p:txBody>
          <a:bodyPr vert="horz" lIns="0" tIns="0" rIns="0" bIns="0" rtlCol="0" anchor="ctr"/>
          <a:lstStyle>
            <a:lvl1pPr algn="ctr">
              <a:defRPr sz="1000" b="1">
                <a:solidFill>
                  <a:schemeClr val="accent2">
                    <a:lumMod val="60000"/>
                    <a:lumOff val="40000"/>
                  </a:schemeClr>
                </a:solidFill>
              </a:defRPr>
            </a:lvl1pPr>
          </a:lstStyle>
          <a:p>
            <a:fld id="{4EBCDCBD-78E1-0D41-A999-31B5EBF8E02C}" type="slidenum">
              <a:rPr lang="en-US" smtClean="0"/>
              <a:pPr/>
              <a:t>‹#›</a:t>
            </a:fld>
            <a:endParaRPr lang="en-US" dirty="0"/>
          </a:p>
        </p:txBody>
      </p:sp>
      <p:pic>
        <p:nvPicPr>
          <p:cNvPr id="19" name="Picture 18"/>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59703" y="6565216"/>
            <a:ext cx="212200" cy="228116"/>
          </a:xfrm>
          <a:prstGeom prst="rect">
            <a:avLst/>
          </a:prstGeom>
        </p:spPr>
      </p:pic>
    </p:spTree>
    <p:extLst>
      <p:ext uri="{BB962C8B-B14F-4D97-AF65-F5344CB8AC3E}">
        <p14:creationId xmlns:p14="http://schemas.microsoft.com/office/powerpoint/2010/main" val="385795875"/>
      </p:ext>
    </p:extLst>
  </p:cSld>
  <p:clrMap bg1="lt1" tx1="dk1" bg2="lt2" tx2="dk2" accent1="accent1" accent2="accent2" accent3="accent3" accent4="accent4" accent5="accent5" accent6="accent6" hlink="hlink" folHlink="folHlink"/>
  <p:sldLayoutIdLst>
    <p:sldLayoutId id="2147483691" r:id="rId1"/>
    <p:sldLayoutId id="2147483696" r:id="rId2"/>
    <p:sldLayoutId id="2147483698" r:id="rId3"/>
    <p:sldLayoutId id="2147483700" r:id="rId4"/>
    <p:sldLayoutId id="2147483723" r:id="rId5"/>
    <p:sldLayoutId id="2147483710" r:id="rId6"/>
    <p:sldLayoutId id="2147483729" r:id="rId7"/>
    <p:sldLayoutId id="2147483715" r:id="rId8"/>
    <p:sldLayoutId id="2147483714" r:id="rId9"/>
  </p:sldLayoutIdLst>
  <p:hf hdr="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marR="0" indent="-228600" algn="l" defTabSz="914400" rtl="0" eaLnBrk="1" fontAlgn="auto" latinLnBrk="0" hangingPunct="1">
        <a:lnSpc>
          <a:spcPct val="100000"/>
        </a:lnSpc>
        <a:spcBef>
          <a:spcPts val="1000"/>
        </a:spcBef>
        <a:spcAft>
          <a:spcPts val="0"/>
        </a:spcAft>
        <a:buClrTx/>
        <a:buSzTx/>
        <a:buFont typeface="Arial"/>
        <a:buChar char="•"/>
        <a:tabLst/>
        <a:defRPr sz="2000" kern="1200">
          <a:solidFill>
            <a:schemeClr val="bg1"/>
          </a:solidFill>
          <a:latin typeface="+mn-lt"/>
          <a:ea typeface="+mn-ea"/>
          <a:cs typeface="+mn-cs"/>
        </a:defRPr>
      </a:lvl1pPr>
      <a:lvl2pPr marL="693738" marR="0" indent="-246063" algn="l" defTabSz="914400" rtl="0" eaLnBrk="1" fontAlgn="auto" latinLnBrk="0" hangingPunct="1">
        <a:lnSpc>
          <a:spcPct val="100000"/>
        </a:lnSpc>
        <a:spcBef>
          <a:spcPts val="400"/>
        </a:spcBef>
        <a:spcAft>
          <a:spcPts val="0"/>
        </a:spcAft>
        <a:buClrTx/>
        <a:buSzTx/>
        <a:buFont typeface=".AppleSystemUIFont" charset="-120"/>
        <a:buChar char="-"/>
        <a:tabLst/>
        <a:defRPr sz="1600" kern="1200">
          <a:solidFill>
            <a:schemeClr val="bg1"/>
          </a:solidFill>
          <a:latin typeface="+mn-lt"/>
          <a:ea typeface="+mn-ea"/>
          <a:cs typeface="+mn-cs"/>
        </a:defRPr>
      </a:lvl2pPr>
      <a:lvl3pPr marL="1150938" marR="0" indent="-228600" algn="l" defTabSz="914400" rtl="0" eaLnBrk="1" fontAlgn="auto" latinLnBrk="0" hangingPunct="1">
        <a:lnSpc>
          <a:spcPct val="100000"/>
        </a:lnSpc>
        <a:spcBef>
          <a:spcPts val="400"/>
        </a:spcBef>
        <a:spcAft>
          <a:spcPts val="0"/>
        </a:spcAft>
        <a:buClrTx/>
        <a:buSzPct val="80000"/>
        <a:buFont typeface="Wingdings" charset="2"/>
        <a:buChar char="§"/>
        <a:tabLst/>
        <a:defRPr sz="1600" kern="1200">
          <a:solidFill>
            <a:schemeClr val="bg1"/>
          </a:solidFill>
          <a:latin typeface="+mn-lt"/>
          <a:ea typeface="+mn-ea"/>
          <a:cs typeface="+mn-cs"/>
        </a:defRPr>
      </a:lvl3pPr>
      <a:lvl4pPr marL="1606550" marR="0" indent="-227013" algn="l" defTabSz="914400" rtl="0" eaLnBrk="1" fontAlgn="auto" latinLnBrk="0" hangingPunct="1">
        <a:lnSpc>
          <a:spcPct val="100000"/>
        </a:lnSpc>
        <a:spcBef>
          <a:spcPts val="400"/>
        </a:spcBef>
        <a:spcAft>
          <a:spcPts val="0"/>
        </a:spcAft>
        <a:buClrTx/>
        <a:buSzPct val="80000"/>
        <a:buFont typeface="Courier New" charset="0"/>
        <a:buChar char="o"/>
        <a:tabLst/>
        <a:defRPr sz="1600" kern="1200">
          <a:solidFill>
            <a:schemeClr val="bg1"/>
          </a:solidFill>
          <a:latin typeface="+mn-lt"/>
          <a:ea typeface="+mn-ea"/>
          <a:cs typeface="+mn-cs"/>
        </a:defRPr>
      </a:lvl4pPr>
      <a:lvl5pPr marL="2063750" marR="0" indent="-228600" algn="l" defTabSz="914400" rtl="0" eaLnBrk="1" fontAlgn="auto" latinLnBrk="0" hangingPunct="1">
        <a:lnSpc>
          <a:spcPct val="100000"/>
        </a:lnSpc>
        <a:spcBef>
          <a:spcPts val="400"/>
        </a:spcBef>
        <a:spcAft>
          <a:spcPts val="0"/>
        </a:spcAft>
        <a:buClrTx/>
        <a:buSzTx/>
        <a:buFont typeface="Arial"/>
        <a:buChar char="•"/>
        <a:tabLst/>
        <a:defRPr sz="16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64" userDrawn="1">
          <p15:clr>
            <a:srgbClr val="F26B43"/>
          </p15:clr>
        </p15:guide>
        <p15:guide id="2" pos="288">
          <p15:clr>
            <a:srgbClr val="F26B43"/>
          </p15:clr>
        </p15:guide>
        <p15:guide id="3" pos="7392">
          <p15:clr>
            <a:srgbClr val="F26B43"/>
          </p15:clr>
        </p15:guide>
        <p15:guide id="4" orient="horz" pos="3888" userDrawn="1">
          <p15:clr>
            <a:srgbClr val="F26B43"/>
          </p15:clr>
        </p15:guide>
        <p15:guide id="5" pos="3840">
          <p15:clr>
            <a:srgbClr val="F26B43"/>
          </p15:clr>
        </p15:guide>
        <p15:guide id="7" orient="horz" pos="744" userDrawn="1">
          <p15:clr>
            <a:srgbClr val="F26B43"/>
          </p15:clr>
        </p15:guide>
        <p15:guide id="8" pos="600">
          <p15:clr>
            <a:srgbClr val="F26B43"/>
          </p15:clr>
        </p15:guide>
        <p15:guide id="9" pos="7080">
          <p15:clr>
            <a:srgbClr val="F26B43"/>
          </p15:clr>
        </p15:guide>
        <p15:guide id="10" pos="4056" userDrawn="1">
          <p15:clr>
            <a:srgbClr val="F26B43"/>
          </p15:clr>
        </p15:guide>
        <p15:guide id="11" pos="3624" userDrawn="1">
          <p15:clr>
            <a:srgbClr val="F26B43"/>
          </p15:clr>
        </p15:guide>
        <p15:guide id="12" orient="horz" pos="93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834845-51D8-4200-9A8C-0219F78A0B06}" type="datetimeFigureOut">
              <a:rPr lang="en-US" smtClean="0"/>
              <a:t>1/24/2023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20FA74-62E9-4108-A617-94D8FB8C5E6D}" type="slidenum">
              <a:rPr lang="en-US" smtClean="0"/>
              <a:t>‹#›</a:t>
            </a:fld>
            <a:endParaRPr lang="en-US"/>
          </a:p>
        </p:txBody>
      </p:sp>
    </p:spTree>
    <p:extLst>
      <p:ext uri="{BB962C8B-B14F-4D97-AF65-F5344CB8AC3E}">
        <p14:creationId xmlns:p14="http://schemas.microsoft.com/office/powerpoint/2010/main" val="332560038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hyperlink" Target="https://nspires.nasaprs.com/external/solicitations/summary.do?solId=%7bF066E175-5EE0-5589-0B20-FB8615B3C758%7d&amp;path=&amp;method=init"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754886" y="5313"/>
            <a:ext cx="7436295" cy="6852688"/>
          </a:xfrm>
          <a:prstGeom prst="rect">
            <a:avLst/>
          </a:prstGeom>
        </p:spPr>
      </p:pic>
      <p:sp>
        <p:nvSpPr>
          <p:cNvPr id="2" name="Title 1"/>
          <p:cNvSpPr>
            <a:spLocks noGrp="1"/>
          </p:cNvSpPr>
          <p:nvPr>
            <p:ph type="ctrTitle"/>
          </p:nvPr>
        </p:nvSpPr>
        <p:spPr>
          <a:xfrm>
            <a:off x="427617" y="1217345"/>
            <a:ext cx="9144000" cy="1571115"/>
          </a:xfrm>
        </p:spPr>
        <p:txBody>
          <a:bodyPr>
            <a:normAutofit/>
          </a:bodyPr>
          <a:lstStyle/>
          <a:p>
            <a:r>
              <a:rPr lang="en-US" dirty="0" smtClean="0"/>
              <a:t>Lunar South Pole Geology from the Perspective of ISRU</a:t>
            </a:r>
            <a:endParaRPr lang="en-US" dirty="0"/>
          </a:p>
        </p:txBody>
      </p:sp>
      <p:sp>
        <p:nvSpPr>
          <p:cNvPr id="4" name="Text Placeholder 3"/>
          <p:cNvSpPr>
            <a:spLocks noGrp="1"/>
          </p:cNvSpPr>
          <p:nvPr>
            <p:ph type="body" sz="quarter" idx="13"/>
          </p:nvPr>
        </p:nvSpPr>
        <p:spPr>
          <a:xfrm>
            <a:off x="427617" y="3352792"/>
            <a:ext cx="5410200" cy="1295400"/>
          </a:xfrm>
        </p:spPr>
        <p:txBody>
          <a:bodyPr>
            <a:normAutofit/>
          </a:bodyPr>
          <a:lstStyle/>
          <a:p>
            <a:r>
              <a:rPr lang="en-US" sz="2400" dirty="0" smtClean="0">
                <a:solidFill>
                  <a:schemeClr val="accent2">
                    <a:lumMod val="60000"/>
                    <a:lumOff val="40000"/>
                  </a:schemeClr>
                </a:solidFill>
              </a:rPr>
              <a:t>The LSIC ISRU Focus Group</a:t>
            </a:r>
          </a:p>
          <a:p>
            <a:r>
              <a:rPr lang="en-US" sz="2400" dirty="0" smtClean="0"/>
              <a:t>2023</a:t>
            </a:r>
            <a:endParaRPr lang="en-US" sz="2400" dirty="0">
              <a:solidFill>
                <a:schemeClr val="accent2">
                  <a:lumMod val="60000"/>
                  <a:lumOff val="40000"/>
                </a:schemeClr>
              </a:solidFill>
            </a:endParaRPr>
          </a:p>
        </p:txBody>
      </p:sp>
      <p:pic>
        <p:nvPicPr>
          <p:cNvPr id="1026" name="Picture 2" descr="Shackleton crater floor seen at 1.85 m/pix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5791" y="4035759"/>
            <a:ext cx="2681409" cy="2681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4075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3927231" y="176408"/>
            <a:ext cx="3484352" cy="830997"/>
          </a:xfrm>
          <a:prstGeom prst="rect">
            <a:avLst/>
          </a:prstGeom>
          <a:noFill/>
        </p:spPr>
        <p:txBody>
          <a:bodyPr wrap="none" rtlCol="0">
            <a:spAutoFit/>
          </a:bodyPr>
          <a:lstStyle/>
          <a:p>
            <a:r>
              <a:rPr lang="en-US" sz="4800" dirty="0" smtClean="0">
                <a:solidFill>
                  <a:schemeClr val="bg1"/>
                </a:solidFill>
              </a:rPr>
              <a:t>Crater Slopes</a:t>
            </a:r>
            <a:endParaRPr lang="en-US" sz="4800" dirty="0">
              <a:solidFill>
                <a:schemeClr val="bg1"/>
              </a:solidFill>
            </a:endParaRPr>
          </a:p>
        </p:txBody>
      </p:sp>
      <p:pic>
        <p:nvPicPr>
          <p:cNvPr id="3" name="Picture 2"/>
          <p:cNvPicPr>
            <a:picLocks noChangeAspect="1"/>
          </p:cNvPicPr>
          <p:nvPr/>
        </p:nvPicPr>
        <p:blipFill>
          <a:blip r:embed="rId2"/>
          <a:stretch>
            <a:fillRect/>
          </a:stretch>
        </p:blipFill>
        <p:spPr>
          <a:xfrm>
            <a:off x="6019864" y="2708031"/>
            <a:ext cx="6172136" cy="4149969"/>
          </a:xfrm>
          <a:prstGeom prst="rect">
            <a:avLst/>
          </a:prstGeom>
        </p:spPr>
      </p:pic>
      <p:pic>
        <p:nvPicPr>
          <p:cNvPr id="5" name="Picture 4"/>
          <p:cNvPicPr>
            <a:picLocks noChangeAspect="1"/>
          </p:cNvPicPr>
          <p:nvPr/>
        </p:nvPicPr>
        <p:blipFill>
          <a:blip r:embed="rId3"/>
          <a:stretch>
            <a:fillRect/>
          </a:stretch>
        </p:blipFill>
        <p:spPr>
          <a:xfrm>
            <a:off x="-27415" y="2708030"/>
            <a:ext cx="6047280" cy="4149969"/>
          </a:xfrm>
          <a:prstGeom prst="rect">
            <a:avLst/>
          </a:prstGeom>
        </p:spPr>
      </p:pic>
      <p:sp>
        <p:nvSpPr>
          <p:cNvPr id="6" name="TextBox 5"/>
          <p:cNvSpPr txBox="1"/>
          <p:nvPr/>
        </p:nvSpPr>
        <p:spPr>
          <a:xfrm>
            <a:off x="323684" y="1527518"/>
            <a:ext cx="10691446" cy="954107"/>
          </a:xfrm>
          <a:prstGeom prst="rect">
            <a:avLst/>
          </a:prstGeom>
          <a:noFill/>
        </p:spPr>
        <p:txBody>
          <a:bodyPr wrap="square" rtlCol="0">
            <a:spAutoFit/>
          </a:bodyPr>
          <a:lstStyle/>
          <a:p>
            <a:r>
              <a:rPr lang="en-US" sz="2800" dirty="0" smtClean="0">
                <a:solidFill>
                  <a:schemeClr val="bg1"/>
                </a:solidFill>
              </a:rPr>
              <a:t>Successful Water Ice ISRU depends on knowing the morphology of the area around the Base Camp and Route to the Water Ice reserve.</a:t>
            </a:r>
            <a:endParaRPr lang="en-US" sz="2800" dirty="0">
              <a:solidFill>
                <a:schemeClr val="bg1"/>
              </a:solidFill>
            </a:endParaRPr>
          </a:p>
        </p:txBody>
      </p:sp>
      <p:sp>
        <p:nvSpPr>
          <p:cNvPr id="10" name="TextBox 9"/>
          <p:cNvSpPr txBox="1"/>
          <p:nvPr/>
        </p:nvSpPr>
        <p:spPr>
          <a:xfrm>
            <a:off x="4793472" y="2541004"/>
            <a:ext cx="2452787" cy="369332"/>
          </a:xfrm>
          <a:prstGeom prst="rect">
            <a:avLst/>
          </a:prstGeom>
          <a:solidFill>
            <a:schemeClr val="bg1"/>
          </a:solidFill>
        </p:spPr>
        <p:txBody>
          <a:bodyPr wrap="none" rtlCol="0">
            <a:spAutoFit/>
          </a:bodyPr>
          <a:lstStyle/>
          <a:p>
            <a:r>
              <a:rPr lang="en-US" dirty="0" smtClean="0"/>
              <a:t>Kleinhenz and Paz, 2020</a:t>
            </a:r>
            <a:endParaRPr lang="en-US" dirty="0"/>
          </a:p>
        </p:txBody>
      </p:sp>
    </p:spTree>
    <p:extLst>
      <p:ext uri="{BB962C8B-B14F-4D97-AF65-F5344CB8AC3E}">
        <p14:creationId xmlns:p14="http://schemas.microsoft.com/office/powerpoint/2010/main" val="1543373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54762" y="256254"/>
            <a:ext cx="8430802" cy="6601746"/>
          </a:xfrm>
          <a:prstGeom prst="rect">
            <a:avLst/>
          </a:prstGeom>
        </p:spPr>
      </p:pic>
      <p:sp>
        <p:nvSpPr>
          <p:cNvPr id="54" name="TextBox 53"/>
          <p:cNvSpPr txBox="1"/>
          <p:nvPr/>
        </p:nvSpPr>
        <p:spPr>
          <a:xfrm>
            <a:off x="1379818" y="12675"/>
            <a:ext cx="9387635" cy="646331"/>
          </a:xfrm>
          <a:prstGeom prst="rect">
            <a:avLst/>
          </a:prstGeom>
          <a:solidFill>
            <a:schemeClr val="tx1"/>
          </a:solidFill>
        </p:spPr>
        <p:txBody>
          <a:bodyPr wrap="none" rtlCol="0">
            <a:spAutoFit/>
          </a:bodyPr>
          <a:lstStyle/>
          <a:p>
            <a:r>
              <a:rPr lang="en-US" sz="3600" dirty="0" smtClean="0">
                <a:solidFill>
                  <a:schemeClr val="bg1"/>
                </a:solidFill>
              </a:rPr>
              <a:t>Candidate Artemis Landing sites and PSR outlines</a:t>
            </a:r>
            <a:endParaRPr lang="en-US" sz="3600" dirty="0">
              <a:solidFill>
                <a:schemeClr val="bg1"/>
              </a:solidFill>
            </a:endParaRPr>
          </a:p>
        </p:txBody>
      </p:sp>
      <p:sp>
        <p:nvSpPr>
          <p:cNvPr id="55" name="TextBox 54"/>
          <p:cNvSpPr txBox="1"/>
          <p:nvPr/>
        </p:nvSpPr>
        <p:spPr>
          <a:xfrm>
            <a:off x="7249663" y="2406006"/>
            <a:ext cx="623889" cy="369332"/>
          </a:xfrm>
          <a:prstGeom prst="rect">
            <a:avLst/>
          </a:prstGeom>
          <a:noFill/>
        </p:spPr>
        <p:txBody>
          <a:bodyPr wrap="none" rtlCol="0">
            <a:spAutoFit/>
          </a:bodyPr>
          <a:lstStyle/>
          <a:p>
            <a:r>
              <a:rPr lang="en-US" dirty="0" smtClean="0">
                <a:solidFill>
                  <a:schemeClr val="bg1"/>
                </a:solidFill>
              </a:rPr>
              <a:t>PSRs</a:t>
            </a:r>
            <a:endParaRPr lang="en-US" dirty="0">
              <a:solidFill>
                <a:schemeClr val="bg1"/>
              </a:solidFill>
            </a:endParaRPr>
          </a:p>
        </p:txBody>
      </p:sp>
      <p:cxnSp>
        <p:nvCxnSpPr>
          <p:cNvPr id="57" name="Straight Arrow Connector 56"/>
          <p:cNvCxnSpPr>
            <a:stCxn id="55" idx="1"/>
          </p:cNvCxnSpPr>
          <p:nvPr/>
        </p:nvCxnSpPr>
        <p:spPr>
          <a:xfrm flipH="1">
            <a:off x="6700968" y="2590672"/>
            <a:ext cx="548695" cy="18466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425935" y="5963335"/>
            <a:ext cx="4693818" cy="369332"/>
          </a:xfrm>
          <a:prstGeom prst="rect">
            <a:avLst/>
          </a:prstGeom>
          <a:solidFill>
            <a:schemeClr val="bg1"/>
          </a:solidFill>
        </p:spPr>
        <p:txBody>
          <a:bodyPr wrap="square">
            <a:spAutoFit/>
          </a:bodyPr>
          <a:lstStyle/>
          <a:p>
            <a:r>
              <a:rPr lang="en-US" dirty="0">
                <a:latin typeface="Arial" panose="020B0604020202020204" pitchFamily="34" charset="0"/>
                <a:ea typeface="Calibri" panose="020F0502020204030204" pitchFamily="34" charset="0"/>
              </a:rPr>
              <a:t> </a:t>
            </a:r>
            <a:r>
              <a:rPr lang="en-US" dirty="0" smtClean="0">
                <a:latin typeface="Arial" panose="020B0604020202020204" pitchFamily="34" charset="0"/>
                <a:ea typeface="Calibri" panose="020F0502020204030204" pitchFamily="34" charset="0"/>
              </a:rPr>
              <a:t>ref: </a:t>
            </a:r>
            <a:r>
              <a:rPr lang="en-US" u="sng" dirty="0" smtClean="0">
                <a:solidFill>
                  <a:schemeClr val="bg1"/>
                </a:solidFill>
                <a:latin typeface="Arial" panose="020B0604020202020204" pitchFamily="34" charset="0"/>
                <a:ea typeface="Calibri" panose="020F0502020204030204" pitchFamily="34" charset="0"/>
                <a:hlinkClick r:id="rId4"/>
              </a:rPr>
              <a:t>C.25 </a:t>
            </a:r>
            <a:r>
              <a:rPr lang="en-US" u="sng" dirty="0">
                <a:solidFill>
                  <a:schemeClr val="bg1"/>
                </a:solidFill>
                <a:latin typeface="Arial" panose="020B0604020202020204" pitchFamily="34" charset="0"/>
                <a:ea typeface="Calibri" panose="020F0502020204030204" pitchFamily="34" charset="0"/>
                <a:hlinkClick r:id="rId4"/>
              </a:rPr>
              <a:t>Artemis III Geology Team (A3GT)</a:t>
            </a:r>
            <a:endParaRPr lang="en-US" dirty="0">
              <a:solidFill>
                <a:schemeClr val="bg1"/>
              </a:solidFill>
            </a:endParaRPr>
          </a:p>
        </p:txBody>
      </p:sp>
    </p:spTree>
    <p:extLst>
      <p:ext uri="{BB962C8B-B14F-4D97-AF65-F5344CB8AC3E}">
        <p14:creationId xmlns:p14="http://schemas.microsoft.com/office/powerpoint/2010/main" val="1271489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24235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61119"/>
          </a:xfrm>
          <a:prstGeom prst="rect">
            <a:avLst/>
          </a:prstGeom>
        </p:spPr>
      </p:pic>
      <p:sp>
        <p:nvSpPr>
          <p:cNvPr id="3" name="TextBox 2"/>
          <p:cNvSpPr txBox="1"/>
          <p:nvPr/>
        </p:nvSpPr>
        <p:spPr>
          <a:xfrm>
            <a:off x="0" y="0"/>
            <a:ext cx="8171148" cy="584775"/>
          </a:xfrm>
          <a:prstGeom prst="rect">
            <a:avLst/>
          </a:prstGeom>
          <a:solidFill>
            <a:schemeClr val="tx1"/>
          </a:solidFill>
        </p:spPr>
        <p:txBody>
          <a:bodyPr wrap="none" rtlCol="0">
            <a:spAutoFit/>
          </a:bodyPr>
          <a:lstStyle/>
          <a:p>
            <a:r>
              <a:rPr lang="en-US" sz="3200" dirty="0" smtClean="0">
                <a:solidFill>
                  <a:schemeClr val="bg1"/>
                </a:solidFill>
              </a:rPr>
              <a:t>Geologic models of potential water ice reserves</a:t>
            </a:r>
            <a:endParaRPr lang="en-US" sz="3200" dirty="0">
              <a:solidFill>
                <a:schemeClr val="bg1"/>
              </a:solidFill>
            </a:endParaRPr>
          </a:p>
        </p:txBody>
      </p:sp>
      <p:sp>
        <p:nvSpPr>
          <p:cNvPr id="4" name="TextBox 3"/>
          <p:cNvSpPr txBox="1"/>
          <p:nvPr/>
        </p:nvSpPr>
        <p:spPr>
          <a:xfrm>
            <a:off x="8053753" y="115851"/>
            <a:ext cx="2336281" cy="369332"/>
          </a:xfrm>
          <a:prstGeom prst="rect">
            <a:avLst/>
          </a:prstGeom>
          <a:noFill/>
        </p:spPr>
        <p:txBody>
          <a:bodyPr wrap="none" rtlCol="0">
            <a:spAutoFit/>
          </a:bodyPr>
          <a:lstStyle/>
          <a:p>
            <a:r>
              <a:rPr lang="en-US" dirty="0" smtClean="0">
                <a:solidFill>
                  <a:schemeClr val="bg1"/>
                </a:solidFill>
              </a:rPr>
              <a:t>Kleinhenz et al., (2020)</a:t>
            </a:r>
            <a:endParaRPr lang="en-US" dirty="0">
              <a:solidFill>
                <a:schemeClr val="bg1"/>
              </a:solidFill>
            </a:endParaRPr>
          </a:p>
        </p:txBody>
      </p:sp>
    </p:spTree>
    <p:extLst>
      <p:ext uri="{BB962C8B-B14F-4D97-AF65-F5344CB8AC3E}">
        <p14:creationId xmlns:p14="http://schemas.microsoft.com/office/powerpoint/2010/main" val="1657895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54368" y="113254"/>
            <a:ext cx="9640809" cy="6674407"/>
          </a:xfrm>
          <a:prstGeom prst="rect">
            <a:avLst/>
          </a:prstGeom>
        </p:spPr>
      </p:pic>
    </p:spTree>
    <p:extLst>
      <p:ext uri="{BB962C8B-B14F-4D97-AF65-F5344CB8AC3E}">
        <p14:creationId xmlns:p14="http://schemas.microsoft.com/office/powerpoint/2010/main" val="1653654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5C6F02-588D-45F4-AD89-248838411112}" type="datetime3">
              <a:rPr lang="en-US" smtClean="0"/>
              <a:t>24 January 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EBCDCBD-78E1-0D41-A999-31B5EBF8E02C}" type="slidenum">
              <a:rPr lang="en-US" smtClean="0"/>
              <a:pPr/>
              <a:t>2</a:t>
            </a:fld>
            <a:endParaRPr lang="en-US" dirty="0"/>
          </a:p>
        </p:txBody>
      </p:sp>
      <p:sp>
        <p:nvSpPr>
          <p:cNvPr id="5" name="Title 4"/>
          <p:cNvSpPr>
            <a:spLocks noGrp="1"/>
          </p:cNvSpPr>
          <p:nvPr>
            <p:ph type="title"/>
          </p:nvPr>
        </p:nvSpPr>
        <p:spPr/>
        <p:txBody>
          <a:bodyPr/>
          <a:lstStyle/>
          <a:p>
            <a:r>
              <a:rPr lang="en-US" dirty="0" smtClean="0"/>
              <a:t>The ISRU Perspective</a:t>
            </a:r>
            <a:endParaRPr lang="en-US" dirty="0"/>
          </a:p>
        </p:txBody>
      </p:sp>
      <p:pic>
        <p:nvPicPr>
          <p:cNvPr id="7" name="Picture 4" descr="What is Lunar Regolith? - Universe To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7062" y="3158999"/>
            <a:ext cx="4854938" cy="3699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ESA - Oxygen and metal from lunar regoli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1479" y="5060422"/>
            <a:ext cx="2737745" cy="162838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9400777" y="5060422"/>
            <a:ext cx="1194558" cy="584775"/>
          </a:xfrm>
          <a:prstGeom prst="rect">
            <a:avLst/>
          </a:prstGeom>
          <a:noFill/>
          <a:ln w="19050">
            <a:noFill/>
          </a:ln>
        </p:spPr>
        <p:txBody>
          <a:bodyPr wrap="none" rtlCol="0">
            <a:spAutoFit/>
          </a:bodyPr>
          <a:lstStyle/>
          <a:p>
            <a:pPr algn="ctr"/>
            <a:r>
              <a:rPr lang="en-US" sz="1600" dirty="0" smtClean="0">
                <a:solidFill>
                  <a:schemeClr val="bg1"/>
                </a:solidFill>
              </a:rPr>
              <a:t>CaAl</a:t>
            </a:r>
            <a:r>
              <a:rPr lang="en-US" sz="1600" baseline="-25000" dirty="0" smtClean="0">
                <a:solidFill>
                  <a:schemeClr val="bg1"/>
                </a:solidFill>
              </a:rPr>
              <a:t>2</a:t>
            </a:r>
            <a:r>
              <a:rPr lang="en-US" sz="1600" dirty="0" smtClean="0">
                <a:solidFill>
                  <a:schemeClr val="bg1"/>
                </a:solidFill>
              </a:rPr>
              <a:t>Si</a:t>
            </a:r>
            <a:r>
              <a:rPr lang="en-US" sz="1600" baseline="-25000" dirty="0" smtClean="0">
                <a:solidFill>
                  <a:schemeClr val="bg1"/>
                </a:solidFill>
              </a:rPr>
              <a:t>2</a:t>
            </a:r>
            <a:r>
              <a:rPr lang="en-US" sz="1600" dirty="0" smtClean="0">
                <a:solidFill>
                  <a:schemeClr val="bg1"/>
                </a:solidFill>
              </a:rPr>
              <a:t>O</a:t>
            </a:r>
            <a:r>
              <a:rPr lang="en-US" sz="1600" baseline="-25000" dirty="0" smtClean="0">
                <a:solidFill>
                  <a:schemeClr val="bg1"/>
                </a:solidFill>
              </a:rPr>
              <a:t>8</a:t>
            </a:r>
            <a:br>
              <a:rPr lang="en-US" sz="1600" baseline="-25000" dirty="0" smtClean="0">
                <a:solidFill>
                  <a:schemeClr val="bg1"/>
                </a:solidFill>
              </a:rPr>
            </a:br>
            <a:r>
              <a:rPr lang="en-US" sz="1600" dirty="0" smtClean="0">
                <a:solidFill>
                  <a:schemeClr val="bg1"/>
                </a:solidFill>
              </a:rPr>
              <a:t>FeTiO</a:t>
            </a:r>
            <a:r>
              <a:rPr lang="en-US" sz="1600" baseline="-25000" dirty="0" smtClean="0">
                <a:solidFill>
                  <a:schemeClr val="bg1"/>
                </a:solidFill>
              </a:rPr>
              <a:t>3</a:t>
            </a:r>
          </a:p>
        </p:txBody>
      </p:sp>
      <p:cxnSp>
        <p:nvCxnSpPr>
          <p:cNvPr id="11" name="Straight Arrow Connector 10"/>
          <p:cNvCxnSpPr/>
          <p:nvPr/>
        </p:nvCxnSpPr>
        <p:spPr>
          <a:xfrm>
            <a:off x="10595335" y="5279667"/>
            <a:ext cx="341213" cy="0"/>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846272" y="5097806"/>
            <a:ext cx="1463862" cy="338554"/>
          </a:xfrm>
          <a:prstGeom prst="rect">
            <a:avLst/>
          </a:prstGeom>
          <a:noFill/>
          <a:ln w="19050">
            <a:noFill/>
          </a:ln>
        </p:spPr>
        <p:txBody>
          <a:bodyPr wrap="none" rtlCol="0">
            <a:spAutoFit/>
          </a:bodyPr>
          <a:lstStyle/>
          <a:p>
            <a:pPr algn="ctr"/>
            <a:r>
              <a:rPr lang="en-US" sz="1600" dirty="0" smtClean="0">
                <a:solidFill>
                  <a:schemeClr val="bg1"/>
                </a:solidFill>
              </a:rPr>
              <a:t>Al, Fe, Si, etc.</a:t>
            </a:r>
            <a:endParaRPr lang="en-US" sz="1600" baseline="-25000" dirty="0" smtClean="0">
              <a:solidFill>
                <a:schemeClr val="bg1"/>
              </a:solidFill>
            </a:endParaRPr>
          </a:p>
        </p:txBody>
      </p:sp>
      <p:pic>
        <p:nvPicPr>
          <p:cNvPr id="8" name="Picture 2" descr="https://kevincannon.rocks/lunarmining/images/Cannon_IceTextur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8236" y="3468157"/>
            <a:ext cx="2830694" cy="31845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1692" y="1185862"/>
            <a:ext cx="7816563" cy="1015663"/>
          </a:xfrm>
          <a:prstGeom prst="rect">
            <a:avLst/>
          </a:prstGeom>
          <a:noFill/>
          <a:ln w="19050">
            <a:noFill/>
          </a:ln>
        </p:spPr>
        <p:txBody>
          <a:bodyPr wrap="none" rtlCol="0">
            <a:spAutoFit/>
          </a:bodyPr>
          <a:lstStyle/>
          <a:p>
            <a:r>
              <a:rPr lang="en-US" sz="2000" dirty="0" smtClean="0">
                <a:solidFill>
                  <a:schemeClr val="bg1"/>
                </a:solidFill>
              </a:rPr>
              <a:t>Two ISRU ‘resources’:</a:t>
            </a:r>
          </a:p>
          <a:p>
            <a:pPr marL="457200" indent="-457200">
              <a:buFont typeface="+mj-lt"/>
              <a:buAutoNum type="arabicPeriod"/>
            </a:pPr>
            <a:r>
              <a:rPr lang="en-US" sz="2000" dirty="0">
                <a:solidFill>
                  <a:schemeClr val="bg1"/>
                </a:solidFill>
              </a:rPr>
              <a:t>O</a:t>
            </a:r>
            <a:r>
              <a:rPr lang="en-US" sz="2000" baseline="-25000" dirty="0">
                <a:solidFill>
                  <a:schemeClr val="bg1"/>
                </a:solidFill>
              </a:rPr>
              <a:t>2</a:t>
            </a:r>
            <a:r>
              <a:rPr lang="en-US" sz="2000" dirty="0">
                <a:solidFill>
                  <a:schemeClr val="bg1"/>
                </a:solidFill>
              </a:rPr>
              <a:t> and metals from regolith. Regolith composition is important  </a:t>
            </a:r>
          </a:p>
          <a:p>
            <a:pPr marL="457200" indent="-457200">
              <a:buFont typeface="+mj-lt"/>
              <a:buAutoNum type="arabicPeriod"/>
            </a:pPr>
            <a:r>
              <a:rPr lang="en-US" sz="2000" dirty="0" err="1" smtClean="0">
                <a:solidFill>
                  <a:schemeClr val="bg1"/>
                </a:solidFill>
              </a:rPr>
              <a:t>Waterice</a:t>
            </a:r>
            <a:r>
              <a:rPr lang="en-US" sz="2000" dirty="0" smtClean="0">
                <a:solidFill>
                  <a:schemeClr val="bg1"/>
                </a:solidFill>
              </a:rPr>
              <a:t> in PSRs.  What can the geology tell us about it?</a:t>
            </a:r>
          </a:p>
        </p:txBody>
      </p:sp>
      <p:pic>
        <p:nvPicPr>
          <p:cNvPr id="13" name="Picture 12"/>
          <p:cNvPicPr>
            <a:picLocks noChangeAspect="1"/>
          </p:cNvPicPr>
          <p:nvPr/>
        </p:nvPicPr>
        <p:blipFill>
          <a:blip r:embed="rId5"/>
          <a:stretch>
            <a:fillRect/>
          </a:stretch>
        </p:blipFill>
        <p:spPr>
          <a:xfrm>
            <a:off x="174229" y="3449465"/>
            <a:ext cx="3323966" cy="3221914"/>
          </a:xfrm>
          <a:prstGeom prst="rect">
            <a:avLst/>
          </a:prstGeom>
        </p:spPr>
      </p:pic>
      <p:sp>
        <p:nvSpPr>
          <p:cNvPr id="14" name="TextBox 13"/>
          <p:cNvSpPr txBox="1"/>
          <p:nvPr/>
        </p:nvSpPr>
        <p:spPr>
          <a:xfrm>
            <a:off x="2188639" y="3086739"/>
            <a:ext cx="2255874" cy="400110"/>
          </a:xfrm>
          <a:prstGeom prst="rect">
            <a:avLst/>
          </a:prstGeom>
          <a:noFill/>
          <a:ln w="19050">
            <a:noFill/>
          </a:ln>
        </p:spPr>
        <p:txBody>
          <a:bodyPr wrap="none" rtlCol="0">
            <a:spAutoFit/>
          </a:bodyPr>
          <a:lstStyle/>
          <a:p>
            <a:r>
              <a:rPr lang="en-US" sz="2000" dirty="0" smtClean="0">
                <a:solidFill>
                  <a:schemeClr val="bg1"/>
                </a:solidFill>
              </a:rPr>
              <a:t>Water ice in PSRs</a:t>
            </a:r>
            <a:endParaRPr lang="en-US" sz="2000" dirty="0" smtClean="0">
              <a:solidFill>
                <a:schemeClr val="bg1"/>
              </a:solidFill>
            </a:endParaRPr>
          </a:p>
        </p:txBody>
      </p:sp>
      <p:sp>
        <p:nvSpPr>
          <p:cNvPr id="15" name="TextBox 14"/>
          <p:cNvSpPr txBox="1"/>
          <p:nvPr/>
        </p:nvSpPr>
        <p:spPr>
          <a:xfrm>
            <a:off x="7140898" y="2740197"/>
            <a:ext cx="5072222" cy="400110"/>
          </a:xfrm>
          <a:prstGeom prst="rect">
            <a:avLst/>
          </a:prstGeom>
          <a:noFill/>
          <a:ln w="19050">
            <a:noFill/>
          </a:ln>
        </p:spPr>
        <p:txBody>
          <a:bodyPr wrap="none" rtlCol="0">
            <a:spAutoFit/>
          </a:bodyPr>
          <a:lstStyle/>
          <a:p>
            <a:r>
              <a:rPr lang="en-US" sz="2000" dirty="0" smtClean="0">
                <a:solidFill>
                  <a:schemeClr val="bg1"/>
                </a:solidFill>
              </a:rPr>
              <a:t>Oxygen and Metals in Regolith everywhere</a:t>
            </a:r>
            <a:endParaRPr lang="en-US" sz="2000" dirty="0" smtClean="0">
              <a:solidFill>
                <a:schemeClr val="bg1"/>
              </a:solidFill>
            </a:endParaRPr>
          </a:p>
        </p:txBody>
      </p:sp>
      <p:sp>
        <p:nvSpPr>
          <p:cNvPr id="16" name="TextBox 15"/>
          <p:cNvSpPr txBox="1"/>
          <p:nvPr/>
        </p:nvSpPr>
        <p:spPr>
          <a:xfrm>
            <a:off x="171955" y="5821690"/>
            <a:ext cx="3338940" cy="830997"/>
          </a:xfrm>
          <a:prstGeom prst="rect">
            <a:avLst/>
          </a:prstGeom>
          <a:solidFill>
            <a:schemeClr val="bg1"/>
          </a:solidFill>
          <a:ln w="19050">
            <a:noFill/>
          </a:ln>
        </p:spPr>
        <p:txBody>
          <a:bodyPr wrap="square" rtlCol="0">
            <a:spAutoFit/>
          </a:bodyPr>
          <a:lstStyle/>
          <a:p>
            <a:r>
              <a:rPr lang="en-US" sz="1200" dirty="0" smtClean="0"/>
              <a:t>This visible camera image shows the ejecta plume at about 20 seconds after impact by the LCROSS Centaur upper stage rocket.</a:t>
            </a:r>
          </a:p>
          <a:p>
            <a:r>
              <a:rPr lang="en-US" sz="1200" dirty="0" smtClean="0"/>
              <a:t>Credit: NASA</a:t>
            </a:r>
            <a:endParaRPr lang="en-US" sz="1200" dirty="0" smtClean="0"/>
          </a:p>
        </p:txBody>
      </p:sp>
    </p:spTree>
    <p:extLst>
      <p:ext uri="{BB962C8B-B14F-4D97-AF65-F5344CB8AC3E}">
        <p14:creationId xmlns:p14="http://schemas.microsoft.com/office/powerpoint/2010/main" val="3865402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0039845" y="666750"/>
            <a:ext cx="2152155" cy="45952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2000" dirty="0" err="1" smtClean="0"/>
          </a:p>
        </p:txBody>
      </p:sp>
      <p:sp>
        <p:nvSpPr>
          <p:cNvPr id="15" name="Rectangle 14"/>
          <p:cNvSpPr/>
          <p:nvPr/>
        </p:nvSpPr>
        <p:spPr>
          <a:xfrm>
            <a:off x="5753100" y="5038725"/>
            <a:ext cx="6438900" cy="14365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2000" dirty="0" err="1" smtClean="0"/>
          </a:p>
        </p:txBody>
      </p:sp>
      <p:sp>
        <p:nvSpPr>
          <p:cNvPr id="2" name="Title 1"/>
          <p:cNvSpPr>
            <a:spLocks noGrp="1"/>
          </p:cNvSpPr>
          <p:nvPr>
            <p:ph type="title"/>
          </p:nvPr>
        </p:nvSpPr>
        <p:spPr>
          <a:xfrm>
            <a:off x="771563" y="122473"/>
            <a:ext cx="10459145" cy="762000"/>
          </a:xfrm>
        </p:spPr>
        <p:txBody>
          <a:bodyPr>
            <a:normAutofit fontScale="90000"/>
          </a:bodyPr>
          <a:lstStyle/>
          <a:p>
            <a:r>
              <a:rPr lang="en-US" dirty="0" smtClean="0"/>
              <a:t>Oxygen and Metal sources on the Moon - everywhere</a:t>
            </a:r>
            <a:endParaRPr lang="en-US" dirty="0"/>
          </a:p>
        </p:txBody>
      </p:sp>
      <p:sp>
        <p:nvSpPr>
          <p:cNvPr id="4" name="Date Placeholder 3"/>
          <p:cNvSpPr>
            <a:spLocks noGrp="1"/>
          </p:cNvSpPr>
          <p:nvPr>
            <p:ph type="dt" sz="half" idx="10"/>
          </p:nvPr>
        </p:nvSpPr>
        <p:spPr/>
        <p:txBody>
          <a:bodyPr/>
          <a:lstStyle/>
          <a:p>
            <a:fld id="{24B93144-C76E-764F-93FB-58C67DB58A80}" type="datetime3">
              <a:rPr lang="en-US" smtClean="0"/>
              <a:t>25 January 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BCDCBD-78E1-0D41-A999-31B5EBF8E02C}" type="slidenum">
              <a:rPr lang="en-US" smtClean="0"/>
              <a:pPr/>
              <a:t>3</a:t>
            </a:fld>
            <a:endParaRPr lang="en-US" dirty="0"/>
          </a:p>
        </p:txBody>
      </p:sp>
      <p:sp>
        <p:nvSpPr>
          <p:cNvPr id="7" name="Rectangle 6"/>
          <p:cNvSpPr/>
          <p:nvPr/>
        </p:nvSpPr>
        <p:spPr>
          <a:xfrm>
            <a:off x="6624842" y="5262004"/>
            <a:ext cx="5567158" cy="9015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2000" dirty="0" err="1" smtClean="0"/>
          </a:p>
        </p:txBody>
      </p:sp>
      <p:pic>
        <p:nvPicPr>
          <p:cNvPr id="3074" name="Picture 2" descr="Why the Moon's two faces are so different - Big Thi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512" y="1006246"/>
            <a:ext cx="10417175" cy="546901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644383" y="1022067"/>
            <a:ext cx="2778325" cy="400110"/>
          </a:xfrm>
          <a:prstGeom prst="rect">
            <a:avLst/>
          </a:prstGeom>
          <a:noFill/>
          <a:ln w="19050">
            <a:noFill/>
          </a:ln>
        </p:spPr>
        <p:txBody>
          <a:bodyPr wrap="none" rtlCol="0">
            <a:spAutoFit/>
          </a:bodyPr>
          <a:lstStyle/>
          <a:p>
            <a:r>
              <a:rPr lang="en-US" sz="2000" dirty="0" smtClean="0">
                <a:solidFill>
                  <a:schemeClr val="bg1"/>
                </a:solidFill>
              </a:rPr>
              <a:t>Earth-facing Near Side</a:t>
            </a:r>
            <a:endParaRPr lang="en-US" sz="2000" dirty="0" smtClean="0">
              <a:solidFill>
                <a:schemeClr val="bg1"/>
              </a:solidFill>
            </a:endParaRPr>
          </a:p>
        </p:txBody>
      </p:sp>
      <p:sp>
        <p:nvSpPr>
          <p:cNvPr id="24" name="TextBox 23"/>
          <p:cNvSpPr txBox="1"/>
          <p:nvPr/>
        </p:nvSpPr>
        <p:spPr>
          <a:xfrm>
            <a:off x="7993390" y="1034484"/>
            <a:ext cx="1154483" cy="400110"/>
          </a:xfrm>
          <a:prstGeom prst="rect">
            <a:avLst/>
          </a:prstGeom>
          <a:noFill/>
          <a:ln w="19050">
            <a:noFill/>
          </a:ln>
        </p:spPr>
        <p:txBody>
          <a:bodyPr wrap="none" rtlCol="0">
            <a:spAutoFit/>
          </a:bodyPr>
          <a:lstStyle/>
          <a:p>
            <a:r>
              <a:rPr lang="en-US" sz="2000" dirty="0" smtClean="0">
                <a:solidFill>
                  <a:schemeClr val="bg1"/>
                </a:solidFill>
              </a:rPr>
              <a:t>Far Side</a:t>
            </a:r>
            <a:endParaRPr lang="en-US" sz="2000" dirty="0" smtClean="0">
              <a:solidFill>
                <a:schemeClr val="bg1"/>
              </a:solidFill>
            </a:endParaRPr>
          </a:p>
        </p:txBody>
      </p:sp>
    </p:spTree>
    <p:extLst>
      <p:ext uri="{BB962C8B-B14F-4D97-AF65-F5344CB8AC3E}">
        <p14:creationId xmlns:p14="http://schemas.microsoft.com/office/powerpoint/2010/main" val="12165923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5999263" y="1010833"/>
            <a:ext cx="6192737" cy="5110134"/>
          </a:xfrm>
          <a:prstGeom prst="rect">
            <a:avLst/>
          </a:prstGeom>
        </p:spPr>
      </p:pic>
      <p:sp>
        <p:nvSpPr>
          <p:cNvPr id="17" name="Rectangle 16"/>
          <p:cNvSpPr/>
          <p:nvPr/>
        </p:nvSpPr>
        <p:spPr>
          <a:xfrm>
            <a:off x="10039845" y="666750"/>
            <a:ext cx="2152155" cy="45952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2000" dirty="0" err="1" smtClean="0"/>
          </a:p>
        </p:txBody>
      </p:sp>
      <p:sp>
        <p:nvSpPr>
          <p:cNvPr id="15" name="Rectangle 14"/>
          <p:cNvSpPr/>
          <p:nvPr/>
        </p:nvSpPr>
        <p:spPr>
          <a:xfrm>
            <a:off x="5753100" y="5038725"/>
            <a:ext cx="6438900" cy="14365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2000" dirty="0" err="1" smtClean="0"/>
          </a:p>
        </p:txBody>
      </p:sp>
      <p:sp>
        <p:nvSpPr>
          <p:cNvPr id="2" name="Title 1"/>
          <p:cNvSpPr>
            <a:spLocks noGrp="1"/>
          </p:cNvSpPr>
          <p:nvPr>
            <p:ph type="title"/>
          </p:nvPr>
        </p:nvSpPr>
        <p:spPr>
          <a:xfrm>
            <a:off x="771563" y="122473"/>
            <a:ext cx="10459145" cy="762000"/>
          </a:xfrm>
        </p:spPr>
        <p:txBody>
          <a:bodyPr>
            <a:normAutofit fontScale="90000"/>
          </a:bodyPr>
          <a:lstStyle/>
          <a:p>
            <a:r>
              <a:rPr lang="en-US" dirty="0" smtClean="0"/>
              <a:t>Oxygen and Metal sources on the Moon - everywhere</a:t>
            </a:r>
            <a:endParaRPr lang="en-US" dirty="0"/>
          </a:p>
        </p:txBody>
      </p:sp>
      <p:sp>
        <p:nvSpPr>
          <p:cNvPr id="4" name="Date Placeholder 3"/>
          <p:cNvSpPr>
            <a:spLocks noGrp="1"/>
          </p:cNvSpPr>
          <p:nvPr>
            <p:ph type="dt" sz="half" idx="10"/>
          </p:nvPr>
        </p:nvSpPr>
        <p:spPr/>
        <p:txBody>
          <a:bodyPr/>
          <a:lstStyle/>
          <a:p>
            <a:fld id="{24B93144-C76E-764F-93FB-58C67DB58A80}" type="datetime3">
              <a:rPr lang="en-US" smtClean="0"/>
              <a:t>24 January 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BCDCBD-78E1-0D41-A999-31B5EBF8E02C}" type="slidenum">
              <a:rPr lang="en-US" smtClean="0"/>
              <a:pPr/>
              <a:t>4</a:t>
            </a:fld>
            <a:endParaRPr lang="en-US" dirty="0"/>
          </a:p>
        </p:txBody>
      </p:sp>
      <p:sp>
        <p:nvSpPr>
          <p:cNvPr id="3" name="TextBox 2"/>
          <p:cNvSpPr txBox="1"/>
          <p:nvPr/>
        </p:nvSpPr>
        <p:spPr>
          <a:xfrm>
            <a:off x="10080695" y="1418091"/>
            <a:ext cx="2111305" cy="3785652"/>
          </a:xfrm>
          <a:prstGeom prst="rect">
            <a:avLst/>
          </a:prstGeom>
          <a:noFill/>
          <a:ln w="19050">
            <a:noFill/>
          </a:ln>
        </p:spPr>
        <p:txBody>
          <a:bodyPr wrap="square" rtlCol="0">
            <a:spAutoFit/>
          </a:bodyPr>
          <a:lstStyle/>
          <a:p>
            <a:r>
              <a:rPr lang="en-US" sz="2000" dirty="0" smtClean="0">
                <a:solidFill>
                  <a:schemeClr val="bg1"/>
                </a:solidFill>
              </a:rPr>
              <a:t>Highland regolith and mare compositions. Both are dominated by silicate minerals.</a:t>
            </a:r>
          </a:p>
          <a:p>
            <a:endParaRPr lang="en-US" sz="2000" dirty="0" smtClean="0">
              <a:solidFill>
                <a:schemeClr val="bg1"/>
              </a:solidFill>
            </a:endParaRPr>
          </a:p>
          <a:p>
            <a:r>
              <a:rPr lang="en-US" sz="2000" dirty="0" smtClean="0">
                <a:solidFill>
                  <a:schemeClr val="bg1"/>
                </a:solidFill>
              </a:rPr>
              <a:t>Highland is dominated by aluminum, silicon, and calcium</a:t>
            </a:r>
            <a:endParaRPr lang="en-US" sz="2000" dirty="0">
              <a:solidFill>
                <a:schemeClr val="bg1"/>
              </a:solidFill>
            </a:endParaRPr>
          </a:p>
        </p:txBody>
      </p:sp>
      <p:sp>
        <p:nvSpPr>
          <p:cNvPr id="7" name="Rectangle 6"/>
          <p:cNvSpPr/>
          <p:nvPr/>
        </p:nvSpPr>
        <p:spPr>
          <a:xfrm>
            <a:off x="6624842" y="5262004"/>
            <a:ext cx="5567158" cy="9015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2000" dirty="0" err="1" smtClean="0"/>
          </a:p>
        </p:txBody>
      </p:sp>
      <p:sp>
        <p:nvSpPr>
          <p:cNvPr id="8" name="TextBox 7"/>
          <p:cNvSpPr txBox="1"/>
          <p:nvPr/>
        </p:nvSpPr>
        <p:spPr>
          <a:xfrm>
            <a:off x="5561652" y="618112"/>
            <a:ext cx="5171609" cy="400110"/>
          </a:xfrm>
          <a:prstGeom prst="rect">
            <a:avLst/>
          </a:prstGeom>
          <a:noFill/>
          <a:ln w="19050">
            <a:noFill/>
          </a:ln>
        </p:spPr>
        <p:txBody>
          <a:bodyPr wrap="none" rtlCol="0">
            <a:spAutoFit/>
          </a:bodyPr>
          <a:lstStyle/>
          <a:p>
            <a:r>
              <a:rPr lang="en-US" sz="2000" dirty="0" smtClean="0">
                <a:solidFill>
                  <a:schemeClr val="bg1"/>
                </a:solidFill>
              </a:rPr>
              <a:t>Metallic elements available from the regolith</a:t>
            </a:r>
          </a:p>
        </p:txBody>
      </p:sp>
      <p:pic>
        <p:nvPicPr>
          <p:cNvPr id="1028" name="Picture 4" descr="What is Lunar Regolith? - Universe Tod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340" y="1420115"/>
            <a:ext cx="4854938" cy="3699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SA - Oxygen and metal from lunar regolit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2502" y="4520706"/>
            <a:ext cx="2737745" cy="162838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235230" y="6141002"/>
            <a:ext cx="1653017" cy="276999"/>
          </a:xfrm>
          <a:prstGeom prst="rect">
            <a:avLst/>
          </a:prstGeom>
          <a:noFill/>
          <a:ln w="19050">
            <a:noFill/>
          </a:ln>
        </p:spPr>
        <p:txBody>
          <a:bodyPr wrap="none" rtlCol="0">
            <a:spAutoFit/>
          </a:bodyPr>
          <a:lstStyle/>
          <a:p>
            <a:r>
              <a:rPr lang="en-US" sz="1200" dirty="0" smtClean="0">
                <a:solidFill>
                  <a:schemeClr val="bg1"/>
                </a:solidFill>
              </a:rPr>
              <a:t>ESA/</a:t>
            </a:r>
            <a:r>
              <a:rPr lang="en-US" sz="1200" dirty="0" err="1" smtClean="0">
                <a:solidFill>
                  <a:schemeClr val="bg1"/>
                </a:solidFill>
              </a:rPr>
              <a:t>Univ</a:t>
            </a:r>
            <a:r>
              <a:rPr lang="en-US" sz="1200" dirty="0" smtClean="0">
                <a:solidFill>
                  <a:schemeClr val="bg1"/>
                </a:solidFill>
              </a:rPr>
              <a:t> of Glasgow</a:t>
            </a:r>
          </a:p>
        </p:txBody>
      </p:sp>
      <p:sp>
        <p:nvSpPr>
          <p:cNvPr id="11" name="TextBox 10"/>
          <p:cNvSpPr txBox="1"/>
          <p:nvPr/>
        </p:nvSpPr>
        <p:spPr>
          <a:xfrm>
            <a:off x="2751800" y="4520706"/>
            <a:ext cx="1194558" cy="584775"/>
          </a:xfrm>
          <a:prstGeom prst="rect">
            <a:avLst/>
          </a:prstGeom>
          <a:noFill/>
          <a:ln w="19050">
            <a:noFill/>
          </a:ln>
        </p:spPr>
        <p:txBody>
          <a:bodyPr wrap="none" rtlCol="0">
            <a:spAutoFit/>
          </a:bodyPr>
          <a:lstStyle/>
          <a:p>
            <a:pPr algn="ctr"/>
            <a:r>
              <a:rPr lang="en-US" sz="1600" dirty="0" smtClean="0">
                <a:solidFill>
                  <a:schemeClr val="bg1"/>
                </a:solidFill>
              </a:rPr>
              <a:t>CaAl</a:t>
            </a:r>
            <a:r>
              <a:rPr lang="en-US" sz="1600" baseline="-25000" dirty="0" smtClean="0">
                <a:solidFill>
                  <a:schemeClr val="bg1"/>
                </a:solidFill>
              </a:rPr>
              <a:t>2</a:t>
            </a:r>
            <a:r>
              <a:rPr lang="en-US" sz="1600" dirty="0" smtClean="0">
                <a:solidFill>
                  <a:schemeClr val="bg1"/>
                </a:solidFill>
              </a:rPr>
              <a:t>Si</a:t>
            </a:r>
            <a:r>
              <a:rPr lang="en-US" sz="1600" baseline="-25000" dirty="0" smtClean="0">
                <a:solidFill>
                  <a:schemeClr val="bg1"/>
                </a:solidFill>
              </a:rPr>
              <a:t>2</a:t>
            </a:r>
            <a:r>
              <a:rPr lang="en-US" sz="1600" dirty="0" smtClean="0">
                <a:solidFill>
                  <a:schemeClr val="bg1"/>
                </a:solidFill>
              </a:rPr>
              <a:t>O</a:t>
            </a:r>
            <a:r>
              <a:rPr lang="en-US" sz="1600" baseline="-25000" dirty="0" smtClean="0">
                <a:solidFill>
                  <a:schemeClr val="bg1"/>
                </a:solidFill>
              </a:rPr>
              <a:t>8</a:t>
            </a:r>
            <a:br>
              <a:rPr lang="en-US" sz="1600" baseline="-25000" dirty="0" smtClean="0">
                <a:solidFill>
                  <a:schemeClr val="bg1"/>
                </a:solidFill>
              </a:rPr>
            </a:br>
            <a:r>
              <a:rPr lang="en-US" sz="1600" dirty="0" smtClean="0">
                <a:solidFill>
                  <a:schemeClr val="bg1"/>
                </a:solidFill>
              </a:rPr>
              <a:t>FeTiO</a:t>
            </a:r>
            <a:r>
              <a:rPr lang="en-US" sz="1600" baseline="-25000" dirty="0" smtClean="0">
                <a:solidFill>
                  <a:schemeClr val="bg1"/>
                </a:solidFill>
              </a:rPr>
              <a:t>3</a:t>
            </a:r>
          </a:p>
        </p:txBody>
      </p:sp>
      <p:cxnSp>
        <p:nvCxnSpPr>
          <p:cNvPr id="14" name="Straight Arrow Connector 13"/>
          <p:cNvCxnSpPr/>
          <p:nvPr/>
        </p:nvCxnSpPr>
        <p:spPr>
          <a:xfrm>
            <a:off x="3946358" y="4739951"/>
            <a:ext cx="341213" cy="0"/>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197295" y="4558090"/>
            <a:ext cx="1463862" cy="338554"/>
          </a:xfrm>
          <a:prstGeom prst="rect">
            <a:avLst/>
          </a:prstGeom>
          <a:noFill/>
          <a:ln w="19050">
            <a:noFill/>
          </a:ln>
        </p:spPr>
        <p:txBody>
          <a:bodyPr wrap="none" rtlCol="0">
            <a:spAutoFit/>
          </a:bodyPr>
          <a:lstStyle/>
          <a:p>
            <a:pPr algn="ctr"/>
            <a:r>
              <a:rPr lang="en-US" sz="1600" dirty="0" smtClean="0">
                <a:solidFill>
                  <a:schemeClr val="bg1"/>
                </a:solidFill>
              </a:rPr>
              <a:t>Al, Fe, Si, etc.</a:t>
            </a:r>
            <a:endParaRPr lang="en-US" sz="1600" baseline="-25000" dirty="0" smtClean="0">
              <a:solidFill>
                <a:schemeClr val="bg1"/>
              </a:solidFill>
            </a:endParaRPr>
          </a:p>
        </p:txBody>
      </p:sp>
      <p:sp>
        <p:nvSpPr>
          <p:cNvPr id="16" name="TextBox 15"/>
          <p:cNvSpPr txBox="1"/>
          <p:nvPr/>
        </p:nvSpPr>
        <p:spPr>
          <a:xfrm>
            <a:off x="6208702" y="2770415"/>
            <a:ext cx="907206" cy="292388"/>
          </a:xfrm>
          <a:prstGeom prst="rect">
            <a:avLst/>
          </a:prstGeom>
          <a:solidFill>
            <a:schemeClr val="bg1"/>
          </a:solidFill>
          <a:ln w="19050">
            <a:noFill/>
          </a:ln>
        </p:spPr>
        <p:txBody>
          <a:bodyPr wrap="square" rtlCol="0">
            <a:spAutoFit/>
          </a:bodyPr>
          <a:lstStyle/>
          <a:p>
            <a:r>
              <a:rPr lang="en-US" sz="1300" dirty="0" smtClean="0">
                <a:latin typeface="Times New Roman" panose="02020603050405020304" pitchFamily="18" charset="0"/>
                <a:cs typeface="Times New Roman" panose="02020603050405020304" pitchFamily="18" charset="0"/>
              </a:rPr>
              <a:t>Calcium</a:t>
            </a:r>
            <a:endParaRPr lang="en-US" sz="1300" dirty="0" smtClean="0">
              <a:latin typeface="Times New Roman" panose="02020603050405020304" pitchFamily="18" charset="0"/>
              <a:cs typeface="Times New Roman" panose="02020603050405020304" pitchFamily="18" charset="0"/>
            </a:endParaRPr>
          </a:p>
        </p:txBody>
      </p:sp>
      <p:sp>
        <p:nvSpPr>
          <p:cNvPr id="18" name="Rectangle 17"/>
          <p:cNvSpPr/>
          <p:nvPr/>
        </p:nvSpPr>
        <p:spPr>
          <a:xfrm>
            <a:off x="6208702" y="2403231"/>
            <a:ext cx="3638683" cy="367184"/>
          </a:xfrm>
          <a:prstGeom prst="rect">
            <a:avLst/>
          </a:prstGeom>
          <a:solidFill>
            <a:schemeClr val="bg2"/>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dirty="0" err="1" smtClean="0"/>
          </a:p>
        </p:txBody>
      </p:sp>
      <p:sp>
        <p:nvSpPr>
          <p:cNvPr id="22" name="Rectangle 21"/>
          <p:cNvSpPr/>
          <p:nvPr/>
        </p:nvSpPr>
        <p:spPr>
          <a:xfrm>
            <a:off x="6195235" y="3322394"/>
            <a:ext cx="3638683" cy="1582582"/>
          </a:xfrm>
          <a:prstGeom prst="rect">
            <a:avLst/>
          </a:prstGeom>
          <a:solidFill>
            <a:schemeClr val="bg2"/>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dirty="0" err="1" smtClean="0"/>
          </a:p>
        </p:txBody>
      </p:sp>
      <p:sp>
        <p:nvSpPr>
          <p:cNvPr id="20" name="TextBox 19"/>
          <p:cNvSpPr txBox="1"/>
          <p:nvPr/>
        </p:nvSpPr>
        <p:spPr>
          <a:xfrm>
            <a:off x="1384131" y="5330329"/>
            <a:ext cx="1308371" cy="400110"/>
          </a:xfrm>
          <a:prstGeom prst="rect">
            <a:avLst/>
          </a:prstGeom>
          <a:noFill/>
          <a:ln w="19050">
            <a:noFill/>
          </a:ln>
        </p:spPr>
        <p:txBody>
          <a:bodyPr wrap="none" rtlCol="0">
            <a:spAutoFit/>
          </a:bodyPr>
          <a:lstStyle/>
          <a:p>
            <a:r>
              <a:rPr lang="en-US" sz="2000" dirty="0" smtClean="0">
                <a:solidFill>
                  <a:schemeClr val="bg1"/>
                </a:solidFill>
              </a:rPr>
              <a:t>In Mare…</a:t>
            </a:r>
            <a:endParaRPr lang="en-US" sz="2000" dirty="0" smtClean="0">
              <a:solidFill>
                <a:schemeClr val="bg1"/>
              </a:solidFill>
            </a:endParaRPr>
          </a:p>
        </p:txBody>
      </p:sp>
    </p:spTree>
    <p:extLst>
      <p:ext uri="{BB962C8B-B14F-4D97-AF65-F5344CB8AC3E}">
        <p14:creationId xmlns:p14="http://schemas.microsoft.com/office/powerpoint/2010/main" val="170930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5999263" y="1010833"/>
            <a:ext cx="6192737" cy="5110134"/>
          </a:xfrm>
          <a:prstGeom prst="rect">
            <a:avLst/>
          </a:prstGeom>
        </p:spPr>
      </p:pic>
      <p:sp>
        <p:nvSpPr>
          <p:cNvPr id="17" name="Rectangle 16"/>
          <p:cNvSpPr/>
          <p:nvPr/>
        </p:nvSpPr>
        <p:spPr>
          <a:xfrm>
            <a:off x="10039845" y="666750"/>
            <a:ext cx="2152155" cy="45952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2000" dirty="0" err="1" smtClean="0"/>
          </a:p>
        </p:txBody>
      </p:sp>
      <p:sp>
        <p:nvSpPr>
          <p:cNvPr id="15" name="Rectangle 14"/>
          <p:cNvSpPr/>
          <p:nvPr/>
        </p:nvSpPr>
        <p:spPr>
          <a:xfrm>
            <a:off x="5753100" y="5038725"/>
            <a:ext cx="6438900" cy="14365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2000" dirty="0" err="1" smtClean="0"/>
          </a:p>
        </p:txBody>
      </p:sp>
      <p:sp>
        <p:nvSpPr>
          <p:cNvPr id="2" name="Title 1"/>
          <p:cNvSpPr>
            <a:spLocks noGrp="1"/>
          </p:cNvSpPr>
          <p:nvPr>
            <p:ph type="title"/>
          </p:nvPr>
        </p:nvSpPr>
        <p:spPr>
          <a:xfrm>
            <a:off x="771563" y="122473"/>
            <a:ext cx="10459145" cy="762000"/>
          </a:xfrm>
        </p:spPr>
        <p:txBody>
          <a:bodyPr>
            <a:normAutofit fontScale="90000"/>
          </a:bodyPr>
          <a:lstStyle/>
          <a:p>
            <a:r>
              <a:rPr lang="en-US" dirty="0" smtClean="0"/>
              <a:t>Oxygen and Metal sources on the Moon - everywhere</a:t>
            </a:r>
            <a:endParaRPr lang="en-US" dirty="0"/>
          </a:p>
        </p:txBody>
      </p:sp>
      <p:sp>
        <p:nvSpPr>
          <p:cNvPr id="4" name="Date Placeholder 3"/>
          <p:cNvSpPr>
            <a:spLocks noGrp="1"/>
          </p:cNvSpPr>
          <p:nvPr>
            <p:ph type="dt" sz="half" idx="10"/>
          </p:nvPr>
        </p:nvSpPr>
        <p:spPr/>
        <p:txBody>
          <a:bodyPr/>
          <a:lstStyle/>
          <a:p>
            <a:fld id="{24B93144-C76E-764F-93FB-58C67DB58A80}" type="datetime3">
              <a:rPr lang="en-US" smtClean="0"/>
              <a:t>24 January 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BCDCBD-78E1-0D41-A999-31B5EBF8E02C}" type="slidenum">
              <a:rPr lang="en-US" smtClean="0"/>
              <a:pPr/>
              <a:t>5</a:t>
            </a:fld>
            <a:endParaRPr lang="en-US" dirty="0"/>
          </a:p>
        </p:txBody>
      </p:sp>
      <p:sp>
        <p:nvSpPr>
          <p:cNvPr id="3" name="TextBox 2"/>
          <p:cNvSpPr txBox="1"/>
          <p:nvPr/>
        </p:nvSpPr>
        <p:spPr>
          <a:xfrm>
            <a:off x="10080695" y="1418091"/>
            <a:ext cx="2111305" cy="3785652"/>
          </a:xfrm>
          <a:prstGeom prst="rect">
            <a:avLst/>
          </a:prstGeom>
          <a:noFill/>
          <a:ln w="19050">
            <a:noFill/>
          </a:ln>
        </p:spPr>
        <p:txBody>
          <a:bodyPr wrap="square" rtlCol="0">
            <a:spAutoFit/>
          </a:bodyPr>
          <a:lstStyle/>
          <a:p>
            <a:r>
              <a:rPr lang="en-US" sz="2000" dirty="0" smtClean="0">
                <a:solidFill>
                  <a:schemeClr val="bg1"/>
                </a:solidFill>
              </a:rPr>
              <a:t>Highland regolith and mare compositions. Both are dominated by silicate minerals.</a:t>
            </a:r>
          </a:p>
          <a:p>
            <a:endParaRPr lang="en-US" sz="2000" dirty="0" smtClean="0">
              <a:solidFill>
                <a:schemeClr val="bg1"/>
              </a:solidFill>
            </a:endParaRPr>
          </a:p>
          <a:p>
            <a:r>
              <a:rPr lang="en-US" sz="2000" dirty="0" smtClean="0">
                <a:solidFill>
                  <a:schemeClr val="bg1"/>
                </a:solidFill>
              </a:rPr>
              <a:t>Highland is dominated by aluminum, silicon, and calcium</a:t>
            </a:r>
            <a:endParaRPr lang="en-US" sz="2000" dirty="0">
              <a:solidFill>
                <a:schemeClr val="bg1"/>
              </a:solidFill>
            </a:endParaRPr>
          </a:p>
        </p:txBody>
      </p:sp>
      <p:sp>
        <p:nvSpPr>
          <p:cNvPr id="7" name="Rectangle 6"/>
          <p:cNvSpPr/>
          <p:nvPr/>
        </p:nvSpPr>
        <p:spPr>
          <a:xfrm>
            <a:off x="6624842" y="5262004"/>
            <a:ext cx="5567158" cy="9015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2000" dirty="0" err="1" smtClean="0"/>
          </a:p>
        </p:txBody>
      </p:sp>
      <p:sp>
        <p:nvSpPr>
          <p:cNvPr id="8" name="TextBox 7"/>
          <p:cNvSpPr txBox="1"/>
          <p:nvPr/>
        </p:nvSpPr>
        <p:spPr>
          <a:xfrm>
            <a:off x="5561652" y="618112"/>
            <a:ext cx="5171609" cy="400110"/>
          </a:xfrm>
          <a:prstGeom prst="rect">
            <a:avLst/>
          </a:prstGeom>
          <a:noFill/>
          <a:ln w="19050">
            <a:noFill/>
          </a:ln>
        </p:spPr>
        <p:txBody>
          <a:bodyPr wrap="none" rtlCol="0">
            <a:spAutoFit/>
          </a:bodyPr>
          <a:lstStyle/>
          <a:p>
            <a:r>
              <a:rPr lang="en-US" sz="2000" dirty="0" smtClean="0">
                <a:solidFill>
                  <a:schemeClr val="bg1"/>
                </a:solidFill>
              </a:rPr>
              <a:t>Metallic elements available from the regolith</a:t>
            </a:r>
          </a:p>
        </p:txBody>
      </p:sp>
      <p:sp>
        <p:nvSpPr>
          <p:cNvPr id="16" name="TextBox 15"/>
          <p:cNvSpPr txBox="1"/>
          <p:nvPr/>
        </p:nvSpPr>
        <p:spPr>
          <a:xfrm>
            <a:off x="6208702" y="2770415"/>
            <a:ext cx="907206" cy="292388"/>
          </a:xfrm>
          <a:prstGeom prst="rect">
            <a:avLst/>
          </a:prstGeom>
          <a:solidFill>
            <a:schemeClr val="bg1"/>
          </a:solidFill>
          <a:ln w="19050">
            <a:noFill/>
          </a:ln>
        </p:spPr>
        <p:txBody>
          <a:bodyPr wrap="square" rtlCol="0">
            <a:spAutoFit/>
          </a:bodyPr>
          <a:lstStyle/>
          <a:p>
            <a:r>
              <a:rPr lang="en-US" sz="1300" dirty="0" smtClean="0">
                <a:latin typeface="Times New Roman" panose="02020603050405020304" pitchFamily="18" charset="0"/>
                <a:cs typeface="Times New Roman" panose="02020603050405020304" pitchFamily="18" charset="0"/>
              </a:rPr>
              <a:t>Calcium</a:t>
            </a:r>
            <a:endParaRPr lang="en-US" sz="1300" dirty="0" smtClean="0">
              <a:latin typeface="Times New Roman" panose="02020603050405020304" pitchFamily="18" charset="0"/>
              <a:cs typeface="Times New Roman" panose="02020603050405020304" pitchFamily="18" charset="0"/>
            </a:endParaRPr>
          </a:p>
        </p:txBody>
      </p:sp>
      <p:sp>
        <p:nvSpPr>
          <p:cNvPr id="18" name="Rectangle 17"/>
          <p:cNvSpPr/>
          <p:nvPr/>
        </p:nvSpPr>
        <p:spPr>
          <a:xfrm>
            <a:off x="6208702" y="2403231"/>
            <a:ext cx="3638683" cy="367184"/>
          </a:xfrm>
          <a:prstGeom prst="rect">
            <a:avLst/>
          </a:prstGeom>
          <a:solidFill>
            <a:schemeClr val="bg2"/>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dirty="0" err="1" smtClean="0"/>
          </a:p>
        </p:txBody>
      </p:sp>
      <p:sp>
        <p:nvSpPr>
          <p:cNvPr id="22" name="Rectangle 21"/>
          <p:cNvSpPr/>
          <p:nvPr/>
        </p:nvSpPr>
        <p:spPr>
          <a:xfrm>
            <a:off x="6195235" y="3322394"/>
            <a:ext cx="3638683" cy="1582582"/>
          </a:xfrm>
          <a:prstGeom prst="rect">
            <a:avLst/>
          </a:prstGeom>
          <a:solidFill>
            <a:schemeClr val="bg2"/>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dirty="0" err="1" smtClean="0"/>
          </a:p>
        </p:txBody>
      </p:sp>
      <p:sp>
        <p:nvSpPr>
          <p:cNvPr id="23" name="TextBox 22"/>
          <p:cNvSpPr txBox="1"/>
          <p:nvPr/>
        </p:nvSpPr>
        <p:spPr>
          <a:xfrm>
            <a:off x="-155398" y="910259"/>
            <a:ext cx="6058431" cy="1631216"/>
          </a:xfrm>
          <a:prstGeom prst="rect">
            <a:avLst/>
          </a:prstGeom>
          <a:noFill/>
          <a:ln w="19050">
            <a:noFill/>
          </a:ln>
        </p:spPr>
        <p:txBody>
          <a:bodyPr wrap="square" rtlCol="0">
            <a:spAutoFit/>
          </a:bodyPr>
          <a:lstStyle/>
          <a:p>
            <a:pPr algn="ctr"/>
            <a:r>
              <a:rPr lang="en-US" sz="2000" dirty="0" smtClean="0">
                <a:solidFill>
                  <a:schemeClr val="bg1"/>
                </a:solidFill>
              </a:rPr>
              <a:t>New LUSTR opportunity. $1M-$2M. </a:t>
            </a:r>
            <a:r>
              <a:rPr lang="en-US" sz="2000" dirty="0" smtClean="0">
                <a:solidFill>
                  <a:schemeClr val="bg1"/>
                </a:solidFill>
              </a:rPr>
              <a:t>University grant. </a:t>
            </a:r>
          </a:p>
          <a:p>
            <a:pPr algn="ctr"/>
            <a:endParaRPr lang="en-US" sz="2000" dirty="0">
              <a:solidFill>
                <a:schemeClr val="bg1"/>
              </a:solidFill>
            </a:endParaRPr>
          </a:p>
          <a:p>
            <a:pPr algn="ctr"/>
            <a:r>
              <a:rPr lang="en-US" sz="2000" dirty="0" smtClean="0">
                <a:solidFill>
                  <a:schemeClr val="bg1"/>
                </a:solidFill>
              </a:rPr>
              <a:t>Theme 3: Extraction of Metals from Lunar Regolith for Additive Manufacturing</a:t>
            </a:r>
            <a:r>
              <a:rPr lang="en-US" sz="2000" dirty="0" smtClean="0">
                <a:solidFill>
                  <a:schemeClr val="bg1"/>
                </a:solidFill>
              </a:rPr>
              <a:t>.  </a:t>
            </a:r>
            <a:endParaRPr lang="en-US" sz="2000" dirty="0" smtClean="0">
              <a:solidFill>
                <a:schemeClr val="bg1"/>
              </a:solidFill>
            </a:endParaRPr>
          </a:p>
        </p:txBody>
      </p:sp>
      <p:sp>
        <p:nvSpPr>
          <p:cNvPr id="12" name="Down Arrow 11"/>
          <p:cNvSpPr/>
          <p:nvPr/>
        </p:nvSpPr>
        <p:spPr>
          <a:xfrm>
            <a:off x="2629849" y="2600641"/>
            <a:ext cx="550985" cy="795485"/>
          </a:xfrm>
          <a:prstGeom prst="downArrow">
            <a:avLst/>
          </a:prstGeom>
          <a:solidFill>
            <a:schemeClr val="accent2"/>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dirty="0" err="1" smtClean="0"/>
          </a:p>
        </p:txBody>
      </p:sp>
      <p:sp>
        <p:nvSpPr>
          <p:cNvPr id="21" name="Rectangle 20"/>
          <p:cNvSpPr/>
          <p:nvPr/>
        </p:nvSpPr>
        <p:spPr>
          <a:xfrm>
            <a:off x="-219818" y="3582439"/>
            <a:ext cx="6096000" cy="369332"/>
          </a:xfrm>
          <a:prstGeom prst="rect">
            <a:avLst/>
          </a:prstGeom>
        </p:spPr>
        <p:txBody>
          <a:bodyPr>
            <a:spAutoFit/>
          </a:bodyPr>
          <a:lstStyle/>
          <a:p>
            <a:pPr algn="ctr"/>
            <a:r>
              <a:rPr lang="en-US" dirty="0">
                <a:solidFill>
                  <a:schemeClr val="bg1"/>
                </a:solidFill>
              </a:rPr>
              <a:t>Theme </a:t>
            </a:r>
            <a:r>
              <a:rPr lang="en-US" dirty="0" smtClean="0">
                <a:solidFill>
                  <a:schemeClr val="bg1"/>
                </a:solidFill>
              </a:rPr>
              <a:t>1: Active Dust Mitigation.  </a:t>
            </a:r>
            <a:endParaRPr lang="en-US" dirty="0">
              <a:solidFill>
                <a:schemeClr val="bg1"/>
              </a:solidFill>
            </a:endParaRPr>
          </a:p>
        </p:txBody>
      </p:sp>
      <p:sp>
        <p:nvSpPr>
          <p:cNvPr id="26" name="Rectangle 25"/>
          <p:cNvSpPr/>
          <p:nvPr/>
        </p:nvSpPr>
        <p:spPr>
          <a:xfrm>
            <a:off x="-219818" y="4273936"/>
            <a:ext cx="6096000" cy="923330"/>
          </a:xfrm>
          <a:prstGeom prst="rect">
            <a:avLst/>
          </a:prstGeom>
        </p:spPr>
        <p:txBody>
          <a:bodyPr>
            <a:spAutoFit/>
          </a:bodyPr>
          <a:lstStyle/>
          <a:p>
            <a:pPr algn="ctr"/>
            <a:r>
              <a:rPr lang="en-US" dirty="0">
                <a:solidFill>
                  <a:schemeClr val="bg1"/>
                </a:solidFill>
              </a:rPr>
              <a:t>Theme 2</a:t>
            </a:r>
            <a:r>
              <a:rPr lang="en-US" dirty="0" smtClean="0">
                <a:solidFill>
                  <a:schemeClr val="bg1"/>
                </a:solidFill>
              </a:rPr>
              <a:t>: Lunar Extreme Access and Exploration via Cooperative Multi-Robots</a:t>
            </a:r>
          </a:p>
          <a:p>
            <a:pPr algn="ctr"/>
            <a:r>
              <a:rPr lang="en-US" dirty="0" smtClean="0">
                <a:solidFill>
                  <a:schemeClr val="bg1"/>
                </a:solidFill>
              </a:rPr>
              <a:t>(call driven by potentially hazardous terrain)</a:t>
            </a:r>
            <a:endParaRPr lang="en-US" dirty="0">
              <a:solidFill>
                <a:schemeClr val="bg1"/>
              </a:solidFill>
            </a:endParaRPr>
          </a:p>
        </p:txBody>
      </p:sp>
    </p:spTree>
    <p:extLst>
      <p:ext uri="{BB962C8B-B14F-4D97-AF65-F5344CB8AC3E}">
        <p14:creationId xmlns:p14="http://schemas.microsoft.com/office/powerpoint/2010/main" val="323796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AD0A5B-1E94-4FDF-95F6-23B55D55CBC5}" type="datetime3">
              <a:rPr lang="en-US" smtClean="0"/>
              <a:t>24 January 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EBCDCBD-78E1-0D41-A999-31B5EBF8E02C}" type="slidenum">
              <a:rPr lang="en-US" smtClean="0"/>
              <a:pPr/>
              <a:t>6</a:t>
            </a:fld>
            <a:endParaRPr lang="en-US" dirty="0"/>
          </a:p>
        </p:txBody>
      </p:sp>
      <p:sp>
        <p:nvSpPr>
          <p:cNvPr id="5" name="Title 4"/>
          <p:cNvSpPr>
            <a:spLocks noGrp="1"/>
          </p:cNvSpPr>
          <p:nvPr>
            <p:ph type="title"/>
          </p:nvPr>
        </p:nvSpPr>
        <p:spPr>
          <a:xfrm>
            <a:off x="272636" y="149790"/>
            <a:ext cx="11666676" cy="766763"/>
          </a:xfrm>
        </p:spPr>
        <p:txBody>
          <a:bodyPr>
            <a:normAutofit/>
          </a:bodyPr>
          <a:lstStyle/>
          <a:p>
            <a:r>
              <a:rPr lang="en-US" dirty="0" smtClean="0"/>
              <a:t>Geologic information needed for all pola</a:t>
            </a:r>
            <a:r>
              <a:rPr lang="en-US" dirty="0" smtClean="0"/>
              <a:t>r operations</a:t>
            </a:r>
            <a:endParaRPr lang="en-US" dirty="0"/>
          </a:p>
        </p:txBody>
      </p:sp>
      <p:sp>
        <p:nvSpPr>
          <p:cNvPr id="6" name="Content Placeholder 5"/>
          <p:cNvSpPr>
            <a:spLocks noGrp="1"/>
          </p:cNvSpPr>
          <p:nvPr>
            <p:ph idx="1"/>
          </p:nvPr>
        </p:nvSpPr>
        <p:spPr>
          <a:xfrm>
            <a:off x="147180" y="1185863"/>
            <a:ext cx="6209944" cy="4652230"/>
          </a:xfrm>
        </p:spPr>
        <p:txBody>
          <a:bodyPr>
            <a:noAutofit/>
          </a:bodyPr>
          <a:lstStyle/>
          <a:p>
            <a:r>
              <a:rPr lang="en-US" sz="2400" dirty="0" smtClean="0"/>
              <a:t>Terrain Hazards (boulders, craters, steep slopes, loose regolith)</a:t>
            </a:r>
            <a:r>
              <a:rPr lang="en-US" sz="2400" dirty="0" smtClean="0"/>
              <a:t>.</a:t>
            </a:r>
          </a:p>
          <a:p>
            <a:r>
              <a:rPr lang="en-US" sz="2400" dirty="0" smtClean="0"/>
              <a:t>Understanding the ubiquitous dust</a:t>
            </a:r>
          </a:p>
          <a:p>
            <a:pPr lvl="1"/>
            <a:r>
              <a:rPr lang="en-US" sz="2000" dirty="0" smtClean="0"/>
              <a:t>May have some unique properties at the poles</a:t>
            </a:r>
          </a:p>
          <a:p>
            <a:r>
              <a:rPr lang="en-US" sz="2400" dirty="0" smtClean="0"/>
              <a:t>Unique</a:t>
            </a:r>
            <a:r>
              <a:rPr lang="en-US" sz="2400" dirty="0" smtClean="0"/>
              <a:t> geology of PSR ices</a:t>
            </a:r>
          </a:p>
          <a:p>
            <a:pPr lvl="1"/>
            <a:r>
              <a:rPr lang="en-US" sz="2000" dirty="0" smtClean="0"/>
              <a:t>Surface ice: Large cold traps</a:t>
            </a:r>
          </a:p>
          <a:p>
            <a:pPr lvl="1"/>
            <a:r>
              <a:rPr lang="en-US" sz="2000" dirty="0" smtClean="0"/>
              <a:t>Surface ice: Micro cold traps – </a:t>
            </a:r>
            <a:r>
              <a:rPr lang="en-US" sz="2000" dirty="0"/>
              <a:t>Depth </a:t>
            </a:r>
            <a:r>
              <a:rPr lang="en-US" sz="2000" dirty="0" smtClean="0"/>
              <a:t>matters! Shallow (&lt;1m) are less likely to hold surface frost. </a:t>
            </a:r>
          </a:p>
          <a:p>
            <a:pPr lvl="1"/>
            <a:r>
              <a:rPr lang="en-US" sz="2000" dirty="0" smtClean="0"/>
              <a:t>Near surface</a:t>
            </a:r>
          </a:p>
          <a:p>
            <a:pPr lvl="1"/>
            <a:r>
              <a:rPr lang="en-US" sz="2000" dirty="0" smtClean="0"/>
              <a:t>Deep ice – preferential shallowing of pole facing walls in PSRs</a:t>
            </a:r>
            <a:r>
              <a:rPr lang="en-US" sz="2400" dirty="0" smtClean="0"/>
              <a:t>. </a:t>
            </a:r>
            <a:endParaRPr lang="en-US" sz="1800" dirty="0" smtClean="0"/>
          </a:p>
          <a:p>
            <a:endParaRPr lang="en-US" sz="2400" dirty="0"/>
          </a:p>
          <a:p>
            <a:pPr marL="447675" lvl="1" indent="0">
              <a:buNone/>
            </a:pPr>
            <a:endParaRPr lang="en-US" sz="1800" dirty="0" smtClean="0"/>
          </a:p>
        </p:txBody>
      </p:sp>
      <p:pic>
        <p:nvPicPr>
          <p:cNvPr id="7" name="Picture 6"/>
          <p:cNvPicPr>
            <a:picLocks noChangeAspect="1"/>
          </p:cNvPicPr>
          <p:nvPr/>
        </p:nvPicPr>
        <p:blipFill>
          <a:blip r:embed="rId3"/>
          <a:stretch>
            <a:fillRect/>
          </a:stretch>
        </p:blipFill>
        <p:spPr>
          <a:xfrm>
            <a:off x="6436499" y="1185861"/>
            <a:ext cx="5377676" cy="4955631"/>
          </a:xfrm>
          <a:prstGeom prst="rect">
            <a:avLst/>
          </a:prstGeom>
        </p:spPr>
      </p:pic>
      <p:pic>
        <p:nvPicPr>
          <p:cNvPr id="2050" name="Picture 2" descr="Shackleton crater floor seen at 1.85 m/pix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6500" y="1036722"/>
            <a:ext cx="5608320" cy="560832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825576" y="1030112"/>
            <a:ext cx="4830168" cy="400110"/>
          </a:xfrm>
          <a:prstGeom prst="rect">
            <a:avLst/>
          </a:prstGeom>
          <a:noFill/>
          <a:ln w="19050">
            <a:noFill/>
          </a:ln>
        </p:spPr>
        <p:txBody>
          <a:bodyPr wrap="none" rtlCol="0">
            <a:spAutoFit/>
          </a:bodyPr>
          <a:lstStyle/>
          <a:p>
            <a:r>
              <a:rPr lang="en-US" sz="2000" dirty="0" err="1" smtClean="0">
                <a:solidFill>
                  <a:schemeClr val="bg1"/>
                </a:solidFill>
              </a:rPr>
              <a:t>ShadowCam</a:t>
            </a:r>
            <a:r>
              <a:rPr lang="en-US" sz="2000" dirty="0" smtClean="0">
                <a:solidFill>
                  <a:schemeClr val="bg1"/>
                </a:solidFill>
              </a:rPr>
              <a:t> image of Shackleton Crater</a:t>
            </a:r>
            <a:endParaRPr lang="en-US" sz="2000" dirty="0" smtClean="0">
              <a:solidFill>
                <a:schemeClr val="bg1"/>
              </a:solidFill>
            </a:endParaRPr>
          </a:p>
        </p:txBody>
      </p:sp>
    </p:spTree>
    <p:extLst>
      <p:ext uri="{BB962C8B-B14F-4D97-AF65-F5344CB8AC3E}">
        <p14:creationId xmlns:p14="http://schemas.microsoft.com/office/powerpoint/2010/main" val="23330636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951255" y="93418"/>
            <a:ext cx="3133811" cy="6682520"/>
          </a:xfrm>
          <a:prstGeom prst="rect">
            <a:avLst/>
          </a:prstGeom>
        </p:spPr>
      </p:pic>
      <p:sp>
        <p:nvSpPr>
          <p:cNvPr id="3" name="TextBox 2"/>
          <p:cNvSpPr txBox="1"/>
          <p:nvPr/>
        </p:nvSpPr>
        <p:spPr>
          <a:xfrm>
            <a:off x="9105596" y="2429397"/>
            <a:ext cx="2979470" cy="369332"/>
          </a:xfrm>
          <a:prstGeom prst="rect">
            <a:avLst/>
          </a:prstGeom>
          <a:noFill/>
        </p:spPr>
        <p:txBody>
          <a:bodyPr wrap="none" rtlCol="0">
            <a:spAutoFit/>
          </a:bodyPr>
          <a:lstStyle/>
          <a:p>
            <a:r>
              <a:rPr lang="en-US" dirty="0" err="1" smtClean="0">
                <a:solidFill>
                  <a:schemeClr val="bg1"/>
                </a:solidFill>
              </a:rPr>
              <a:t>Speyerer</a:t>
            </a:r>
            <a:r>
              <a:rPr lang="en-US" dirty="0" smtClean="0">
                <a:solidFill>
                  <a:schemeClr val="bg1"/>
                </a:solidFill>
              </a:rPr>
              <a:t> and Robinson, 2013</a:t>
            </a:r>
            <a:endParaRPr lang="en-US" dirty="0">
              <a:solidFill>
                <a:schemeClr val="bg1"/>
              </a:solidFill>
            </a:endParaRPr>
          </a:p>
        </p:txBody>
      </p:sp>
      <p:sp>
        <p:nvSpPr>
          <p:cNvPr id="4" name="TextBox 3"/>
          <p:cNvSpPr txBox="1"/>
          <p:nvPr/>
        </p:nvSpPr>
        <p:spPr>
          <a:xfrm>
            <a:off x="3533891" y="-134537"/>
            <a:ext cx="3489994" cy="646331"/>
          </a:xfrm>
          <a:prstGeom prst="rect">
            <a:avLst/>
          </a:prstGeom>
          <a:noFill/>
        </p:spPr>
        <p:txBody>
          <a:bodyPr wrap="none" rtlCol="0">
            <a:spAutoFit/>
          </a:bodyPr>
          <a:lstStyle/>
          <a:p>
            <a:r>
              <a:rPr lang="en-US" sz="3600" dirty="0" smtClean="0">
                <a:solidFill>
                  <a:schemeClr val="bg1"/>
                </a:solidFill>
              </a:rPr>
              <a:t>Shackleton Crater</a:t>
            </a:r>
            <a:endParaRPr lang="en-US" sz="3600" dirty="0">
              <a:solidFill>
                <a:schemeClr val="bg1"/>
              </a:solidFill>
            </a:endParaRPr>
          </a:p>
        </p:txBody>
      </p:sp>
      <p:sp>
        <p:nvSpPr>
          <p:cNvPr id="5" name="TextBox 4"/>
          <p:cNvSpPr txBox="1"/>
          <p:nvPr/>
        </p:nvSpPr>
        <p:spPr>
          <a:xfrm>
            <a:off x="126605" y="1506067"/>
            <a:ext cx="2851584" cy="4524315"/>
          </a:xfrm>
          <a:prstGeom prst="rect">
            <a:avLst/>
          </a:prstGeom>
          <a:noFill/>
        </p:spPr>
        <p:txBody>
          <a:bodyPr wrap="square" rtlCol="0">
            <a:spAutoFit/>
          </a:bodyPr>
          <a:lstStyle/>
          <a:p>
            <a:r>
              <a:rPr lang="en-US" dirty="0" err="1" smtClean="0">
                <a:solidFill>
                  <a:schemeClr val="bg1"/>
                </a:solidFill>
              </a:rPr>
              <a:t>Eratosthenian</a:t>
            </a:r>
            <a:r>
              <a:rPr lang="en-US" dirty="0" smtClean="0">
                <a:solidFill>
                  <a:schemeClr val="bg1"/>
                </a:solidFill>
              </a:rPr>
              <a:t> age (1 to 3 Ga), probably closer to 3.6 Ga.</a:t>
            </a:r>
          </a:p>
          <a:p>
            <a:endParaRPr lang="en-US" dirty="0">
              <a:solidFill>
                <a:schemeClr val="bg1"/>
              </a:solidFill>
            </a:endParaRPr>
          </a:p>
          <a:p>
            <a:r>
              <a:rPr lang="en-US" dirty="0" smtClean="0">
                <a:solidFill>
                  <a:schemeClr val="bg1"/>
                </a:solidFill>
              </a:rPr>
              <a:t>Has brighter floor than surrounding terrain.</a:t>
            </a:r>
          </a:p>
          <a:p>
            <a:endParaRPr lang="en-US" dirty="0" smtClean="0">
              <a:solidFill>
                <a:schemeClr val="bg1"/>
              </a:solidFill>
            </a:endParaRPr>
          </a:p>
          <a:p>
            <a:r>
              <a:rPr lang="en-US" dirty="0" smtClean="0">
                <a:solidFill>
                  <a:schemeClr val="bg1"/>
                </a:solidFill>
              </a:rPr>
              <a:t>But no NS anomaly associated with  it (caveat spatial resolution)</a:t>
            </a:r>
          </a:p>
          <a:p>
            <a:endParaRPr lang="en-US" dirty="0">
              <a:solidFill>
                <a:schemeClr val="bg1"/>
              </a:solidFill>
            </a:endParaRPr>
          </a:p>
          <a:p>
            <a:r>
              <a:rPr lang="en-US" dirty="0" smtClean="0">
                <a:solidFill>
                  <a:schemeClr val="bg1"/>
                </a:solidFill>
              </a:rPr>
              <a:t>The persistently shadowed interior of Shackleton does not look different from illuminated terrain on the Moon.</a:t>
            </a:r>
            <a:endParaRPr lang="en-US" dirty="0">
              <a:solidFill>
                <a:schemeClr val="bg1"/>
              </a:solidFill>
            </a:endParaRPr>
          </a:p>
        </p:txBody>
      </p:sp>
      <p:pic>
        <p:nvPicPr>
          <p:cNvPr id="6" name="Picture 2" descr="Shackleton crater floor seen at 1.85 m/pix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8189" y="815184"/>
            <a:ext cx="5608320" cy="56083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367265" y="808574"/>
            <a:ext cx="4830168" cy="400110"/>
          </a:xfrm>
          <a:prstGeom prst="rect">
            <a:avLst/>
          </a:prstGeom>
          <a:noFill/>
          <a:ln w="19050">
            <a:noFill/>
          </a:ln>
        </p:spPr>
        <p:txBody>
          <a:bodyPr wrap="none" rtlCol="0">
            <a:spAutoFit/>
          </a:bodyPr>
          <a:lstStyle/>
          <a:p>
            <a:r>
              <a:rPr lang="en-US" sz="2000" dirty="0" err="1" smtClean="0">
                <a:solidFill>
                  <a:schemeClr val="bg1"/>
                </a:solidFill>
              </a:rPr>
              <a:t>ShadowCam</a:t>
            </a:r>
            <a:r>
              <a:rPr lang="en-US" sz="2000" dirty="0" smtClean="0">
                <a:solidFill>
                  <a:schemeClr val="bg1"/>
                </a:solidFill>
              </a:rPr>
              <a:t> image of Shackleton Crater</a:t>
            </a:r>
            <a:endParaRPr lang="en-US" sz="2000" dirty="0" smtClean="0">
              <a:solidFill>
                <a:schemeClr val="bg1"/>
              </a:solidFill>
            </a:endParaRPr>
          </a:p>
        </p:txBody>
      </p:sp>
    </p:spTree>
    <p:extLst>
      <p:ext uri="{BB962C8B-B14F-4D97-AF65-F5344CB8AC3E}">
        <p14:creationId xmlns:p14="http://schemas.microsoft.com/office/powerpoint/2010/main" val="7465195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3785" y="4241"/>
            <a:ext cx="12027877" cy="6828835"/>
          </a:xfrm>
          <a:prstGeom prst="rect">
            <a:avLst/>
          </a:prstGeom>
        </p:spPr>
      </p:pic>
      <p:sp>
        <p:nvSpPr>
          <p:cNvPr id="3" name="TextBox 2"/>
          <p:cNvSpPr txBox="1"/>
          <p:nvPr/>
        </p:nvSpPr>
        <p:spPr>
          <a:xfrm>
            <a:off x="6342184" y="375138"/>
            <a:ext cx="2771784" cy="369332"/>
          </a:xfrm>
          <a:prstGeom prst="rect">
            <a:avLst/>
          </a:prstGeom>
          <a:noFill/>
        </p:spPr>
        <p:txBody>
          <a:bodyPr wrap="none" rtlCol="0">
            <a:spAutoFit/>
          </a:bodyPr>
          <a:lstStyle/>
          <a:p>
            <a:r>
              <a:rPr lang="en-US" dirty="0" smtClean="0">
                <a:solidFill>
                  <a:schemeClr val="bg1"/>
                </a:solidFill>
              </a:rPr>
              <a:t>from Kleinhenz et al., 2020)</a:t>
            </a:r>
            <a:endParaRPr lang="en-US" dirty="0">
              <a:solidFill>
                <a:schemeClr val="bg1"/>
              </a:solidFill>
            </a:endParaRPr>
          </a:p>
        </p:txBody>
      </p:sp>
    </p:spTree>
    <p:extLst>
      <p:ext uri="{BB962C8B-B14F-4D97-AF65-F5344CB8AC3E}">
        <p14:creationId xmlns:p14="http://schemas.microsoft.com/office/powerpoint/2010/main" val="1411990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86554" y="1963137"/>
            <a:ext cx="8222170" cy="4790227"/>
          </a:xfrm>
          <a:prstGeom prst="rect">
            <a:avLst/>
          </a:prstGeom>
        </p:spPr>
      </p:pic>
      <p:cxnSp>
        <p:nvCxnSpPr>
          <p:cNvPr id="4" name="Straight Arrow Connector 3"/>
          <p:cNvCxnSpPr/>
          <p:nvPr/>
        </p:nvCxnSpPr>
        <p:spPr>
          <a:xfrm flipH="1">
            <a:off x="6611815" y="2033955"/>
            <a:ext cx="5087815" cy="269629"/>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6764215" y="3358663"/>
            <a:ext cx="5087815" cy="269629"/>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6834554" y="4683366"/>
            <a:ext cx="5087815" cy="269629"/>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187354" y="5334001"/>
            <a:ext cx="935128" cy="369332"/>
          </a:xfrm>
          <a:prstGeom prst="rect">
            <a:avLst/>
          </a:prstGeom>
          <a:noFill/>
        </p:spPr>
        <p:txBody>
          <a:bodyPr wrap="none" rtlCol="0">
            <a:spAutoFit/>
          </a:bodyPr>
          <a:lstStyle/>
          <a:p>
            <a:r>
              <a:rPr lang="en-US" b="1" dirty="0" smtClean="0"/>
              <a:t>Equator</a:t>
            </a:r>
            <a:endParaRPr lang="en-US" b="1" dirty="0"/>
          </a:p>
        </p:txBody>
      </p:sp>
      <p:cxnSp>
        <p:nvCxnSpPr>
          <p:cNvPr id="11" name="Straight Arrow Connector 10"/>
          <p:cNvCxnSpPr/>
          <p:nvPr/>
        </p:nvCxnSpPr>
        <p:spPr>
          <a:xfrm>
            <a:off x="11101755" y="5516114"/>
            <a:ext cx="6095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818185" y="5299182"/>
            <a:ext cx="599331" cy="369332"/>
          </a:xfrm>
          <a:prstGeom prst="rect">
            <a:avLst/>
          </a:prstGeom>
          <a:noFill/>
        </p:spPr>
        <p:txBody>
          <a:bodyPr wrap="none" rtlCol="0">
            <a:spAutoFit/>
          </a:bodyPr>
          <a:lstStyle/>
          <a:p>
            <a:r>
              <a:rPr lang="en-US" b="1" dirty="0" smtClean="0"/>
              <a:t>Pole</a:t>
            </a:r>
            <a:endParaRPr lang="en-US" b="1" dirty="0"/>
          </a:p>
        </p:txBody>
      </p:sp>
      <p:cxnSp>
        <p:nvCxnSpPr>
          <p:cNvPr id="13" name="Straight Arrow Connector 12"/>
          <p:cNvCxnSpPr/>
          <p:nvPr/>
        </p:nvCxnSpPr>
        <p:spPr>
          <a:xfrm flipH="1">
            <a:off x="4103077" y="5492668"/>
            <a:ext cx="7151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322881" y="6384032"/>
            <a:ext cx="2985241" cy="369332"/>
          </a:xfrm>
          <a:prstGeom prst="rect">
            <a:avLst/>
          </a:prstGeom>
          <a:noFill/>
        </p:spPr>
        <p:txBody>
          <a:bodyPr wrap="none" rtlCol="0">
            <a:spAutoFit/>
          </a:bodyPr>
          <a:lstStyle/>
          <a:p>
            <a:r>
              <a:rPr lang="en-US" dirty="0" smtClean="0"/>
              <a:t>(from Rubanenko et al., 2019)</a:t>
            </a:r>
            <a:endParaRPr lang="en-US" dirty="0"/>
          </a:p>
        </p:txBody>
      </p:sp>
      <p:sp>
        <p:nvSpPr>
          <p:cNvPr id="17" name="TextBox 16"/>
          <p:cNvSpPr txBox="1"/>
          <p:nvPr/>
        </p:nvSpPr>
        <p:spPr>
          <a:xfrm>
            <a:off x="5850281" y="1183250"/>
            <a:ext cx="4211794" cy="646331"/>
          </a:xfrm>
          <a:prstGeom prst="rect">
            <a:avLst/>
          </a:prstGeom>
          <a:noFill/>
        </p:spPr>
        <p:txBody>
          <a:bodyPr wrap="none" rtlCol="0">
            <a:spAutoFit/>
          </a:bodyPr>
          <a:lstStyle/>
          <a:p>
            <a:r>
              <a:rPr lang="en-US" sz="3600" dirty="0" smtClean="0">
                <a:solidFill>
                  <a:schemeClr val="bg1"/>
                </a:solidFill>
              </a:rPr>
              <a:t>Morphology Matters!</a:t>
            </a:r>
            <a:endParaRPr lang="en-US" sz="3600" dirty="0">
              <a:solidFill>
                <a:schemeClr val="bg1"/>
              </a:solidFill>
            </a:endParaRPr>
          </a:p>
        </p:txBody>
      </p:sp>
      <p:sp>
        <p:nvSpPr>
          <p:cNvPr id="18" name="TextBox 17"/>
          <p:cNvSpPr txBox="1"/>
          <p:nvPr/>
        </p:nvSpPr>
        <p:spPr>
          <a:xfrm>
            <a:off x="6928367" y="5886856"/>
            <a:ext cx="1774268" cy="461665"/>
          </a:xfrm>
          <a:prstGeom prst="rect">
            <a:avLst/>
          </a:prstGeom>
          <a:noFill/>
        </p:spPr>
        <p:txBody>
          <a:bodyPr wrap="none" rtlCol="0">
            <a:spAutoFit/>
          </a:bodyPr>
          <a:lstStyle/>
          <a:p>
            <a:r>
              <a:rPr lang="en-US" sz="2400" b="1" dirty="0" smtClean="0"/>
              <a:t>A PSR Crater</a:t>
            </a:r>
            <a:endParaRPr lang="en-US" sz="2400" b="1" dirty="0"/>
          </a:p>
        </p:txBody>
      </p:sp>
      <p:sp>
        <p:nvSpPr>
          <p:cNvPr id="19" name="TextBox 18"/>
          <p:cNvSpPr txBox="1"/>
          <p:nvPr/>
        </p:nvSpPr>
        <p:spPr>
          <a:xfrm>
            <a:off x="10748142" y="4358250"/>
            <a:ext cx="963212" cy="369332"/>
          </a:xfrm>
          <a:prstGeom prst="rect">
            <a:avLst/>
          </a:prstGeom>
          <a:noFill/>
        </p:spPr>
        <p:txBody>
          <a:bodyPr wrap="none" rtlCol="0">
            <a:spAutoFit/>
          </a:bodyPr>
          <a:lstStyle/>
          <a:p>
            <a:r>
              <a:rPr lang="en-US" b="1" dirty="0" smtClean="0">
                <a:solidFill>
                  <a:srgbClr val="FFFF00"/>
                </a:solidFill>
              </a:rPr>
              <a:t>Sunlight</a:t>
            </a:r>
            <a:endParaRPr lang="en-US" b="1" dirty="0">
              <a:solidFill>
                <a:srgbClr val="FFFF00"/>
              </a:solidFill>
            </a:endParaRPr>
          </a:p>
        </p:txBody>
      </p:sp>
      <p:sp>
        <p:nvSpPr>
          <p:cNvPr id="20" name="TextBox 19"/>
          <p:cNvSpPr txBox="1"/>
          <p:nvPr/>
        </p:nvSpPr>
        <p:spPr>
          <a:xfrm>
            <a:off x="10748142" y="3082941"/>
            <a:ext cx="963212" cy="369332"/>
          </a:xfrm>
          <a:prstGeom prst="rect">
            <a:avLst/>
          </a:prstGeom>
          <a:noFill/>
        </p:spPr>
        <p:txBody>
          <a:bodyPr wrap="none" rtlCol="0">
            <a:spAutoFit/>
          </a:bodyPr>
          <a:lstStyle/>
          <a:p>
            <a:r>
              <a:rPr lang="en-US" b="1" dirty="0" smtClean="0">
                <a:solidFill>
                  <a:srgbClr val="FFFF00"/>
                </a:solidFill>
              </a:rPr>
              <a:t>Sunlight</a:t>
            </a:r>
            <a:endParaRPr lang="en-US" b="1" dirty="0">
              <a:solidFill>
                <a:srgbClr val="FFFF00"/>
              </a:solidFill>
            </a:endParaRPr>
          </a:p>
        </p:txBody>
      </p:sp>
      <p:sp>
        <p:nvSpPr>
          <p:cNvPr id="21" name="TextBox 20"/>
          <p:cNvSpPr txBox="1"/>
          <p:nvPr/>
        </p:nvSpPr>
        <p:spPr>
          <a:xfrm>
            <a:off x="10794075" y="2027867"/>
            <a:ext cx="963212" cy="369332"/>
          </a:xfrm>
          <a:prstGeom prst="rect">
            <a:avLst/>
          </a:prstGeom>
          <a:noFill/>
        </p:spPr>
        <p:txBody>
          <a:bodyPr wrap="none" rtlCol="0">
            <a:spAutoFit/>
          </a:bodyPr>
          <a:lstStyle/>
          <a:p>
            <a:r>
              <a:rPr lang="en-US" b="1" dirty="0" smtClean="0">
                <a:solidFill>
                  <a:srgbClr val="FFFF00"/>
                </a:solidFill>
              </a:rPr>
              <a:t>Sunlight</a:t>
            </a:r>
            <a:endParaRPr lang="en-US" b="1" dirty="0">
              <a:solidFill>
                <a:srgbClr val="FFFF00"/>
              </a:solidFill>
            </a:endParaRPr>
          </a:p>
        </p:txBody>
      </p:sp>
      <p:sp>
        <p:nvSpPr>
          <p:cNvPr id="22" name="TextBox 21"/>
          <p:cNvSpPr txBox="1"/>
          <p:nvPr/>
        </p:nvSpPr>
        <p:spPr>
          <a:xfrm>
            <a:off x="86088" y="1886631"/>
            <a:ext cx="3543772" cy="4524315"/>
          </a:xfrm>
          <a:prstGeom prst="rect">
            <a:avLst/>
          </a:prstGeom>
          <a:noFill/>
        </p:spPr>
        <p:txBody>
          <a:bodyPr wrap="square" rtlCol="0">
            <a:spAutoFit/>
          </a:bodyPr>
          <a:lstStyle/>
          <a:p>
            <a:r>
              <a:rPr lang="en-US" sz="2400" dirty="0" smtClean="0">
                <a:solidFill>
                  <a:schemeClr val="bg1"/>
                </a:solidFill>
              </a:rPr>
              <a:t>Sequestered volatiles may allow more mass movement of the regolith and thus shallower slopes. </a:t>
            </a:r>
          </a:p>
          <a:p>
            <a:endParaRPr lang="en-US" sz="2400" dirty="0">
              <a:solidFill>
                <a:schemeClr val="bg1"/>
              </a:solidFill>
            </a:endParaRPr>
          </a:p>
          <a:p>
            <a:r>
              <a:rPr lang="en-US" sz="2400" dirty="0" smtClean="0">
                <a:solidFill>
                  <a:schemeClr val="bg1"/>
                </a:solidFill>
              </a:rPr>
              <a:t>Or the shallower slopes may be directly indicative of a deposit forming after the equator.</a:t>
            </a:r>
          </a:p>
          <a:p>
            <a:endParaRPr lang="en-US" sz="2400" dirty="0">
              <a:solidFill>
                <a:schemeClr val="bg1"/>
              </a:solidFill>
            </a:endParaRPr>
          </a:p>
          <a:p>
            <a:r>
              <a:rPr lang="en-US" sz="2400" dirty="0" smtClean="0">
                <a:solidFill>
                  <a:schemeClr val="bg1"/>
                </a:solidFill>
              </a:rPr>
              <a:t>Or there may another non-volatile explanation</a:t>
            </a:r>
            <a:endParaRPr lang="en-US" sz="2400" dirty="0">
              <a:solidFill>
                <a:schemeClr val="bg1"/>
              </a:solidFill>
            </a:endParaRPr>
          </a:p>
        </p:txBody>
      </p:sp>
      <p:sp>
        <p:nvSpPr>
          <p:cNvPr id="23" name="TextBox 22"/>
          <p:cNvSpPr txBox="1"/>
          <p:nvPr/>
        </p:nvSpPr>
        <p:spPr>
          <a:xfrm>
            <a:off x="3927231" y="176408"/>
            <a:ext cx="3484352" cy="830997"/>
          </a:xfrm>
          <a:prstGeom prst="rect">
            <a:avLst/>
          </a:prstGeom>
          <a:noFill/>
        </p:spPr>
        <p:txBody>
          <a:bodyPr wrap="none" rtlCol="0">
            <a:spAutoFit/>
          </a:bodyPr>
          <a:lstStyle/>
          <a:p>
            <a:r>
              <a:rPr lang="en-US" sz="4800" dirty="0" smtClean="0">
                <a:solidFill>
                  <a:schemeClr val="bg1"/>
                </a:solidFill>
              </a:rPr>
              <a:t>Crater Slopes</a:t>
            </a:r>
            <a:endParaRPr lang="en-US" sz="4800" dirty="0">
              <a:solidFill>
                <a:schemeClr val="bg1"/>
              </a:solidFill>
            </a:endParaRPr>
          </a:p>
        </p:txBody>
      </p:sp>
    </p:spTree>
    <p:extLst>
      <p:ext uri="{BB962C8B-B14F-4D97-AF65-F5344CB8AC3E}">
        <p14:creationId xmlns:p14="http://schemas.microsoft.com/office/powerpoint/2010/main" val="2213644827"/>
      </p:ext>
    </p:extLst>
  </p:cSld>
  <p:clrMapOvr>
    <a:masterClrMapping/>
  </p:clrMapOvr>
  <p:timing>
    <p:tnLst>
      <p:par>
        <p:cTn id="1" dur="indefinite" restart="never" nodeType="tmRoot"/>
      </p:par>
    </p:tnLst>
  </p:timing>
</p:sld>
</file>

<file path=ppt/theme/theme1.xml><?xml version="1.0" encoding="utf-8"?>
<a:theme xmlns:a="http://schemas.openxmlformats.org/drawingml/2006/main" name="APL-PowerPoint-Theme_dark">
  <a:themeElements>
    <a:clrScheme name="Custom 1 7">
      <a:dk1>
        <a:srgbClr val="000000"/>
      </a:dk1>
      <a:lt1>
        <a:srgbClr val="FFFFFF"/>
      </a:lt1>
      <a:dk2>
        <a:srgbClr val="44546A"/>
      </a:dk2>
      <a:lt2>
        <a:srgbClr val="E7E6E6"/>
      </a:lt2>
      <a:accent1>
        <a:srgbClr val="002C73"/>
      </a:accent1>
      <a:accent2>
        <a:srgbClr val="3E8EDE"/>
      </a:accent2>
      <a:accent3>
        <a:srgbClr val="74AA50"/>
      </a:accent3>
      <a:accent4>
        <a:srgbClr val="D2D755"/>
      </a:accent4>
      <a:accent5>
        <a:srgbClr val="FF9E16"/>
      </a:accent5>
      <a:accent6>
        <a:srgbClr val="E03C30"/>
      </a:accent6>
      <a:hlink>
        <a:srgbClr val="8BBBEB"/>
      </a:hlink>
      <a:folHlink>
        <a:srgbClr val="953A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solidFill>
            <a:schemeClr val="accent2">
              <a:lumMod val="20000"/>
              <a:lumOff val="80000"/>
            </a:schemeClr>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40000" lnSpcReduction="20000"/>
      </a:bodyP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lumMod val="20000"/>
              <a:lumOff val="80000"/>
            </a:schemeClr>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ln w="19050">
          <a:noFill/>
        </a:ln>
      </a:spPr>
      <a:bodyPr wrap="square" rtlCol="0">
        <a:spAutoFit/>
      </a:bodyPr>
      <a:lstStyle>
        <a:defPPr>
          <a:defRPr sz="2000" dirty="0" err="1" smtClean="0">
            <a:solidFill>
              <a:schemeClr val="bg1"/>
            </a:solidFill>
          </a:defRPr>
        </a:defPPr>
      </a:lstStyle>
    </a:txDef>
  </a:objectDefaults>
  <a:extraClrSchemeLst/>
  <a:extLst>
    <a:ext uri="{05A4C25C-085E-4340-85A3-A5531E510DB2}">
      <thm15:themeFamily xmlns:thm15="http://schemas.microsoft.com/office/thememl/2012/main" name="Presentation37" id="{5CD73E3E-FB6F-4744-B48D-2A13834510F0}" vid="{C26F50CF-6F18-994A-8AF2-3FCD1E4082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757BFD2CB1E744298C1AF8AA7379FF3" ma:contentTypeVersion="4" ma:contentTypeDescription="Create a new document." ma:contentTypeScope="" ma:versionID="e78114eed8621f4f046573b7710756e9">
  <xsd:schema xmlns:xsd="http://www.w3.org/2001/XMLSchema" xmlns:xs="http://www.w3.org/2001/XMLSchema" xmlns:p="http://schemas.microsoft.com/office/2006/metadata/properties" xmlns:ns1="http://schemas.microsoft.com/sharepoint/v3" xmlns:ns2="http://schemas.microsoft.com/sharepoint/v4" xmlns:ns3="79de32d1-22ac-42d0-9c42-d61c55952b0c" targetNamespace="http://schemas.microsoft.com/office/2006/metadata/properties" ma:root="true" ma:fieldsID="e95644cd47d5260cc7f92a9c31875574" ns1:_="" ns2:_="" ns3:_="">
    <xsd:import namespace="http://schemas.microsoft.com/sharepoint/v3"/>
    <xsd:import namespace="http://schemas.microsoft.com/sharepoint/v4"/>
    <xsd:import namespace="79de32d1-22ac-42d0-9c42-d61c55952b0c"/>
    <xsd:element name="properties">
      <xsd:complexType>
        <xsd:sequence>
          <xsd:element name="documentManagement">
            <xsd:complexType>
              <xsd:all>
                <xsd:element ref="ns1:PublishingStartDate" minOccurs="0"/>
                <xsd:element ref="ns1:PublishingExpirationDate" minOccurs="0"/>
                <xsd:element ref="ns2:IconOverlay"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0"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de32d1-22ac-42d0-9c42-d61c55952b0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F8DC4A1-2945-417C-96EA-83B4BC10D49B}">
  <ds:schemaRefs>
    <ds:schemaRef ds:uri="http://schemas.microsoft.com/sharepoint/v3/contenttype/forms"/>
  </ds:schemaRefs>
</ds:datastoreItem>
</file>

<file path=customXml/itemProps2.xml><?xml version="1.0" encoding="utf-8"?>
<ds:datastoreItem xmlns:ds="http://schemas.openxmlformats.org/officeDocument/2006/customXml" ds:itemID="{D2BA7A20-F7D7-4479-AACE-EAA67E9FEF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4"/>
    <ds:schemaRef ds:uri="79de32d1-22ac-42d0-9c42-d61c55952b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3A9F71-36C4-499D-B46E-1C05FA96BE59}">
  <ds:schemaRefs>
    <ds:schemaRef ds:uri="http://purl.org/dc/terms/"/>
    <ds:schemaRef ds:uri="http://schemas.openxmlformats.org/package/2006/metadata/core-properties"/>
    <ds:schemaRef ds:uri="http://purl.org/dc/dcmitype/"/>
    <ds:schemaRef ds:uri="http://schemas.microsoft.com/office/infopath/2007/PartnerControls"/>
    <ds:schemaRef ds:uri="79de32d1-22ac-42d0-9c42-d61c55952b0c"/>
    <ds:schemaRef ds:uri="http://purl.org/dc/elements/1.1/"/>
    <ds:schemaRef ds:uri="http://schemas.microsoft.com/office/2006/metadata/properties"/>
    <ds:schemaRef ds:uri="http://schemas.microsoft.com/office/2006/documentManagement/types"/>
    <ds:schemaRef ds:uri="http://schemas.microsoft.com/sharepoint/v4"/>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Basic-Template_Dark-Theme_16x9</Template>
  <TotalTime>4039</TotalTime>
  <Words>828</Words>
  <Application>Microsoft Office PowerPoint</Application>
  <PresentationFormat>Widescreen</PresentationFormat>
  <Paragraphs>110</Paragraphs>
  <Slides>14</Slides>
  <Notes>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14</vt:i4>
      </vt:variant>
    </vt:vector>
  </HeadingPairs>
  <TitlesOfParts>
    <vt:vector size="25" baseType="lpstr">
      <vt:lpstr>.AppleSystemUIFont</vt:lpstr>
      <vt:lpstr>Arial</vt:lpstr>
      <vt:lpstr>Calibri</vt:lpstr>
      <vt:lpstr>Calibri Light</vt:lpstr>
      <vt:lpstr>Courier New</vt:lpstr>
      <vt:lpstr>Helvetica</vt:lpstr>
      <vt:lpstr>Myriad Pro</vt:lpstr>
      <vt:lpstr>Times New Roman</vt:lpstr>
      <vt:lpstr>Wingdings</vt:lpstr>
      <vt:lpstr>APL-PowerPoint-Theme_dark</vt:lpstr>
      <vt:lpstr>Office Theme</vt:lpstr>
      <vt:lpstr>Lunar South Pole Geology from the Perspective of ISRU</vt:lpstr>
      <vt:lpstr>The ISRU Perspective</vt:lpstr>
      <vt:lpstr>Oxygen and Metal sources on the Moon - everywhere</vt:lpstr>
      <vt:lpstr>Oxygen and Metal sources on the Moon - everywhere</vt:lpstr>
      <vt:lpstr>Oxygen and Metal sources on the Moon - everywhere</vt:lpstr>
      <vt:lpstr>Geologic information needed for all polar operations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Johns Hopkins University - Applied Physics Lab</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We Don’t Know About Water On The Moon</dc:title>
  <dc:subject/>
  <dc:creator>Nord, Michael E.</dc:creator>
  <cp:keywords/>
  <dc:description>Version 1.0</dc:description>
  <cp:lastModifiedBy>Hibbitts, Karl</cp:lastModifiedBy>
  <cp:revision>78</cp:revision>
  <cp:lastPrinted>2017-08-24T17:30:39Z</cp:lastPrinted>
  <dcterms:created xsi:type="dcterms:W3CDTF">2022-08-19T16:02:24Z</dcterms:created>
  <dcterms:modified xsi:type="dcterms:W3CDTF">2023-01-25T18:57:17Z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0x0101009757BFD2CB1E744298C1AF8AA7379FF3</vt:lpwstr>
  </property>
</Properties>
</file>