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2"/>
  </p:notesMasterIdLst>
  <p:sldIdLst>
    <p:sldId id="256" r:id="rId5"/>
    <p:sldId id="288" r:id="rId6"/>
    <p:sldId id="293" r:id="rId7"/>
    <p:sldId id="334" r:id="rId8"/>
    <p:sldId id="335" r:id="rId9"/>
    <p:sldId id="33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rter, Jamie A." initials="PJA" lastIdx="9" clrIdx="0">
    <p:extLst>
      <p:ext uri="{19B8F6BF-5375-455C-9EA6-DF929625EA0E}">
        <p15:presenceInfo xmlns:p15="http://schemas.microsoft.com/office/powerpoint/2012/main" userId="S-1-5-21-17504556-1539073906-17591369-26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DE"/>
    <a:srgbClr val="EA8B60"/>
    <a:srgbClr val="D65E29"/>
    <a:srgbClr val="00B1D3"/>
    <a:srgbClr val="39A4EA"/>
    <a:srgbClr val="329DE4"/>
    <a:srgbClr val="6E9FE0"/>
    <a:srgbClr val="B2D2F2"/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208"/>
  </p:normalViewPr>
  <p:slideViewPr>
    <p:cSldViewPr snapToGrid="0" snapToObjects="1" showGuide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4/10/2023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35133E-5659-4735-BCAF-C37C66477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DA5B29-708D-9644-92E6-9A66D7BCD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27145"/>
            <a:ext cx="7463246" cy="1572399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174912"/>
            <a:ext cx="6588034" cy="66791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63051"/>
            <a:ext cx="5410200" cy="43071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7DB62-2571-004B-B1E5-A3CBB8F1A9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983AA-F74E-1544-B035-0DAAEF3B73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989A-3868-074B-B7CE-511EF2342A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19FF58-7530-1B42-A924-B31CC6B7DA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446997"/>
            <a:ext cx="5410200" cy="22374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AFD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Name@jhuapl.edu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CEDA39-61ED-9C40-8C60-0F9F1985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70" y="209861"/>
            <a:ext cx="4947732" cy="1127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A35A2-CF79-D247-8651-C17E8C50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24099" r="10441" b="24099"/>
          <a:stretch/>
        </p:blipFill>
        <p:spPr>
          <a:xfrm>
            <a:off x="9156454" y="473242"/>
            <a:ext cx="2425946" cy="6546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40DAD-8136-D648-8C6C-B48C22BB1B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7459" y="368820"/>
            <a:ext cx="866212" cy="86621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itle-sub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8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-two-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wo-column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64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1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rk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57D87D-B083-1949-A3B1-135F9ABF9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499" y="1181100"/>
            <a:ext cx="9177903" cy="1572399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D0412-58CC-0741-86E0-E3CDFB4D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FC704-FB8D-5E44-9CFD-8F9D72A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CCC02-114F-174D-9CD9-91B80501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7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-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93AF-1E02-8A4E-89B4-AA3C2C22B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-slid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39706-4D5B-1D49-85D6-8CC1C3356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1"/>
          <a:stretch/>
        </p:blipFill>
        <p:spPr>
          <a:xfrm>
            <a:off x="0" y="0"/>
            <a:ext cx="12192000" cy="63847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8B003B-24E3-0A43-A616-86A38001E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4956"/>
          <a:stretch/>
        </p:blipFill>
        <p:spPr>
          <a:xfrm>
            <a:off x="1851258" y="2148473"/>
            <a:ext cx="8489484" cy="1451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E090BB-98AC-B444-9B6A-4690C42A1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5044"/>
          <a:stretch/>
        </p:blipFill>
        <p:spPr>
          <a:xfrm>
            <a:off x="1851258" y="3599697"/>
            <a:ext cx="8489484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>
          <a:gsLst>
            <a:gs pos="0">
              <a:schemeClr val="tx1"/>
            </a:gs>
            <a:gs pos="54000">
              <a:schemeClr val="tx1">
                <a:lumMod val="95000"/>
                <a:lumOff val="5000"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5200" y="76200"/>
            <a:ext cx="8737600" cy="914400"/>
          </a:xfrm>
          <a:prstGeom prst="rect">
            <a:avLst/>
          </a:prstGeom>
        </p:spPr>
        <p:txBody>
          <a:bodyPr lIns="91429" tIns="45714" rIns="91429" bIns="45714" anchor="ctr"/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480800" cy="495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742863" indent="-285717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1142867" indent="-228573">
              <a:buFont typeface="Wingdings" pitchFamily="2" charset="2"/>
              <a:buChar char="Ø"/>
              <a:defRPr sz="1800">
                <a:latin typeface="Arial" pitchFamily="34" charset="0"/>
                <a:cs typeface="Arial" pitchFamily="34" charset="0"/>
              </a:defRPr>
            </a:lvl3pPr>
            <a:lvl4pPr marL="1600013" indent="-228573">
              <a:buFont typeface="Wingdings" pitchFamily="2" charset="2"/>
              <a:buChar char="v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356350"/>
            <a:ext cx="28448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1D003BD-4F5E-8D48-98F6-744D19083E4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4/10/2023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2573" y="6356351"/>
            <a:ext cx="3860800" cy="365125"/>
          </a:xfrm>
          <a:prstGeom prst="rect">
            <a:avLst/>
          </a:prstGeom>
        </p:spPr>
        <p:txBody>
          <a:bodyPr lIns="91429" tIns="45714" rIns="91429" bIns="45714" anchor="ctr"/>
          <a:lstStyle>
            <a:lvl1pPr algn="ctr">
              <a:defRPr sz="10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sub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2735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4958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5015"/>
            <a:ext cx="109728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C1088-7630-FB4C-88F3-15E970F04E62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-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40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393083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7C7850-3766-B546-B9AD-D2A014EE58EC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wo-colum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387338"/>
            <a:ext cx="10286999" cy="594360"/>
          </a:xfrm>
          <a:solidFill>
            <a:schemeClr val="accent2">
              <a:lumMod val="75000"/>
            </a:schemeClr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62712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D64B1FC-B4F8-494C-8A11-663B869DBD19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igh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E564-CF3D-E34B-B64B-A4C9E94D23A6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9100"/>
            <a:ext cx="109728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1380"/>
            <a:ext cx="109728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26D095-957A-4741-9E26-FECA4F4EF6D2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DE031-7EB4-DC48-BE14-EF10AA8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DD08-BEB5-FC4D-BF82-448164A52017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4CD8C-3F33-0F4F-A7E0-06E6C759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77A2-0616-DE40-AAED-D44C4174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-title-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4802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9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145EE0-7196-364D-898D-C3C7830191D3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sz="2000" dirty="0" err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1BE039-76A3-AF45-968F-DB3BB4E35599}"/>
              </a:ext>
            </a:extLst>
          </p:cNvPr>
          <p:cNvCxnSpPr>
            <a:cxnSpLocks/>
          </p:cNvCxnSpPr>
          <p:nvPr userDrawn="1"/>
        </p:nvCxnSpPr>
        <p:spPr>
          <a:xfrm>
            <a:off x="610299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A48AE0-BAC9-7445-9C96-DFE1FB5118D9}"/>
              </a:ext>
            </a:extLst>
          </p:cNvPr>
          <p:cNvCxnSpPr>
            <a:cxnSpLocks/>
          </p:cNvCxnSpPr>
          <p:nvPr userDrawn="1"/>
        </p:nvCxnSpPr>
        <p:spPr>
          <a:xfrm>
            <a:off x="11571214" y="6400800"/>
            <a:ext cx="0" cy="4572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419100"/>
            <a:ext cx="109728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52500" y="1181100"/>
            <a:ext cx="102870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32501" y="6400799"/>
            <a:ext cx="1371600" cy="45720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EDADD08-BEB5-FC4D-BF82-448164A52017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409" y="6400799"/>
            <a:ext cx="5672115" cy="45561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638328" y="6400799"/>
            <a:ext cx="486558" cy="4572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6AA5A-2049-FC41-A761-6B2A4D42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3" t="13759" r="82253" b="26694"/>
          <a:stretch/>
        </p:blipFill>
        <p:spPr>
          <a:xfrm>
            <a:off x="161488" y="6479004"/>
            <a:ext cx="282429" cy="2824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7" r:id="rId2"/>
    <p:sldLayoutId id="2147483731" r:id="rId3"/>
    <p:sldLayoutId id="2147483701" r:id="rId4"/>
    <p:sldLayoutId id="2147483732" r:id="rId5"/>
    <p:sldLayoutId id="2147483711" r:id="rId6"/>
    <p:sldLayoutId id="2147483737" r:id="rId7"/>
    <p:sldLayoutId id="2147483748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38" r:id="rId15"/>
    <p:sldLayoutId id="2147483740" r:id="rId16"/>
    <p:sldLayoutId id="2147483720" r:id="rId17"/>
    <p:sldLayoutId id="2147483749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384" userDrawn="1">
          <p15:clr>
            <a:srgbClr val="F26B43"/>
          </p15:clr>
        </p15:guide>
        <p15:guide id="12" pos="7296" userDrawn="1">
          <p15:clr>
            <a:srgbClr val="F26B43"/>
          </p15:clr>
        </p15:guide>
        <p15:guide id="13" orient="horz" pos="3768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ator_ExtremeEnvironments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servi.nasa.gov/nesf2023/" TargetMode="External"/><Relationship Id="rId2" Type="http://schemas.openxmlformats.org/officeDocument/2006/relationships/hyperlink" Target="https://www.moonsociety.org/conferences/2023-ldc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lsic.jhuapl.edu/Resources/Funding-Opportunities.php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https://seedfund.nsf.gov/apply/get-starte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AAA6728-94FE-C544-8759-1850616A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2527145"/>
            <a:ext cx="10854519" cy="1572399"/>
          </a:xfrm>
        </p:spPr>
        <p:txBody>
          <a:bodyPr/>
          <a:lstStyle/>
          <a:p>
            <a:r>
              <a:rPr lang="en-US" dirty="0"/>
              <a:t>Extreme Environments Focus Group</a:t>
            </a:r>
            <a:br>
              <a:rPr lang="en-US" dirty="0"/>
            </a:br>
            <a:r>
              <a:rPr lang="en-US" dirty="0" smtClean="0"/>
              <a:t>April </a:t>
            </a:r>
            <a:r>
              <a:rPr lang="en-US" dirty="0"/>
              <a:t>Meeting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501CD1C6-8146-F148-8195-0AF9B448AD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April 11, </a:t>
            </a:r>
            <a:r>
              <a:rPr lang="en-US" b="1" dirty="0" smtClean="0"/>
              <a:t>2023</a:t>
            </a:r>
            <a:endParaRPr lang="en-US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E3A939-16C9-ED4E-9466-7ABBD4FD2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8" y="4963051"/>
            <a:ext cx="11227725" cy="8779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Jamie Porter</a:t>
            </a:r>
            <a:endParaRPr lang="en-US" dirty="0" smtClean="0"/>
          </a:p>
          <a:p>
            <a:r>
              <a:rPr lang="en-US" dirty="0" smtClean="0"/>
              <a:t>Extreme Environments Focus Group </a:t>
            </a:r>
            <a:r>
              <a:rPr lang="en-US" dirty="0" smtClean="0"/>
              <a:t>Lead</a:t>
            </a:r>
            <a:endParaRPr lang="en-US" dirty="0"/>
          </a:p>
          <a:p>
            <a:r>
              <a:rPr lang="en-US" dirty="0" smtClean="0">
                <a:hlinkClick r:id="rId3"/>
              </a:rPr>
              <a:t>Facilitator_ExtremeEnvironments@jhuapl.edu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Extreme Environments </a:t>
            </a:r>
            <a:r>
              <a:rPr lang="en-US" dirty="0"/>
              <a:t>Team: Alice </a:t>
            </a:r>
            <a:r>
              <a:rPr lang="en-US" dirty="0" smtClean="0"/>
              <a:t>Cocoros, Andrew Gerger, Milena </a:t>
            </a:r>
            <a:r>
              <a:rPr lang="en-US" dirty="0"/>
              <a:t>Graziano, </a:t>
            </a:r>
            <a:r>
              <a:rPr lang="en-US" dirty="0" smtClean="0"/>
              <a:t>Benjamin Greenhagen</a:t>
            </a:r>
            <a:r>
              <a:rPr lang="en-US" dirty="0"/>
              <a:t>, Karen </a:t>
            </a:r>
            <a:r>
              <a:rPr lang="en-US" dirty="0" smtClean="0"/>
              <a:t>Stockstill-Cahill, Samalis Santini De Leon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EC77A-C95A-7C43-8279-B2D7E4A81C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43E673-C445-4E4C-981B-4E5CDB33A3F8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990C-18DD-5F41-806F-AE83A2AF17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07202C0-1BBB-9048-8411-B2CBAACF2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251071-887B-A14E-BC0E-B3A126000392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 txBox="1">
            <a:spLocks/>
          </p:cNvSpPr>
          <p:nvPr/>
        </p:nvSpPr>
        <p:spPr>
          <a:xfrm>
            <a:off x="952500" y="1179514"/>
            <a:ext cx="11052266" cy="5150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Conferences and Funding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Spring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Surface Power April </a:t>
            </a:r>
            <a:r>
              <a:rPr lang="en-US" dirty="0" err="1" smtClean="0"/>
              <a:t>Telecon</a:t>
            </a:r>
            <a:endParaRPr lang="en-US" dirty="0" smtClean="0"/>
          </a:p>
          <a:p>
            <a:r>
              <a:rPr lang="en-US" dirty="0" smtClean="0"/>
              <a:t>Featured </a:t>
            </a:r>
            <a:r>
              <a:rPr lang="en-US" dirty="0" smtClean="0"/>
              <a:t>Discussions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Ilya V. </a:t>
            </a:r>
            <a:r>
              <a:rPr lang="en-US" sz="2000" dirty="0" err="1" smtClean="0">
                <a:solidFill>
                  <a:srgbClr val="F9E180"/>
                </a:solidFill>
              </a:rPr>
              <a:t>Ponomarev</a:t>
            </a:r>
            <a:r>
              <a:rPr lang="en-US" sz="2000" dirty="0" smtClean="0">
                <a:solidFill>
                  <a:srgbClr val="F9E180"/>
                </a:solidFill>
              </a:rPr>
              <a:t>, Euclid</a:t>
            </a:r>
          </a:p>
          <a:p>
            <a:pPr lvl="2"/>
            <a:r>
              <a:rPr lang="en-US" sz="2000" dirty="0">
                <a:solidFill>
                  <a:srgbClr val="F9E180"/>
                </a:solidFill>
              </a:rPr>
              <a:t>Single Event Burnout Hardened High-power Quasi-lateral Diamond </a:t>
            </a:r>
            <a:r>
              <a:rPr lang="en-US" sz="2000" dirty="0" smtClean="0">
                <a:solidFill>
                  <a:srgbClr val="F9E180"/>
                </a:solidFill>
              </a:rPr>
              <a:t>Transistor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Brian </a:t>
            </a:r>
            <a:r>
              <a:rPr lang="en-US" sz="2000" dirty="0" smtClean="0">
                <a:solidFill>
                  <a:srgbClr val="F9E180"/>
                </a:solidFill>
              </a:rPr>
              <a:t>Elliott, TDA Research</a:t>
            </a:r>
          </a:p>
          <a:p>
            <a:pPr lvl="2"/>
            <a:r>
              <a:rPr lang="en-US" sz="2000" dirty="0" smtClean="0">
                <a:solidFill>
                  <a:srgbClr val="F9E180"/>
                </a:solidFill>
              </a:rPr>
              <a:t>Rechargeable Batteries with Improved Discharge Capacity at  40ºC to  60</a:t>
            </a:r>
            <a:r>
              <a:rPr lang="en-US" sz="2000" dirty="0">
                <a:solidFill>
                  <a:srgbClr val="F9E180"/>
                </a:solidFill>
              </a:rPr>
              <a:t>ºC</a:t>
            </a:r>
            <a:r>
              <a:rPr lang="en-US" sz="2000" dirty="0" smtClean="0">
                <a:solidFill>
                  <a:srgbClr val="F9E180"/>
                </a:solidFill>
              </a:rPr>
              <a:t> for Surviving the Lunar Night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9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Conferences and Funding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2023 Lunar Development Conference - “Short-term needs and Long-term goals”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Saturday July 15 and Sunday July 16,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2023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Price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of admission to the 2022 Lunar Development Conference is the same as the membership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price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https://www.moonsociety.org/conferences/2023-ldc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/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2023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NASA Exploration Science 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Forum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July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18 - 21,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2023 at The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Hotel, University of Maryland in College Park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Maryland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Abstracts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are due by April 11,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2023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https://sservi.nasa.gov/nesf2023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NSF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SBIR and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STTR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https://seedfund.nsf.gov/apply/get-started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/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Windows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November 22, 2022 - March 1, 2023 March 2, 2023 - July 5, 2023 July 6, 2023 - November 1,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2023</a:t>
            </a:r>
          </a:p>
          <a:p>
            <a:pPr marL="447675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Please visit LSIC website for full list </a:t>
            </a:r>
          </a:p>
          <a:p>
            <a:pPr marL="447675" lvl="1" indent="0" algn="ctr">
              <a:buNone/>
            </a:pP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5" invalidUrl="http:///"/>
              </a:rPr>
              <a:t>http://</a:t>
            </a:r>
            <a:r>
              <a:rPr lang="en-US" dirty="0">
                <a:solidFill>
                  <a:srgbClr val="002C73">
                    <a:lumMod val="20000"/>
                    <a:lumOff val="80000"/>
                  </a:srgb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lsic.jhuapl.edu/Resources/Funding-Opportunities.php</a:t>
            </a:r>
            <a:endParaRPr lang="en-US" dirty="0">
              <a:solidFill>
                <a:srgbClr val="002C73">
                  <a:lumMod val="20000"/>
                  <a:lumOff val="80000"/>
                </a:srgbClr>
              </a:solidFill>
            </a:endParaRPr>
          </a:p>
          <a:p>
            <a:pPr marL="44767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8375DB-D04B-F7E5-A83F-45B6EC67D235}"/>
              </a:ext>
            </a:extLst>
          </p:cNvPr>
          <p:cNvGrpSpPr/>
          <p:nvPr/>
        </p:nvGrpSpPr>
        <p:grpSpPr>
          <a:xfrm>
            <a:off x="6350" y="3572"/>
            <a:ext cx="12179299" cy="6850856"/>
            <a:chOff x="6350" y="3572"/>
            <a:chExt cx="12179299" cy="6850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F8E81E-DE81-CED8-36BE-DB5CFB0B5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350" y="3572"/>
              <a:ext cx="12179299" cy="685085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7079EEF-CC5A-8ABE-31A3-D688B7CEEAF0}"/>
                </a:ext>
              </a:extLst>
            </p:cNvPr>
            <p:cNvSpPr/>
            <p:nvPr/>
          </p:nvSpPr>
          <p:spPr>
            <a:xfrm>
              <a:off x="819807" y="3920359"/>
              <a:ext cx="3363310" cy="567558"/>
            </a:xfrm>
            <a:prstGeom prst="rect">
              <a:avLst/>
            </a:prstGeom>
            <a:solidFill>
              <a:srgbClr val="0F2F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 dirty="0" err="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0F07A10-A3B4-9267-69D4-620D51F593CA}"/>
              </a:ext>
            </a:extLst>
          </p:cNvPr>
          <p:cNvSpPr txBox="1"/>
          <p:nvPr/>
        </p:nvSpPr>
        <p:spPr>
          <a:xfrm>
            <a:off x="924911" y="3839685"/>
            <a:ext cx="3111062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Registration Deadlines:</a:t>
            </a:r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 </a:t>
            </a:r>
          </a:p>
          <a:p>
            <a:pPr algn="ctr"/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10 April (in-person attendance) </a:t>
            </a:r>
          </a:p>
          <a:p>
            <a:pPr algn="ctr"/>
            <a:r>
              <a:rPr lang="en-US" dirty="0">
                <a:solidFill>
                  <a:srgbClr val="F8E37E"/>
                </a:solidFill>
                <a:latin typeface="DIN Condensed" pitchFamily="2" charset="0"/>
                <a:ea typeface="HGPGothicE" panose="020B0900000000000000" pitchFamily="34" charset="-128"/>
              </a:rPr>
              <a:t>17 April (virtual attendance)</a:t>
            </a:r>
          </a:p>
        </p:txBody>
      </p:sp>
    </p:spTree>
    <p:extLst>
      <p:ext uri="{BB962C8B-B14F-4D97-AF65-F5344CB8AC3E}">
        <p14:creationId xmlns:p14="http://schemas.microsoft.com/office/powerpoint/2010/main" val="209716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727B9213-32F0-4A3F-AF1B-344EFAF54DB5}"/>
              </a:ext>
            </a:extLst>
          </p:cNvPr>
          <p:cNvSpPr txBox="1">
            <a:spLocks/>
          </p:cNvSpPr>
          <p:nvPr/>
        </p:nvSpPr>
        <p:spPr>
          <a:xfrm>
            <a:off x="15850" y="-93774"/>
            <a:ext cx="1209559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0" lvl="0">
              <a:defRPr/>
            </a:pPr>
            <a:r>
              <a:rPr lang="en-US" sz="28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LSIC |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Surface Power April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Telecon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99762-FF00-AF48-86F8-5A4BBCA568E3}"/>
              </a:ext>
            </a:extLst>
          </p:cNvPr>
          <p:cNvSpPr/>
          <p:nvPr/>
        </p:nvSpPr>
        <p:spPr>
          <a:xfrm>
            <a:off x="11400111" y="-97812"/>
            <a:ext cx="791890" cy="7177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3D739B-E343-0842-B432-950EAC1D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343" y="-113882"/>
            <a:ext cx="1012176" cy="101217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0C6E8CE-E203-2742-A376-BEF31E4E6DD6}"/>
              </a:ext>
            </a:extLst>
          </p:cNvPr>
          <p:cNvSpPr txBox="1">
            <a:spLocks/>
          </p:cNvSpPr>
          <p:nvPr/>
        </p:nvSpPr>
        <p:spPr>
          <a:xfrm>
            <a:off x="9409733" y="6541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508F0-1AA7-8449-B96D-5FDB74B9F6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E25A0-8301-3440-95A2-56985C329E5E}"/>
              </a:ext>
            </a:extLst>
          </p:cNvPr>
          <p:cNvSpPr txBox="1"/>
          <p:nvPr/>
        </p:nvSpPr>
        <p:spPr>
          <a:xfrm>
            <a:off x="57339" y="914364"/>
            <a:ext cx="12095594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hope to see you all at the next Surface Power telecon, which will take place on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Thursday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at 11:00AM ET.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Theme: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</a:rPr>
              <a:t>LuSTR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2020 Power Awardees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u="sng" dirty="0">
                <a:solidFill>
                  <a:schemeClr val="bg1"/>
                </a:solidFill>
                <a:latin typeface="Calibri" panose="020F0502020204030204"/>
              </a:rPr>
              <a:t>Speakers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Witulski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(Vanderbilt): “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 Components for NASA Lunar Surface Applications”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Wang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(OSU): “Flexible DC Energy Router based on Energy Storage Integrated Circuit Breaker”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Phillip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/>
              </a:rPr>
              <a:t>Lubin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(UCSB): “Moonbeam-Beamed Lunar Power”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0C03B7-1323-07A1-25B9-47B7D389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31" y="1787443"/>
            <a:ext cx="12700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2231B28-672D-7D1D-0072-8D7803C7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76" y="1787443"/>
            <a:ext cx="1289844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in Wang">
            <a:extLst>
              <a:ext uri="{FF2B5EF4-FFF2-40B4-BE49-F238E27FC236}">
                <a16:creationId xmlns:a16="http://schemas.microsoft.com/office/drawing/2014/main" id="{920DB650-D8B4-CBD5-F988-E3FB036B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22" y="1681243"/>
            <a:ext cx="1318307" cy="17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70D1AE-78E1-7B75-27E4-C88A7FC754BE}"/>
              </a:ext>
            </a:extLst>
          </p:cNvPr>
          <p:cNvSpPr txBox="1"/>
          <p:nvPr/>
        </p:nvSpPr>
        <p:spPr>
          <a:xfrm>
            <a:off x="6633556" y="1434905"/>
            <a:ext cx="502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Prof. </a:t>
            </a:r>
            <a:r>
              <a:rPr lang="en-US" dirty="0" err="1">
                <a:solidFill>
                  <a:schemeClr val="bg1"/>
                </a:solidFill>
              </a:rPr>
              <a:t>Witulski</a:t>
            </a:r>
            <a:r>
              <a:rPr lang="en-US" dirty="0">
                <a:solidFill>
                  <a:schemeClr val="bg1"/>
                </a:solidFill>
              </a:rPr>
              <a:t>           Prof. Wang        </a:t>
            </a:r>
            <a:r>
              <a:rPr lang="en-US" dirty="0" smtClean="0">
                <a:solidFill>
                  <a:schemeClr val="bg1"/>
                </a:solidFill>
              </a:rPr>
              <a:t>Prof. </a:t>
            </a:r>
            <a:r>
              <a:rPr lang="en-US" dirty="0" err="1" smtClean="0">
                <a:solidFill>
                  <a:schemeClr val="bg1"/>
                </a:solidFill>
              </a:rPr>
              <a:t>Lubin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Featured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Ilya V.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Ponomarev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, Euclid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Single Event Burnout Hardened High-power Quasi-lateral Diamond Transistor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Brian Elliott, TDA Research</a:t>
            </a:r>
          </a:p>
          <a:p>
            <a:pPr lvl="1"/>
            <a:r>
              <a:rPr lang="en-US" sz="2000" dirty="0">
                <a:solidFill>
                  <a:srgbClr val="F9E180"/>
                </a:solidFill>
              </a:rPr>
              <a:t>Rechargeable Batteries with Improved Discharge Capacity at  40ºC to  60ºC for Surviving the Lunar Night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0BD93-757C-6647-8ADD-B173D40B3E17}" type="datetime3">
              <a:rPr lang="en-US" smtClean="0"/>
              <a:t>10 April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9778B-214B-5A43-8257-6A18357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7747-FB60-0F4F-BFF0-47A7FD3F0528}" type="datetime3">
              <a:rPr lang="en-US" smtClean="0"/>
              <a:pPr/>
              <a:t>10 April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710D6-243F-114E-8694-9599CAF0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97E9-1C09-2243-A7A1-576BFADB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10966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">
  <a:themeElements>
    <a:clrScheme name="Custom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3451"/>
      </a:accent1>
      <a:accent2>
        <a:srgbClr val="3AAEDD"/>
      </a:accent2>
      <a:accent3>
        <a:srgbClr val="74AA50"/>
      </a:accent3>
      <a:accent4>
        <a:srgbClr val="F7E17F"/>
      </a:accent4>
      <a:accent5>
        <a:srgbClr val="FF9E16"/>
      </a:accent5>
      <a:accent6>
        <a:srgbClr val="E03C30"/>
      </a:accent6>
      <a:hlink>
        <a:srgbClr val="5EAF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53B1BF-1AB9-8E41-A858-DD00156BB8C1}" vid="{612625C6-9550-1C42-A72C-EE93190D25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5DBFC5-D377-49F5-9682-C93407E847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0B8C54-1F51-41D7-890E-0EF41072A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911D45-17A0-45A6-A22C-53F5573CA735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30291</TotalTime>
  <Words>373</Words>
  <Application>Microsoft Office PowerPoint</Application>
  <PresentationFormat>Widescreen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.AppleSystemUIFont</vt:lpstr>
      <vt:lpstr>Arial</vt:lpstr>
      <vt:lpstr>Calibri</vt:lpstr>
      <vt:lpstr>Calibri Light</vt:lpstr>
      <vt:lpstr>Courier New</vt:lpstr>
      <vt:lpstr>DIN Condensed</vt:lpstr>
      <vt:lpstr>HGPGothicE</vt:lpstr>
      <vt:lpstr>Wingdings</vt:lpstr>
      <vt:lpstr>APL-PowerPoint-Theme_light</vt:lpstr>
      <vt:lpstr>Extreme Environments Focus Group April Meeting</vt:lpstr>
      <vt:lpstr>Today’s Agenda</vt:lpstr>
      <vt:lpstr>Conferences and Funding Opportunities</vt:lpstr>
      <vt:lpstr>PowerPoint Presentation</vt:lpstr>
      <vt:lpstr>PowerPoint Presentation</vt:lpstr>
      <vt:lpstr>Featured Discussions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Caleb Heidel</dc:creator>
  <cp:keywords/>
  <dc:description>Version 1.0</dc:description>
  <cp:lastModifiedBy>Porter, Jamie A.</cp:lastModifiedBy>
  <cp:revision>219</cp:revision>
  <cp:lastPrinted>2017-08-24T18:44:08Z</cp:lastPrinted>
  <dcterms:created xsi:type="dcterms:W3CDTF">2021-06-07T15:52:40Z</dcterms:created>
  <dcterms:modified xsi:type="dcterms:W3CDTF">2023-04-10T18:42:43Z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