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8" r:id="rId4"/>
  </p:sldMasterIdLst>
  <p:notesMasterIdLst>
    <p:notesMasterId r:id="rId19"/>
  </p:notesMasterIdLst>
  <p:sldIdLst>
    <p:sldId id="275" r:id="rId5"/>
    <p:sldId id="2199" r:id="rId6"/>
    <p:sldId id="2258" r:id="rId7"/>
    <p:sldId id="2235" r:id="rId8"/>
    <p:sldId id="2590" r:id="rId9"/>
    <p:sldId id="37948" r:id="rId10"/>
    <p:sldId id="37949" r:id="rId11"/>
    <p:sldId id="37945" r:id="rId12"/>
    <p:sldId id="37947" r:id="rId13"/>
    <p:sldId id="15883" r:id="rId14"/>
    <p:sldId id="2232" r:id="rId15"/>
    <p:sldId id="37946" r:id="rId16"/>
    <p:sldId id="15886" r:id="rId17"/>
    <p:sldId id="3793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body" id="{49462F3C-D70E-B942-9FC8-8B758D2FFB9F}">
          <p14:sldIdLst>
            <p14:sldId id="275"/>
            <p14:sldId id="2199"/>
            <p14:sldId id="2258"/>
            <p14:sldId id="2235"/>
            <p14:sldId id="2590"/>
            <p14:sldId id="37948"/>
            <p14:sldId id="37949"/>
            <p14:sldId id="37945"/>
            <p14:sldId id="37947"/>
            <p14:sldId id="15883"/>
            <p14:sldId id="2232"/>
            <p14:sldId id="37946"/>
            <p14:sldId id="15886"/>
            <p14:sldId id="379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3065"/>
    <a:srgbClr val="0F3470"/>
    <a:srgbClr val="F9E180"/>
    <a:srgbClr val="595959"/>
    <a:srgbClr val="B2D2F2"/>
    <a:srgbClr val="0099FF"/>
    <a:srgbClr val="73FEFF"/>
    <a:srgbClr val="000000"/>
    <a:srgbClr val="73A950"/>
    <a:srgbClr val="F9EC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34" autoAdjust="0"/>
    <p:restoredTop sz="93061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7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9" d="100"/>
        <a:sy n="169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6/20/23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Our-Work/Working-Groups/Lunar-Simulants.ph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Karen.Stockstill-Cahill@jhuapl.edu" TargetMode="External"/><Relationship Id="rId4" Type="http://schemas.openxmlformats.org/officeDocument/2006/relationships/hyperlink" Target="https://lsic-wiki.jhuapl.edu/display/LSWG/Lunar+Simulants+Working+Group+Home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Our-Work/Working-Groups/Lunar-Simulants.php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Karen.Stockstill-Cahill@jhuapl.edu" TargetMode="External"/><Relationship Id="rId4" Type="http://schemas.openxmlformats.org/officeDocument/2006/relationships/hyperlink" Target="https://lsic-wiki.jhuapl.edu/display/LSWG/Lunar+Simulants+Working+Group+Home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9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00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95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20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FB011E-50D2-E14E-8BE4-F2B7A4914D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6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695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public webpage: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3" tooltip="https://lsic.jhuapl.edu/Our-Work/Working-Groups/Lunar-Simulants.php"/>
              </a:rPr>
              <a:t>https://lsic.jhuapl.edu/Our-Work/Working-Groups/Lunar-Simulants.php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confluence 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4" tooltip="https://lsic-wiki.jhuapl.edu/display/LSWG/Lunar+Simulants+Working+Group+Home"/>
              </a:rPr>
              <a:t>https://lsic-wiki.jhuapl.edu/display/LSWG/Lunar+Simulants+Working+Group+Home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 Karen to be added to the LSWG List Serve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5" tooltip="mailto:Karen.Stockstill-Cahill@jhuapl.edu"/>
              </a:rPr>
              <a:t>Karen.Stockstill-Cahill@jhuapl.edu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9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public webpage: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3" tooltip="https://lsic.jhuapl.edu/Our-Work/Working-Groups/Lunar-Simulants.php"/>
              </a:rPr>
              <a:t>https://lsic.jhuapl.edu/Our-Work/Working-Groups/Lunar-Simulants.php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LSWG on LSIC confluence page: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4" tooltip="https://lsic-wiki.jhuapl.edu/display/LSWG/Lunar+Simulants+Working+Group+Home"/>
              </a:rPr>
              <a:t>https://lsic-wiki.jhuapl.edu/display/LSWG/Lunar+Simulants+Working+Group+Home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Email Karen to be added to the LSWG List Serve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b="0" i="0" u="sng" strike="noStrike" dirty="0">
                <a:solidFill>
                  <a:srgbClr val="044A91"/>
                </a:solidFill>
                <a:effectLst/>
                <a:latin typeface="Calibri" panose="020F0502020204030204" pitchFamily="34" charset="0"/>
                <a:hlinkClick r:id="rId5" tooltip="mailto:Karen.Stockstill-Cahill@jhuapl.edu"/>
              </a:rPr>
              <a:t>Karen.Stockstill-Cahill@jhuapl.edu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0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forms.gle</a:t>
            </a:r>
            <a:r>
              <a:rPr lang="en-US" dirty="0"/>
              <a:t>/tuhzwAUaQLDivQ2D7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09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2927BC-A840-7041-BA16-52B5A3F64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1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3A485B-147C-8D4B-9DC2-3A389CDB5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375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98A9D8-6900-CC41-B62F-078D78C28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86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9738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3834056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77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117050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9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8993706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202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021781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5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562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0147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9283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39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71737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7046063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147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469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0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52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12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1123CB-3959-8245-AF3D-DDDD939CF75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4509053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5118652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690152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4509052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5" y="4458050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47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68208E-FB7B-0A4E-84BB-740160322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20023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1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8430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04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D63BA-95B7-2B4C-AEF6-CD82AC9533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4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37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AABFF6-8C79-B046-899C-AE63F4762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4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7B7A62-5ED3-6B46-B894-351377ED0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1179"/>
          <a:stretch/>
        </p:blipFill>
        <p:spPr>
          <a:xfrm>
            <a:off x="0" y="0"/>
            <a:ext cx="4324422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8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806" r:id="rId31"/>
    <p:sldLayoutId id="2147483807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odi.Berd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hyperlink" Target="mailto:Karl.Hibbitts@jhuapl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spires.nasaprs.com/external/solicitations/summary.do?solId=%7b2CD12700-25AC-C58C-7297-60C00036C5A6%7d&amp;path=&amp;method=in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lsic.jhuapl.edu/Resources/Funding-Opportunities.php" TargetMode="External"/><Relationship Id="rId5" Type="http://schemas.openxmlformats.org/officeDocument/2006/relationships/hyperlink" Target="https://nspires.nasaprs.com/" TargetMode="External"/><Relationship Id="rId4" Type="http://schemas.openxmlformats.org/officeDocument/2006/relationships/hyperlink" Target="https://sam.gov/opp/3edf669568124db29a60f9ecf07a7139/view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sic.jhuapl.edu/Events/Agenda/index.php?id=46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hyperlink" Target="https://lsic.jhuapl.edu/Events/Agenda/index.php?id=44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hyperlink" Target="https://lsic.jhuapl.edu/Resources/files/The%20Path%20to%20an%20Enduring%20Lunar%20Presence.pdf" TargetMode="External"/><Relationship Id="rId4" Type="http://schemas.openxmlformats.org/officeDocument/2006/relationships/hyperlink" Target="https://www.nasa.gov/sites/default/files/atoms/files/m2m-objectives-exec-summary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78B7B73-6D3F-2141-AE53-76213E3E8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2972577"/>
            <a:ext cx="7759338" cy="2098488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rgbClr val="F9E180"/>
                </a:solidFill>
              </a:rPr>
              <a:t>LSIC ISRU Focus Group Monthly </a:t>
            </a:r>
            <a:br>
              <a:rPr lang="en-US" sz="3600" b="0" dirty="0">
                <a:solidFill>
                  <a:srgbClr val="F9E18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http://lsic.jhuapl.edu/</a:t>
            </a:r>
            <a:br>
              <a:rPr lang="en-US" sz="2400" b="0" dirty="0">
                <a:solidFill>
                  <a:srgbClr val="FFFF00"/>
                </a:solidFill>
              </a:rPr>
            </a:br>
            <a:r>
              <a:rPr lang="en-US" sz="2400" b="0" dirty="0">
                <a:solidFill>
                  <a:srgbClr val="FFFF00"/>
                </a:solidFill>
              </a:rPr>
              <a:t>http://lsic-wiki.jhuapl.edu/ (Confluence sign-up required)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892D2B11-4A5A-0F48-A09B-2049DFA29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4576432"/>
            <a:ext cx="7759338" cy="570163"/>
          </a:xfrm>
        </p:spPr>
        <p:txBody>
          <a:bodyPr/>
          <a:lstStyle/>
          <a:p>
            <a:r>
              <a:rPr lang="en-US" dirty="0"/>
              <a:t>June 21, 2023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4E7F7B-E3BF-B24F-83D2-7C2B84165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67199" y="5050963"/>
            <a:ext cx="6270704" cy="15767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F9E180"/>
                </a:solidFill>
              </a:rPr>
              <a:t>Dr. Jodi Berdis, Dr. Karl </a:t>
            </a:r>
            <a:r>
              <a:rPr lang="en-US" sz="1800" dirty="0" err="1">
                <a:solidFill>
                  <a:srgbClr val="F9E180"/>
                </a:solidFill>
              </a:rPr>
              <a:t>Hibbitts</a:t>
            </a:r>
            <a:r>
              <a:rPr lang="en-US" sz="1800" dirty="0">
                <a:solidFill>
                  <a:srgbClr val="F9E180"/>
                </a:solidFill>
              </a:rPr>
              <a:t>, Dr. Michael Nord, Dave Smith, Dr. Rich Miller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rgbClr val="F9E18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Jodi.Berdis@jhuapl.edu</a:t>
            </a:r>
            <a:r>
              <a:rPr lang="en-US" sz="1600" u="sng" dirty="0"/>
              <a:t>, </a:t>
            </a:r>
            <a:r>
              <a:rPr lang="en-US" sz="16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Karl.Hibbitts@jhuapl.edu</a:t>
            </a:r>
            <a:r>
              <a:rPr lang="en-US" sz="1600" u="sng" dirty="0"/>
              <a:t>, Michael.Nord@jhuapl.edu, </a:t>
            </a:r>
            <a:r>
              <a:rPr lang="en-US" sz="1600" u="sng" dirty="0" err="1"/>
              <a:t>David.Smith@jhuapl.edu</a:t>
            </a:r>
            <a:r>
              <a:rPr lang="en-US" sz="1600" u="sng" dirty="0"/>
              <a:t>, </a:t>
            </a:r>
            <a:r>
              <a:rPr lang="en-US" sz="1600" u="sng" dirty="0" err="1"/>
              <a:t>Richard.S.Miller@jhuapl.edu</a:t>
            </a:r>
            <a:endParaRPr lang="en-US" sz="1600" dirty="0">
              <a:solidFill>
                <a:srgbClr val="F9E18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52FB44-F512-2D49-909D-E0CF8B92FA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9B02F-0B17-2241-AFE4-C932307C5A4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14BEFFC-0DE2-E945-8CAC-3B69AA567AA5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7FDAF-F2DA-044A-BB36-DE26408679A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35AC17-D72A-F14A-B7F6-24B805D5D4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000"/>
          <a:stretch/>
        </p:blipFill>
        <p:spPr>
          <a:xfrm>
            <a:off x="78551" y="230300"/>
            <a:ext cx="877824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74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7961" y="278117"/>
            <a:ext cx="7177640" cy="762000"/>
          </a:xfrm>
        </p:spPr>
        <p:txBody>
          <a:bodyPr/>
          <a:lstStyle/>
          <a:p>
            <a:r>
              <a:rPr lang="en-US" dirty="0"/>
              <a:t>Funding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5" y="1077853"/>
            <a:ext cx="11732780" cy="5422635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Innovative Advanced Concepts (NIAC) </a:t>
            </a:r>
            <a:r>
              <a:rPr lang="en-US" dirty="0"/>
              <a:t>Phase I Step A Proposal Due June 28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Concepts are solicited from any field of study that offers a radically different approach or disruptive innovation that may significantly enhance or enable new human or robotic science and exploration missions. View the solicitation and instructions for submitting a response here: </a:t>
            </a:r>
            <a:r>
              <a:rPr lang="en-US" dirty="0">
                <a:hlinkClick r:id="rId3"/>
              </a:rPr>
              <a:t>https://nspires.nasaprs.com/external/solicitations/summary.do?solId=%7b2CD12700-25AC-C58C-7297-60C00036C5A6%7d&amp;path=&amp;method=init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RFP: Lunar Terrain Vehicle Services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Includes feasibility assessment special study, demonstration mission, and standard missions.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Offers due July 10: </a:t>
            </a:r>
            <a:r>
              <a:rPr lang="en-US" dirty="0">
                <a:hlinkClick r:id="rId4"/>
              </a:rPr>
              <a:t>https://sam.gov/opp/3edf669568124db29a60f9ecf07a7139/view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REDDI: University </a:t>
            </a:r>
            <a:r>
              <a:rPr lang="en-US" b="1" dirty="0" err="1"/>
              <a:t>SmallSat</a:t>
            </a:r>
            <a:r>
              <a:rPr lang="en-US" b="1" dirty="0"/>
              <a:t> Technology Partnerships (USTP)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Full proposal due July 18 (if invited from the preliminary proposal stage)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https://nspires.nasaprs.com/</a:t>
            </a:r>
            <a:endParaRPr lang="en-US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NASA REDDI: “</a:t>
            </a:r>
            <a:r>
              <a:rPr lang="en-US" b="1" dirty="0" err="1"/>
              <a:t>TechFlights</a:t>
            </a:r>
            <a:r>
              <a:rPr lang="en-US" b="1" dirty="0"/>
              <a:t>” </a:t>
            </a:r>
            <a:r>
              <a:rPr lang="en-US" dirty="0"/>
              <a:t>full proposal due October 4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“Topic 1” is of particular interest to the LSIC and ISRU community, as it “addresses demonstration of capabilities that support global lunar utilization leading to commercial commodities and services for a robust lunar economy.”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5"/>
              </a:rPr>
              <a:t>https://nspires.nasaprs.com/</a:t>
            </a:r>
            <a:endParaRPr lang="en-US" dirty="0">
              <a:hlinkClick r:id="rId6"/>
            </a:endParaRP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6"/>
              </a:rPr>
              <a:t>https://lsic.jhuapl.edu/Resources/Funding-Opportunities.php</a:t>
            </a:r>
            <a:r>
              <a:rPr lang="en-US" dirty="0"/>
              <a:t> 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07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/>
              <a:t>Süleyman</a:t>
            </a:r>
            <a:r>
              <a:rPr lang="en-US" sz="3600" dirty="0"/>
              <a:t> </a:t>
            </a:r>
            <a:r>
              <a:rPr lang="en-US" sz="3600" dirty="0" err="1"/>
              <a:t>Salihler</a:t>
            </a:r>
            <a:br>
              <a:rPr lang="en-US" sz="3600" dirty="0"/>
            </a:br>
            <a:r>
              <a:rPr lang="en-US" sz="3600" i="1" dirty="0" err="1"/>
              <a:t>Polimak</a:t>
            </a:r>
            <a:endParaRPr lang="en-US" sz="3600" i="1" dirty="0"/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“Reliable Regolith Handling: A Modular, Low-Power Conveying System for Handling Abrasive Materials in Space and Lunar Environments”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62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1100"/>
            <a:ext cx="11277600" cy="762000"/>
          </a:xfrm>
        </p:spPr>
        <p:txBody>
          <a:bodyPr/>
          <a:lstStyle/>
          <a:p>
            <a:r>
              <a:rPr lang="en-US" dirty="0"/>
              <a:t>Topical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483" y="2655276"/>
            <a:ext cx="11748051" cy="38404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Sarah Withee</a:t>
            </a:r>
            <a:br>
              <a:rPr lang="en-US" sz="3600" dirty="0"/>
            </a:br>
            <a:r>
              <a:rPr lang="en-US" sz="3600" i="1" dirty="0"/>
              <a:t>JHU/APL</a:t>
            </a:r>
          </a:p>
          <a:p>
            <a:pPr marL="0" indent="0" algn="ctr">
              <a:buNone/>
            </a:pPr>
            <a:endParaRPr lang="en-US" sz="3600" i="1" dirty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3600" dirty="0"/>
              <a:t>“What You Need to Know About Lunar Communications”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1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9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554" y="1234263"/>
            <a:ext cx="10714892" cy="4642338"/>
          </a:xfrm>
          <a:solidFill>
            <a:schemeClr val="tx1">
              <a:alpha val="49602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Coffee &amp; Donuts: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do you hope we’ll talk about at LPG Definition Workshop?</a:t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993" y="6130046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4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DBB460-8E9E-8F41-B495-890EC6E376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177"/>
            <a:ext cx="1219200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74177"/>
          </a:xfrm>
          <a:prstGeom prst="rect">
            <a:avLst/>
          </a:prstGeom>
          <a:solidFill>
            <a:schemeClr val="tx1">
              <a:alpha val="653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itle 13">
            <a:extLst>
              <a:ext uri="{FF2B5EF4-FFF2-40B4-BE49-F238E27FC236}">
                <a16:creationId xmlns:a16="http://schemas.microsoft.com/office/drawing/2014/main" id="{EF01E79F-9A33-0C43-ABFE-42486274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95" y="249046"/>
            <a:ext cx="9987898" cy="4321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0099FF"/>
                </a:solidFill>
              </a:rPr>
              <a:t>LSIC | </a:t>
            </a:r>
            <a:r>
              <a:rPr lang="en-US" sz="2800" dirty="0">
                <a:solidFill>
                  <a:srgbClr val="F7E27F"/>
                </a:solidFill>
              </a:rPr>
              <a:t>Lunar Proving Grounds Definition Workshop </a:t>
            </a:r>
            <a:br>
              <a:rPr lang="en-US" sz="2800" dirty="0">
                <a:solidFill>
                  <a:srgbClr val="F7E27F"/>
                </a:solidFill>
              </a:rPr>
            </a:br>
            <a:r>
              <a:rPr lang="en-US" sz="2800" dirty="0">
                <a:solidFill>
                  <a:srgbClr val="F7E27F"/>
                </a:solidFill>
              </a:rPr>
              <a:t>July 12-13, 2023</a:t>
            </a:r>
            <a:endParaRPr lang="en-US" sz="2800" b="0" dirty="0">
              <a:solidFill>
                <a:srgbClr val="F7E27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CB7DB-29C0-4C4C-AF13-804A39AA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23" y="-123008"/>
            <a:ext cx="2414113" cy="994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493" y="1121298"/>
            <a:ext cx="9315907" cy="461972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Discussion: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information would you most want to get out of this workshop, regarding specifically the definition of the needs, attributes, and performance capabilities that will be necessary for a future LPG?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How will validation and verification of these systems and interactions, including human-robotic operations, be accomplished?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metrics need to be tested, and thus what capabilities will such a facility or facilities need?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functionalities can be tested separately and which need to synergize? 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can be the role of digital engineering? 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deliverables would you most want to see out of this workshop, e.g., that would be most useful in setting up a follow-on LPG Workshop aimed at decision-making amongst present and future facility owners?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What platform would make it most easy for you to voice your opinion during this workshop?</a:t>
            </a:r>
          </a:p>
        </p:txBody>
      </p:sp>
      <p:pic>
        <p:nvPicPr>
          <p:cNvPr id="3" name="Google Shape;515;p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E1CB59-4F13-B3EC-4C67-B5692D341C2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337" y="170498"/>
            <a:ext cx="595552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26751-9A2D-39F7-2014-98932FF55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0" t="10333" r="10333" b="10000"/>
          <a:stretch/>
        </p:blipFill>
        <p:spPr>
          <a:xfrm>
            <a:off x="9664919" y="4356043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90800-86F3-0046-A16B-FBF71F11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313" y="276860"/>
            <a:ext cx="6939280" cy="762000"/>
          </a:xfrm>
        </p:spPr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F6108-F94E-374C-92DA-0CB3D08AD4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C2CCE9-65D5-4615-9B27-785F94F466C1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E00A2-DE63-884C-AB47-FD1C1FCF43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0305AD-6D65-6A4D-BFA5-2A49424254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6159" y="1392664"/>
            <a:ext cx="11237541" cy="47826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General updates and house-keeping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APL is happy to consult as appropriate with ISRU and related technologies. We can provide advice on how to build for launch and operate in extreme environments. </a:t>
            </a:r>
            <a:r>
              <a:rPr lang="en-US" b="1" dirty="0"/>
              <a:t>This includes site visits!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dirty="0"/>
              <a:t>Upcoming Meetings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Funding Opportunities</a:t>
            </a:r>
          </a:p>
          <a:p>
            <a:pPr>
              <a:spcAft>
                <a:spcPts val="600"/>
              </a:spcAft>
            </a:pPr>
            <a:r>
              <a:rPr lang="en-US" dirty="0" err="1"/>
              <a:t>Süleyman</a:t>
            </a:r>
            <a:r>
              <a:rPr lang="en-US" dirty="0"/>
              <a:t> </a:t>
            </a:r>
            <a:r>
              <a:rPr lang="en-US" dirty="0" err="1"/>
              <a:t>Salihler</a:t>
            </a:r>
            <a:r>
              <a:rPr lang="en-US" dirty="0"/>
              <a:t> (</a:t>
            </a:r>
            <a:r>
              <a:rPr lang="en-US" dirty="0" err="1"/>
              <a:t>Polimak</a:t>
            </a:r>
            <a:r>
              <a:rPr lang="en-US" dirty="0"/>
              <a:t>): "Reliable Regolith Handling: A Modular, Low-Power Conveying System for Handling Abrasive Materials in Space and Lunar Environments”</a:t>
            </a:r>
          </a:p>
          <a:p>
            <a:pPr>
              <a:spcAft>
                <a:spcPts val="600"/>
              </a:spcAft>
            </a:pPr>
            <a:r>
              <a:rPr lang="en-US" dirty="0"/>
              <a:t>Sarah Withee (APL): “What You Need to Know About Lunar Communications”</a:t>
            </a:r>
          </a:p>
          <a:p>
            <a:pPr>
              <a:spcAft>
                <a:spcPts val="600"/>
              </a:spcAft>
            </a:pPr>
            <a:r>
              <a:rPr lang="en-US" dirty="0"/>
              <a:t>Coffee &amp; Donuts: What do you hope we’ll talk about at LPG Definition Workshop?</a:t>
            </a:r>
          </a:p>
        </p:txBody>
      </p:sp>
    </p:spTree>
    <p:extLst>
      <p:ext uri="{BB962C8B-B14F-4D97-AF65-F5344CB8AC3E}">
        <p14:creationId xmlns:p14="http://schemas.microsoft.com/office/powerpoint/2010/main" val="120844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CF6753A-3D94-D24C-8317-B19910F1B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318" y="273244"/>
            <a:ext cx="5801360" cy="762000"/>
          </a:xfrm>
        </p:spPr>
        <p:txBody>
          <a:bodyPr/>
          <a:lstStyle/>
          <a:p>
            <a:r>
              <a:rPr lang="en-US" dirty="0"/>
              <a:t>Notable News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141DF-3881-9F4C-B98D-E3C32D31A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786E-4111-D14D-A354-AEC42E582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DE05B-B052-C042-A6B4-D00E3802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E02333-9EDD-D303-E759-9D801F954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27" y="961571"/>
            <a:ext cx="7772400" cy="4934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4D8A57-D72A-415A-3B31-5231DE7A986A}"/>
              </a:ext>
            </a:extLst>
          </p:cNvPr>
          <p:cNvSpPr txBox="1"/>
          <p:nvPr/>
        </p:nvSpPr>
        <p:spPr>
          <a:xfrm>
            <a:off x="4148254" y="4869272"/>
            <a:ext cx="8043746" cy="1631216"/>
          </a:xfrm>
          <a:prstGeom prst="rect">
            <a:avLst/>
          </a:prstGeom>
          <a:solidFill>
            <a:srgbClr val="595959">
              <a:alpha val="76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ULA hot fire test for Vulcan first stage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March test blow-up cause: hydrogen tank steel skin too thin</a:t>
            </a:r>
          </a:p>
          <a:p>
            <a:pPr algn="ctr"/>
            <a:endParaRPr lang="en-US" sz="2000" dirty="0">
              <a:solidFill>
                <a:schemeClr val="bg1"/>
              </a:solidFill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Inaugural Vulcan launch will carry Astrobotic’s </a:t>
            </a:r>
            <a:r>
              <a:rPr lang="en-US" sz="2000" i="1" dirty="0">
                <a:solidFill>
                  <a:schemeClr val="bg1"/>
                </a:solidFill>
              </a:rPr>
              <a:t>Peregrine</a:t>
            </a:r>
            <a:r>
              <a:rPr lang="en-US" sz="2000" dirty="0">
                <a:solidFill>
                  <a:schemeClr val="bg1"/>
                </a:solidFill>
              </a:rPr>
              <a:t> for CLPS</a:t>
            </a:r>
          </a:p>
        </p:txBody>
      </p:sp>
    </p:spTree>
    <p:extLst>
      <p:ext uri="{BB962C8B-B14F-4D97-AF65-F5344CB8AC3E}">
        <p14:creationId xmlns:p14="http://schemas.microsoft.com/office/powerpoint/2010/main" val="412097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686" y="272153"/>
            <a:ext cx="7508240" cy="762000"/>
          </a:xfrm>
        </p:spPr>
        <p:txBody>
          <a:bodyPr/>
          <a:lstStyle/>
          <a:p>
            <a:r>
              <a:rPr lang="en-US" dirty="0"/>
              <a:t>Upcoming Meetings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36" y="918423"/>
            <a:ext cx="8396817" cy="526618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Lunar Proving Grounds Definition Workshop (July 12-13)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Hybrid; registration closes </a:t>
            </a:r>
            <a:r>
              <a:rPr lang="en-US" b="1" dirty="0"/>
              <a:t>June 23</a:t>
            </a:r>
            <a:r>
              <a:rPr lang="en-US" dirty="0"/>
              <a:t>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3"/>
              </a:rPr>
              <a:t>https://lsic.jhuapl.edu/Events/Agenda/index.php?id=460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Surface Power Reliability Workshop (July 26-27)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Virtual; registration is open, and abstract submission closes </a:t>
            </a:r>
            <a:r>
              <a:rPr lang="en-US" b="1" dirty="0"/>
              <a:t>July 1</a:t>
            </a:r>
            <a:r>
              <a:rPr lang="en-US" dirty="0"/>
              <a:t>!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hlinkClick r:id="rId4"/>
              </a:rPr>
              <a:t>https://lsic.jhuapl.edu/Events/Agenda/index.php?id=443</a:t>
            </a:r>
            <a:r>
              <a:rPr lang="en-US" dirty="0"/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Surface Power Monthly Telecon (June 22, 11am ET)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(separate slide advertisement)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Autonomy Workshop (August 21-22)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b="1" dirty="0"/>
              <a:t>ASCEND (Oct 23-25)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Paper/talk acceptance letters sent out, looking forward to seeing many of you there!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800" b="1" dirty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/>
              <a:t>Next month’s ISRU telecon is canceled!</a:t>
            </a:r>
            <a:endParaRPr lang="en-US" sz="2800" dirty="0"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B6943C-8779-3A2C-EB77-034A156677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00" t="10333" r="10333" b="10000"/>
          <a:stretch/>
        </p:blipFill>
        <p:spPr>
          <a:xfrm>
            <a:off x="8685053" y="1499290"/>
            <a:ext cx="2413000" cy="24130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40072B-9E03-7779-69FF-6420331F874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002966" y="2040673"/>
            <a:ext cx="1682087" cy="6651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DBB460-8E9E-8F41-B495-890EC6E376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177"/>
            <a:ext cx="1219200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12192000" cy="6874177"/>
          </a:xfrm>
          <a:prstGeom prst="rect">
            <a:avLst/>
          </a:prstGeom>
          <a:solidFill>
            <a:schemeClr val="tx1">
              <a:alpha val="6539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Title 13">
            <a:extLst>
              <a:ext uri="{FF2B5EF4-FFF2-40B4-BE49-F238E27FC236}">
                <a16:creationId xmlns:a16="http://schemas.microsoft.com/office/drawing/2014/main" id="{EF01E79F-9A33-0C43-ABFE-424862744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95" y="413430"/>
            <a:ext cx="9987898" cy="4321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rgbClr val="F7E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Lunar Proving Grounds Definition Workshop </a:t>
            </a:r>
            <a:br>
              <a:rPr lang="en-US" sz="2800" b="1" dirty="0">
                <a:solidFill>
                  <a:srgbClr val="F7E27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F7E2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July 12-13,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2CB7DB-29C0-4C4C-AF13-804A39AA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823" y="-123008"/>
            <a:ext cx="2414113" cy="9949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493" y="1121298"/>
            <a:ext cx="11970426" cy="551535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Summary: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b="0" i="0" dirty="0">
                <a:solidFill>
                  <a:schemeClr val="bg1"/>
                </a:solidFill>
                <a:effectLst/>
                <a:latin typeface="Source Sans"/>
              </a:rPr>
              <a:t>The topic of facilities needed for testing hardware destined for the Moon and the need for Earth-based ‘Lunar Proving Grounds’ for testing systems has come up across all six Focus Areas of LSIC. While facilities exist for component- and instrument- level technology maturation (e.g., up to system/subsystem demo in relevant environments), and there are potential flight opportunities for component maturation to flight-qualified and even flight-proved systems, the Artemis Program vision for a sustained presence and transition to industry (e.g., the 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"/>
                <a:hlinkClick r:id="rId4"/>
              </a:rPr>
              <a:t>Moon to Mars Objectives 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"/>
              </a:rPr>
              <a:t>and the 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"/>
                <a:hlinkClick r:id="rId5"/>
              </a:rPr>
              <a:t>LSIC “Path to an Enduring Lunar Presence” white paper</a:t>
            </a:r>
            <a:r>
              <a:rPr lang="en-US" b="0" i="0" dirty="0">
                <a:solidFill>
                  <a:schemeClr val="bg1"/>
                </a:solidFill>
                <a:effectLst/>
                <a:latin typeface="Source Sans"/>
              </a:rPr>
              <a:t>) suggests an architecture of integrated systems and systems of systems more complex than Apollo or the International Space Station.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F7E2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a discussion-based workshop, no abstracts will be solicited!</a:t>
            </a:r>
          </a:p>
          <a:p>
            <a:pPr>
              <a:lnSpc>
                <a:spcPct val="90000"/>
              </a:lnSpc>
              <a:defRPr/>
            </a:pPr>
            <a:endParaRPr lang="en-US" b="1" dirty="0">
              <a:solidFill>
                <a:srgbClr val="F7E2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en-US" sz="2000" b="1" dirty="0">
                <a:solidFill>
                  <a:srgbClr val="F7E2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Registration is now open!</a:t>
            </a:r>
          </a:p>
          <a:p>
            <a:pPr>
              <a:lnSpc>
                <a:spcPct val="90000"/>
              </a:lnSpc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99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Objectives:</a:t>
            </a: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Define the role of a lunar proving ground on the Earth (and potentially on the Moon).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Collect/define needs, attributes, and performance capabilities of Lunar Proving Grounds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from technology developer’s perspective.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Identify the programmatics and logistics required to implement the Lunar Proving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Ground.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515;p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E1CB59-4F13-B3EC-4C67-B5692D341C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337" y="170498"/>
            <a:ext cx="595552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026751-9A2D-39F7-2014-98932FF554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00" t="10333" r="10333" b="10000"/>
          <a:stretch/>
        </p:blipFill>
        <p:spPr>
          <a:xfrm>
            <a:off x="9660823" y="3048000"/>
            <a:ext cx="2413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7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E5446-7294-C72B-91D2-A76A6741C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85D0D8-C2C6-81E4-EFDA-CE764D1B5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4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3BD04-1256-7EFA-EEB8-A75F6961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09F9-B812-2109-29AD-CCE8ED9DB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05D27-ADBF-F882-E2F8-C382F3C8B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04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96C8-3B1A-344F-55E3-90853D1D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182B76-60C2-0A04-1CAD-A07E6766A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68111" cy="68579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2D862-CA24-0A06-8B39-1CC58C3D6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D6175-B61A-6544-1D96-D0D28B25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5ACB1-D366-2710-9AEF-CFC31509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58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87404C-D38C-8C2A-4FCC-9C610EB99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496" r="30259" b="29430"/>
          <a:stretch/>
        </p:blipFill>
        <p:spPr>
          <a:xfrm>
            <a:off x="0" y="21457"/>
            <a:ext cx="12192000" cy="6846347"/>
          </a:xfrm>
          <a:prstGeom prst="rect">
            <a:avLst/>
          </a:prstGeom>
          <a:solidFill>
            <a:schemeClr val="tx1">
              <a:alpha val="53000"/>
            </a:schemeClr>
          </a:solidFill>
        </p:spPr>
      </p:pic>
      <p:sp>
        <p:nvSpPr>
          <p:cNvPr id="9" name="Title 13">
            <a:extLst>
              <a:ext uri="{FF2B5EF4-FFF2-40B4-BE49-F238E27FC236}">
                <a16:creationId xmlns:a16="http://schemas.microsoft.com/office/drawing/2014/main" id="{F62570DB-CE3F-4935-B4CD-FC8088C1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777" y="168903"/>
            <a:ext cx="7599218" cy="1427018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sz="3500" dirty="0">
                <a:solidFill>
                  <a:srgbClr val="F7E27F"/>
                </a:solidFill>
              </a:rPr>
              <a:t>Autonomy Workshop (EA and E&amp;C)</a:t>
            </a:r>
            <a:br>
              <a:rPr lang="en-US" sz="3500" dirty="0">
                <a:solidFill>
                  <a:srgbClr val="F7E27F"/>
                </a:solidFill>
              </a:rPr>
            </a:br>
            <a:r>
              <a:rPr lang="en-US" sz="3000" dirty="0"/>
              <a:t>August 21-22, 2023</a:t>
            </a:r>
            <a:br>
              <a:rPr lang="en-US" sz="3000" dirty="0"/>
            </a:br>
            <a:r>
              <a:rPr lang="en-US" sz="3000" dirty="0"/>
              <a:t>Full-days, Virtual</a:t>
            </a:r>
            <a:br>
              <a:rPr lang="en-US" sz="3200" dirty="0"/>
            </a:br>
            <a:endParaRPr lang="en-US" sz="3500" b="0" dirty="0">
              <a:solidFill>
                <a:srgbClr val="F7E27F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DEDC5B-413F-DED0-41EE-B03E23FE7FA1}"/>
              </a:ext>
            </a:extLst>
          </p:cNvPr>
          <p:cNvSpPr txBox="1">
            <a:spLocks/>
          </p:cNvSpPr>
          <p:nvPr/>
        </p:nvSpPr>
        <p:spPr>
          <a:xfrm>
            <a:off x="465826" y="1745673"/>
            <a:ext cx="11726174" cy="50620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3738" marR="0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50938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6550" marR="0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marR="0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Objective: The goal of this workshop is to gather the Lunar community to exchange ideas on autonomy, as well as identify technology gaps and use cases for establishing a sustainable presence on the Moon and Mars.</a:t>
            </a:r>
          </a:p>
          <a:p>
            <a:pPr marL="0" indent="0">
              <a:buNone/>
            </a:pPr>
            <a:r>
              <a:rPr lang="en-US" dirty="0"/>
              <a:t>Day 1:</a:t>
            </a:r>
          </a:p>
          <a:p>
            <a:r>
              <a:rPr lang="en-US" dirty="0"/>
              <a:t>Morning - Autonomous Systems, Situational and Self Awareness, Reasoning and Acting</a:t>
            </a:r>
          </a:p>
          <a:p>
            <a:r>
              <a:rPr lang="en-US" dirty="0"/>
              <a:t>Afternoon - Collaborative Systems</a:t>
            </a:r>
          </a:p>
          <a:p>
            <a:pPr marL="0" indent="0">
              <a:buNone/>
            </a:pPr>
            <a:r>
              <a:rPr lang="en-US" dirty="0"/>
              <a:t>Day 2:</a:t>
            </a:r>
          </a:p>
          <a:p>
            <a:r>
              <a:rPr lang="en-US" dirty="0"/>
              <a:t>Morning - Applications in Autonomy on Lunar Surface - Current Champions (e.g. Autonomous Construction &amp; Assembly)</a:t>
            </a:r>
          </a:p>
          <a:p>
            <a:r>
              <a:rPr lang="en-US" dirty="0"/>
              <a:t>Afternoon - Challenges in Autonomy (Test &amp; Evaluation, Cybersecurity, Dynamic Reasoning Models, Environmental Considerations)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B6F49-3CEF-7CD6-43A4-3F763DDA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31 May 2023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5BB4F-601F-3F3C-C647-B7876FDEF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856DE1-04E8-26E0-5BDE-C4AEBA4FF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373025" y="219365"/>
            <a:ext cx="1787236" cy="1427018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algn="ctr"/>
            <a:r>
              <a:rPr lang="en-US" sz="2000" dirty="0"/>
              <a:t>Registration open soon! Check back on the LSIC webpage.</a:t>
            </a:r>
          </a:p>
        </p:txBody>
      </p:sp>
    </p:spTree>
    <p:extLst>
      <p:ext uri="{BB962C8B-B14F-4D97-AF65-F5344CB8AC3E}">
        <p14:creationId xmlns:p14="http://schemas.microsoft.com/office/powerpoint/2010/main" val="623428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LSIC 2023 Spring Meeting | White Paper Feedback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38E9A-CADD-49DC-8B4D-687432F23620}" type="datetime3">
              <a:rPr lang="en-US" smtClean="0"/>
              <a:t>20 June 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45533" y="1303867"/>
            <a:ext cx="5765797" cy="490643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8" name="Rounded Rectangle 7"/>
          <p:cNvSpPr/>
          <p:nvPr/>
        </p:nvSpPr>
        <p:spPr>
          <a:xfrm>
            <a:off x="6205569" y="1303867"/>
            <a:ext cx="5719731" cy="490643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9" name="TextBox 8"/>
          <p:cNvSpPr txBox="1"/>
          <p:nvPr/>
        </p:nvSpPr>
        <p:spPr>
          <a:xfrm>
            <a:off x="245533" y="1786467"/>
            <a:ext cx="57277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LSIC Whitepaper</a:t>
            </a:r>
          </a:p>
          <a:p>
            <a:pPr algn="ctr"/>
            <a:r>
              <a:rPr lang="en-US" sz="2400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Path to an Enduring Lunar Presence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2901" y="3105831"/>
            <a:ext cx="5577416" cy="298543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Perspectives on key enabling actions that will help our nation and the world move together toward our shared use of the lunar surface.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Access White Paper: </a:t>
            </a:r>
          </a:p>
          <a:p>
            <a:pPr algn="ctr"/>
            <a:r>
              <a:rPr lang="en-US" sz="16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https://lsic.jhuapl.edu/Resources/files/The%20Path%20to%20an%20Enduring%20Lunar%20Presence.pdf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Send feedback to: LSIC-Feedback@jhuapl.edu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5568" y="1786467"/>
            <a:ext cx="571973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NASA Moon to Mars Whitepapers</a:t>
            </a:r>
          </a:p>
          <a:p>
            <a:pPr algn="ctr"/>
            <a:r>
              <a:rPr lang="en-US" sz="2400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Architecture Concept Review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5569" y="3105830"/>
            <a:ext cx="5668931" cy="284693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Systems Analysis of Architecture Drivers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Why NRHO: The Artemis Orbit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Why Artemis will Focus on the Lunar South Polar Region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Gateway: The </a:t>
            </a:r>
            <a:r>
              <a:rPr lang="en-US" sz="1600" dirty="0" err="1">
                <a:solidFill>
                  <a:schemeClr val="bg1"/>
                </a:solidFill>
              </a:rPr>
              <a:t>Cislunar</a:t>
            </a:r>
            <a:r>
              <a:rPr lang="en-US" sz="1600" dirty="0">
                <a:solidFill>
                  <a:schemeClr val="bg1"/>
                </a:solidFill>
              </a:rPr>
              <a:t> Springboard for International and Sustainable Human Deep Space Exploration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Mars-Forward Capabilities to be Tested at the Moon</a:t>
            </a:r>
          </a:p>
          <a:p>
            <a:pPr algn="ctr"/>
            <a:endParaRPr lang="en-US" sz="500" dirty="0">
              <a:solidFill>
                <a:schemeClr val="bg1"/>
              </a:solidFill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Mars Transportation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Access White Papers: </a:t>
            </a:r>
          </a:p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https://www.nasa.gov/MoonToMarsArchitecture</a:t>
            </a:r>
          </a:p>
        </p:txBody>
      </p:sp>
    </p:spTree>
    <p:extLst>
      <p:ext uri="{BB962C8B-B14F-4D97-AF65-F5344CB8AC3E}">
        <p14:creationId xmlns:p14="http://schemas.microsoft.com/office/powerpoint/2010/main" val="1015167223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D68E3EF3-C6FA-1E42-A977-969D056CF3F3}" vid="{09EF0690-C9A7-EB48-8012-9DFA8E0590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67E9159-B4E5-458F-AE2E-4A186E1ACA1C}">
  <ds:schemaRefs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118060</TotalTime>
  <Words>1472</Words>
  <Application>Microsoft Macintosh PowerPoint</Application>
  <PresentationFormat>Widescreen</PresentationFormat>
  <Paragraphs>162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.AppleSystemUIFont</vt:lpstr>
      <vt:lpstr>Arial</vt:lpstr>
      <vt:lpstr>Calibri</vt:lpstr>
      <vt:lpstr>Courier New</vt:lpstr>
      <vt:lpstr>Helvetica</vt:lpstr>
      <vt:lpstr>Source Sans</vt:lpstr>
      <vt:lpstr>Wingdings</vt:lpstr>
      <vt:lpstr>APL-PowerPoint-Theme_dark</vt:lpstr>
      <vt:lpstr>LSIC ISRU Focus Group Monthly  http://lsic.jhuapl.edu/ http://lsic-wiki.jhuapl.edu/ (Confluence sign-up required)</vt:lpstr>
      <vt:lpstr>Agenda</vt:lpstr>
      <vt:lpstr>Notable News</vt:lpstr>
      <vt:lpstr>Upcoming Meetings</vt:lpstr>
      <vt:lpstr>LSIC | Lunar Proving Grounds Definition Workshop  July 12-13, 2023</vt:lpstr>
      <vt:lpstr>PowerPoint Presentation</vt:lpstr>
      <vt:lpstr>PowerPoint Presentation</vt:lpstr>
      <vt:lpstr>Autonomy Workshop (EA and E&amp;C) August 21-22, 2023 Full-days, Virtual </vt:lpstr>
      <vt:lpstr>LSIC 2023 Spring Meeting | White Paper Feedback</vt:lpstr>
      <vt:lpstr>Funding Opportunities</vt:lpstr>
      <vt:lpstr>Topical Discussion</vt:lpstr>
      <vt:lpstr>Topical Discussion</vt:lpstr>
      <vt:lpstr>Coffee &amp; Donuts:   What do you hope we’ll talk about at LPG Definition Workshop? </vt:lpstr>
      <vt:lpstr>LSIC | Lunar Proving Grounds Definition Workshop  July 12-13, 2023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Berdis, Jodi R.</cp:lastModifiedBy>
  <cp:revision>1361</cp:revision>
  <cp:lastPrinted>2019-02-27T12:13:48Z</cp:lastPrinted>
  <dcterms:created xsi:type="dcterms:W3CDTF">2019-01-21T11:32:32Z</dcterms:created>
  <dcterms:modified xsi:type="dcterms:W3CDTF">2023-06-20T17:08:14Z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