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5" r:id="rId2"/>
    <p:sldMasterId id="2147483754" r:id="rId3"/>
  </p:sldMasterIdLst>
  <p:notesMasterIdLst>
    <p:notesMasterId r:id="rId12"/>
  </p:notesMasterIdLst>
  <p:sldIdLst>
    <p:sldId id="2165" r:id="rId4"/>
    <p:sldId id="15889" r:id="rId5"/>
    <p:sldId id="15939" r:id="rId6"/>
    <p:sldId id="15940" r:id="rId7"/>
    <p:sldId id="15937" r:id="rId8"/>
    <p:sldId id="15931" r:id="rId9"/>
    <p:sldId id="1593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BA0"/>
    <a:srgbClr val="374354"/>
    <a:srgbClr val="333F4E"/>
    <a:srgbClr val="FFFC00"/>
    <a:srgbClr val="000000"/>
    <a:srgbClr val="4499FF"/>
    <a:srgbClr val="FFFF0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74155"/>
  </p:normalViewPr>
  <p:slideViewPr>
    <p:cSldViewPr snapToGrid="0" snapToObjects="1">
      <p:cViewPr varScale="1">
        <p:scale>
          <a:sx n="90" d="100"/>
          <a:sy n="90" d="100"/>
        </p:scale>
        <p:origin x="1792" y="184"/>
      </p:cViewPr>
      <p:guideLst/>
    </p:cSldViewPr>
  </p:slideViewPr>
  <p:outlineViewPr>
    <p:cViewPr>
      <p:scale>
        <a:sx n="33" d="100"/>
        <a:sy n="33" d="100"/>
      </p:scale>
      <p:origin x="0" y="-6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DE9B-072A-DA43-BFCC-961F4FEB56E9}" type="datetimeFigureOut">
              <a:rPr lang="en-US" smtClean="0"/>
              <a:t>5/3/23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1359-15F7-1E4E-94ED-77BE296B4C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6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2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2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96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45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6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Bio:</a:t>
            </a:r>
            <a:endParaRPr lang="en-US" b="0" i="0" u="none" strike="noStrike" dirty="0">
              <a:solidFill>
                <a:srgbClr val="172B4D"/>
              </a:solidFill>
              <a:effectLst/>
              <a:latin typeface="-apple-system"/>
            </a:endParaRPr>
          </a:p>
          <a:p>
            <a:pPr algn="l"/>
            <a:r>
              <a:rPr lang="en-US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Ben Pearson is a Strategic Planner at Lockheed Martin (LM) Space based in Littleton, Colorado. His primary role is business and architecture development of lunar and cislunar infrastructures, with a focus on commercial lunar power, in situ resource utilization, communications networks, and surface mobility. He has contributed to several Advanced Programs development projects including the </a:t>
            </a:r>
            <a:r>
              <a:rPr lang="en-US" b="0" i="0" u="none" strike="noStrike" dirty="0" err="1">
                <a:solidFill>
                  <a:srgbClr val="172B4D"/>
                </a:solidFill>
                <a:effectLst/>
                <a:latin typeface="-apple-system"/>
              </a:rPr>
              <a:t>Starlab</a:t>
            </a:r>
            <a:r>
              <a:rPr lang="en-US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 space station, DRACO NTP, and LM’s Space 2050 initiative, and he currently leads scientific augmentation and commercialization efforts for the LM Lunar Mobility Vehicle. Ben has degrees in Political Science &amp; International Affairs, Aerospace Engineering, and Engineering Management from the University of Colorado, Boulder.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71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4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5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744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7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69726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2678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2148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0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008230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565269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92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4113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4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3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2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9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1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78169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16830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14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2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5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6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9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46334" y="6500488"/>
            <a:ext cx="1373855" cy="357511"/>
          </a:xfrm>
          <a:prstGeom prst="rect">
            <a:avLst/>
          </a:prstGeom>
        </p:spPr>
        <p:txBody>
          <a:bodyPr/>
          <a:lstStyle/>
          <a:p>
            <a:fld id="{871E74CD-29BE-4B77-94EE-C02F47109B98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987027CD-BED2-364A-9A69-47887601DD66}"/>
              </a:ext>
            </a:extLst>
          </p:cNvPr>
          <p:cNvSpPr txBox="1">
            <a:spLocks/>
          </p:cNvSpPr>
          <p:nvPr userDrawn="1"/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C392A5-4836-2A47-91BF-E5C36305BC75}"/>
              </a:ext>
            </a:extLst>
          </p:cNvPr>
          <p:cNvCxnSpPr/>
          <p:nvPr userDrawn="1"/>
        </p:nvCxnSpPr>
        <p:spPr>
          <a:xfrm>
            <a:off x="11434997" y="6604000"/>
            <a:ext cx="0" cy="15514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2C5DD6-ACFA-A44E-9CFC-1F45F988BBDE}"/>
              </a:ext>
            </a:extLst>
          </p:cNvPr>
          <p:cNvSpPr txBox="1">
            <a:spLocks/>
          </p:cNvSpPr>
          <p:nvPr userDrawn="1"/>
        </p:nvSpPr>
        <p:spPr>
          <a:xfrm>
            <a:off x="10046334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F38D8-02AF-45BB-8278-6DC4E005D754}" type="datetime3">
              <a:rPr lang="en-US" smtClean="0"/>
              <a:pPr/>
              <a:t>3 May 2023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12FADF5-8A16-2042-9499-53CA45919C4E}"/>
              </a:ext>
            </a:extLst>
          </p:cNvPr>
          <p:cNvSpPr txBox="1">
            <a:spLocks/>
          </p:cNvSpPr>
          <p:nvPr userDrawn="1"/>
        </p:nvSpPr>
        <p:spPr>
          <a:xfrm>
            <a:off x="11444710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BCDCBD-78E1-0D41-A999-31B5EBF8E02C}" type="slidenum">
              <a:rPr lang="en-US" smtClean="0">
                <a:solidFill>
                  <a:srgbClr val="00B0F0"/>
                </a:solidFill>
              </a:rPr>
              <a:pPr/>
              <a:t>‹#›</a:t>
            </a:fld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E92598-C582-3E4E-9F30-E7298555C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9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75C0-81EB-2441-B8D3-C075216334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5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B08D-9E6A-DB4B-95E0-061747D3EA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05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4CF-BE6C-2C46-8A3D-CB9B3A4CC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53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77F4-ED6F-8F41-96F2-8EBEB1C1C4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E0EF-B1C7-7D4A-8FFD-3FC4D65A07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49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D0C6-EB43-3C4F-A72C-52656CA76A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9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952B-248C-9443-A8AF-87AB2E9C18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99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DFB6-2ABF-C14D-942F-D8D9834AC7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2727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1CCF-5226-D14F-B0C7-AB31D2E1C6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4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4539-12C5-B149-ADA1-5C6AA68A4E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3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64EE-8008-CF40-9B9B-00A1B4ED5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ACB731-6DA0-EE40-98EB-7A0EB0ADA2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2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5/3/23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1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124" y="319367"/>
            <a:ext cx="8451273" cy="50813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2690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9855200" cy="105438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719888"/>
            <a:ext cx="1930400" cy="1381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fld id="{F19A18F2-2E94-4E45-929F-F1201662DFFA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5/3/23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3111500" y="6719888"/>
            <a:ext cx="5985933" cy="1381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19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6CD54775-52AD-444C-BBFD-4BDD2BBC311B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3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48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F187FAA4-54DB-B443-A672-E4800828FF7E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3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638273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173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00960036-F500-EF49-997E-64DDDF1D121F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3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8243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068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"/>
            <a:ext cx="10972800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628247"/>
            <a:ext cx="2844800" cy="210205"/>
          </a:xfrm>
          <a:prstGeom prst="rect">
            <a:avLst/>
          </a:prstGeom>
        </p:spPr>
        <p:txBody>
          <a:bodyPr/>
          <a:lstStyle/>
          <a:p>
            <a:fld id="{7AB1EC7F-9180-FE43-8749-F5F462EFBFE7}" type="datetime1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28247"/>
            <a:ext cx="38608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8247"/>
            <a:ext cx="28448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ＭＳ Ｐゴシック" pitchFamily="-112" charset="-128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09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8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2667"/>
            <a:ext cx="12192000" cy="25061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009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FC3EDA-968D-6247-9F35-F1F62C83A0D1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5/3/23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8"/>
            <a:ext cx="38608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 b="1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0652" y="6637338"/>
            <a:ext cx="641349" cy="220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7929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07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D5BF5-5B39-AA40-8630-FA705A023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34D75E-54F5-AE47-BEAF-9D7AB55B7CB5}"/>
              </a:ext>
            </a:extLst>
          </p:cNvPr>
          <p:cNvSpPr/>
          <p:nvPr userDrawn="1"/>
        </p:nvSpPr>
        <p:spPr>
          <a:xfrm>
            <a:off x="0" y="-121591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3C496-991D-144E-BC9C-4793C231E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-20626"/>
            <a:ext cx="838200" cy="7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145354-13C8-B341-8631-CC4F1B1E7B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958" y="1003412"/>
            <a:ext cx="11612070" cy="517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indent="-339725">
              <a:buFont typeface="Wingdings" panose="05000000000000000000" pitchFamily="2" charset="2"/>
              <a:buChar char="Ø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43425" y="1104900"/>
            <a:ext cx="6858000" cy="1066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Arial Bold" charset="0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319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827ABBC-B63F-9843-9679-6EEE1C17D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BB8CF099-B6A0-084B-878B-FE449839F60D}"/>
              </a:ext>
            </a:extLst>
          </p:cNvPr>
          <p:cNvSpPr txBox="1">
            <a:spLocks/>
          </p:cNvSpPr>
          <p:nvPr userDrawn="1"/>
        </p:nvSpPr>
        <p:spPr>
          <a:xfrm>
            <a:off x="10046334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43C6B0-833C-AE40-A1F3-E71852689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27" y="1765620"/>
            <a:ext cx="5136773" cy="33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3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727549F-637E-442E-8389-6D56CFFE61A1}" type="datetime1">
              <a:rPr lang="en-US">
                <a:solidFill>
                  <a:prstClr val="black"/>
                </a:solidFill>
              </a:rPr>
              <a:pPr>
                <a:defRPr/>
              </a:pPr>
              <a:t>5/3/23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FF4A-9B7C-2E47-9269-886DBC6A7EF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99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5BD575C-622A-4207-841B-8F794EFE5B94}" type="datetime1">
              <a:rPr lang="en-US">
                <a:solidFill>
                  <a:prstClr val="black"/>
                </a:solidFill>
              </a:rPr>
              <a:pPr>
                <a:defRPr/>
              </a:pPr>
              <a:t>5/3/23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810410D-3055-BC45-960A-FF8F0D1C08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5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6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8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image" Target="../media/image13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3 May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4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4C0E2E-CD65-BE45-86A8-48182FA7EC56}"/>
              </a:ext>
            </a:extLst>
          </p:cNvPr>
          <p:cNvSpPr/>
          <p:nvPr userDrawn="1"/>
        </p:nvSpPr>
        <p:spPr>
          <a:xfrm>
            <a:off x="0" y="-101600"/>
            <a:ext cx="12192000" cy="190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C71C-69F7-4B4D-A275-344B02ECE8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984241-931B-3E41-963A-37B6BDF50BA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00"/>
            <a:ext cx="121920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D4113F-4E20-674A-A883-6ACFA8EEBC2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 amt="7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350" y="5410200"/>
            <a:ext cx="8369300" cy="144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4CE72-424F-7841-A4BC-E02CFADDD06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-20626"/>
            <a:ext cx="838200" cy="7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57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914400"/>
            <a:chOff x="0" y="1752600"/>
            <a:chExt cx="9144000" cy="914400"/>
          </a:xfrm>
        </p:grpSpPr>
        <p:pic>
          <p:nvPicPr>
            <p:cNvPr id="4" name="Picture 3" descr="a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52600"/>
              <a:ext cx="3581400" cy="914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 bwMode="auto">
            <a:xfrm>
              <a:off x="228600" y="1752600"/>
              <a:ext cx="8915400" cy="914400"/>
            </a:xfrm>
            <a:prstGeom prst="rect">
              <a:avLst/>
            </a:prstGeom>
            <a:gradFill flip="none" rotWithShape="1">
              <a:gsLst>
                <a:gs pos="25000">
                  <a:schemeClr val="tx1">
                    <a:alpha val="0"/>
                  </a:schemeClr>
                </a:gs>
                <a:gs pos="34000">
                  <a:schemeClr val="tx1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i="1" dirty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1975" y="1884045"/>
              <a:ext cx="753034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3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ww.youtube.com/watch?v=SpUTU8YYK8g" TargetMode="External"/><Relationship Id="rId5" Type="http://schemas.openxmlformats.org/officeDocument/2006/relationships/hyperlink" Target="https://www.youtube.com/watch?v=Cu5mL6nADR4" TargetMode="External"/><Relationship Id="rId4" Type="http://schemas.openxmlformats.org/officeDocument/2006/relationships/hyperlink" Target="https://lsic.jhuapl.edu/Events/Agenda/index.php?id=3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png"/><Relationship Id="rId4" Type="http://schemas.openxmlformats.org/officeDocument/2006/relationships/hyperlink" Target="https://www.nasa.gov/MoonToMarsArchitectu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342C89-BE9C-DA42-8C4F-3393732FF6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C909E4-C768-F04B-B2BC-BB82187C8F45}"/>
              </a:ext>
            </a:extLst>
          </p:cNvPr>
          <p:cNvSpPr/>
          <p:nvPr/>
        </p:nvSpPr>
        <p:spPr>
          <a:xfrm>
            <a:off x="0" y="0"/>
            <a:ext cx="12192001" cy="685800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210B3-B280-B942-9DF1-0BBF0916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03590"/>
            <a:ext cx="10215748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LSIC Interoperability Working Group Telecon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04790-5E82-3744-927D-A03E287B4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283891"/>
            <a:ext cx="91440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/>
              <a:t>May 3, 2023</a:t>
            </a:r>
          </a:p>
          <a:p>
            <a:r>
              <a:rPr lang="en-US" dirty="0"/>
              <a:t>Begins at 1:05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8A6F0-3DE7-4A4B-AA3D-EB2108047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3840" y="4982115"/>
            <a:ext cx="4949687" cy="1295400"/>
          </a:xfrm>
        </p:spPr>
        <p:txBody>
          <a:bodyPr/>
          <a:lstStyle/>
          <a:p>
            <a:r>
              <a:rPr lang="en-US" dirty="0">
                <a:solidFill>
                  <a:srgbClr val="0099FF"/>
                </a:solidFill>
              </a:rPr>
              <a:t>James Mastandrea,  PhD </a:t>
            </a:r>
            <a:br>
              <a:rPr lang="en-US" dirty="0">
                <a:solidFill>
                  <a:srgbClr val="F9E180"/>
                </a:solidFill>
              </a:rPr>
            </a:br>
            <a:r>
              <a:rPr lang="en-US" dirty="0"/>
              <a:t>Johns Hopkins Applied Physics Laboratory</a:t>
            </a:r>
            <a:br>
              <a:rPr lang="en-US" dirty="0"/>
            </a:br>
            <a:r>
              <a:rPr lang="en-US" dirty="0"/>
              <a:t>Space Exploration Sector</a:t>
            </a:r>
          </a:p>
          <a:p>
            <a:r>
              <a:rPr lang="en-US" dirty="0"/>
              <a:t>LSIC MOSA Working Group</a:t>
            </a:r>
          </a:p>
          <a:p>
            <a:endParaRPr lang="en-US" dirty="0"/>
          </a:p>
          <a:p>
            <a:r>
              <a:rPr lang="en-US" dirty="0"/>
              <a:t>James.Mastandrea@jhuapl.edu </a:t>
            </a:r>
            <a:endParaRPr lang="en-US" sz="1200" dirty="0">
              <a:solidFill>
                <a:srgbClr val="F9E18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941C3-28C5-D646-B829-8402B749B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40" y="4064861"/>
            <a:ext cx="3457129" cy="800261"/>
          </a:xfrm>
          <a:prstGeom prst="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76E7-B53B-AC4F-8E0D-E1FF8A6D6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55" y="323931"/>
            <a:ext cx="3203114" cy="58610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7F1B81-2098-B1B2-1452-ED2F9DD98F53}"/>
              </a:ext>
            </a:extLst>
          </p:cNvPr>
          <p:cNvSpPr txBox="1">
            <a:spLocks/>
          </p:cNvSpPr>
          <p:nvPr/>
        </p:nvSpPr>
        <p:spPr>
          <a:xfrm>
            <a:off x="843987" y="4985951"/>
            <a:ext cx="4949687" cy="1295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9FF"/>
                </a:solidFill>
              </a:rPr>
              <a:t>Kristin Jaburek</a:t>
            </a:r>
            <a:br>
              <a:rPr lang="en-US" dirty="0">
                <a:solidFill>
                  <a:srgbClr val="F9E180"/>
                </a:solidFill>
              </a:rPr>
            </a:br>
            <a:r>
              <a:rPr lang="en-US" dirty="0"/>
              <a:t>Johns Hopkins Applied Physics Laboratory</a:t>
            </a:r>
            <a:br>
              <a:rPr lang="en-US" dirty="0"/>
            </a:br>
            <a:r>
              <a:rPr lang="en-US" dirty="0"/>
              <a:t>Space Exploration Sector</a:t>
            </a:r>
          </a:p>
          <a:p>
            <a:r>
              <a:rPr lang="en-US" dirty="0"/>
              <a:t>LSIC MOSA Working Group</a:t>
            </a:r>
          </a:p>
          <a:p>
            <a:endParaRPr lang="en-US" dirty="0"/>
          </a:p>
          <a:p>
            <a:r>
              <a:rPr lang="en-US" dirty="0"/>
              <a:t>Kristin.Jaburek@jhuapl.edu </a:t>
            </a:r>
            <a:endParaRPr lang="en-US" sz="1200" dirty="0">
              <a:solidFill>
                <a:srgbClr val="F9E180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7B4FC3-2A5E-BE04-CED2-E4850C790A61}"/>
              </a:ext>
            </a:extLst>
          </p:cNvPr>
          <p:cNvSpPr txBox="1">
            <a:spLocks/>
          </p:cNvSpPr>
          <p:nvPr/>
        </p:nvSpPr>
        <p:spPr>
          <a:xfrm>
            <a:off x="8556549" y="4953541"/>
            <a:ext cx="4949687" cy="1295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9FF"/>
                </a:solidFill>
              </a:rPr>
              <a:t>Pegah Pashai</a:t>
            </a:r>
            <a:br>
              <a:rPr lang="en-US" dirty="0">
                <a:solidFill>
                  <a:srgbClr val="F9E180"/>
                </a:solidFill>
              </a:rPr>
            </a:br>
            <a:r>
              <a:rPr lang="en-US" dirty="0"/>
              <a:t>Johns Hopkins Applied Physics Laboratory</a:t>
            </a:r>
            <a:br>
              <a:rPr lang="en-US" dirty="0"/>
            </a:br>
            <a:r>
              <a:rPr lang="en-US" dirty="0"/>
              <a:t>Space Exploration Sector</a:t>
            </a:r>
          </a:p>
          <a:p>
            <a:r>
              <a:rPr lang="en-US" dirty="0"/>
              <a:t>LSIC MOSA Working Group</a:t>
            </a:r>
          </a:p>
          <a:p>
            <a:endParaRPr lang="en-US" dirty="0"/>
          </a:p>
          <a:p>
            <a:r>
              <a:rPr lang="en-US" dirty="0"/>
              <a:t>Pegah.Pashai@jhuapl.edu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5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2B0FC-60DE-E948-B92D-06CF5185F88C}"/>
              </a:ext>
            </a:extLst>
          </p:cNvPr>
          <p:cNvSpPr txBox="1"/>
          <p:nvPr/>
        </p:nvSpPr>
        <p:spPr>
          <a:xfrm>
            <a:off x="177182" y="707213"/>
            <a:ext cx="11998968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Community Updates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Technical Talk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</a:rPr>
              <a:t>Question and Answer Session</a:t>
            </a:r>
          </a:p>
        </p:txBody>
      </p:sp>
    </p:spTree>
    <p:extLst>
      <p:ext uri="{BB962C8B-B14F-4D97-AF65-F5344CB8AC3E}">
        <p14:creationId xmlns:p14="http://schemas.microsoft.com/office/powerpoint/2010/main" val="22502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Spring Meeting Update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2B0FC-60DE-E948-B92D-06CF5185F88C}"/>
              </a:ext>
            </a:extLst>
          </p:cNvPr>
          <p:cNvSpPr txBox="1"/>
          <p:nvPr/>
        </p:nvSpPr>
        <p:spPr>
          <a:xfrm>
            <a:off x="177182" y="707213"/>
            <a:ext cx="11998968" cy="53553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Successful completion of the LSIC 2023 Spring Meeting! With 300+ in-person attendees and another 200 folks online, our biggest meeting yet. For more information: </a:t>
            </a:r>
            <a:r>
              <a:rPr lang="en-US" dirty="0">
                <a:solidFill>
                  <a:prstClr val="white"/>
                </a:solidFill>
                <a:hlinkClick r:id="rId4"/>
              </a:rPr>
              <a:t>https://lsic.jhuapl.edu/Events/Agenda/index.php?id=380</a:t>
            </a:r>
            <a:endParaRPr lang="en-US" dirty="0">
              <a:solidFill>
                <a:prstClr val="white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LSIC Spring Meeting Day 1 Recording: </a:t>
            </a:r>
            <a:r>
              <a:rPr lang="en-US" dirty="0">
                <a:solidFill>
                  <a:prstClr val="white"/>
                </a:solidFill>
                <a:hlinkClick r:id="rId5"/>
              </a:rPr>
              <a:t>https://www.youtube.com/watch?v=Cu5mL6nADR4</a:t>
            </a:r>
            <a:endParaRPr lang="en-US" dirty="0">
              <a:solidFill>
                <a:prstClr val="white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LSIC Spring Meeting Day 2 Recording: </a:t>
            </a:r>
            <a:r>
              <a:rPr lang="en-US" dirty="0">
                <a:solidFill>
                  <a:prstClr val="white"/>
                </a:solidFill>
                <a:hlinkClick r:id="rId6"/>
              </a:rPr>
              <a:t>https://www.youtube.com/watch?v=SpUTU8YYK8g</a:t>
            </a:r>
            <a:endParaRPr lang="en-US" dirty="0">
              <a:solidFill>
                <a:prstClr val="white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A lot of focus on the importance of interoperability! Particular talks that highlighted this theme included: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Day 1 Keynote Speaker Kurt “Spuds” Vogel, Director of Space Architecture, NASA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Day 1 Fireside Chat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Day 1 White Paper Community Discussions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Day 2 Keynote Speaker Pamela </a:t>
            </a:r>
            <a:r>
              <a:rPr lang="en-US" dirty="0" err="1">
                <a:solidFill>
                  <a:prstClr val="white"/>
                </a:solidFill>
              </a:rPr>
              <a:t>Melroy</a:t>
            </a:r>
            <a:r>
              <a:rPr lang="en-US" dirty="0">
                <a:solidFill>
                  <a:prstClr val="white"/>
                </a:solidFill>
              </a:rPr>
              <a:t>, Deputy Administrator, NASA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Day 2 Keynote Speaker Matt Daniels, Assistant Director for Space Security and Special Projects, White House OSTP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Day 2 Panel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The criticality of interoperability was a major theme.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Critical for supporting a sustained and enduring human presence on the moon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A clear need to establish a lunar interoperability laboratory/facility for tech assessment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Marketplace for components that meet interoperable standards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Lander/payloads marketplace for matching instruments or experiments with flights or landers </a:t>
            </a:r>
          </a:p>
        </p:txBody>
      </p:sp>
    </p:spTree>
    <p:extLst>
      <p:ext uri="{BB962C8B-B14F-4D97-AF65-F5344CB8AC3E}">
        <p14:creationId xmlns:p14="http://schemas.microsoft.com/office/powerpoint/2010/main" val="272711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Moon to Mars Architecture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2B0FC-60DE-E948-B92D-06CF5185F88C}"/>
              </a:ext>
            </a:extLst>
          </p:cNvPr>
          <p:cNvSpPr txBox="1"/>
          <p:nvPr/>
        </p:nvSpPr>
        <p:spPr>
          <a:xfrm>
            <a:off x="177182" y="707213"/>
            <a:ext cx="11998968" cy="50783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 April NASA released a Moon to Mars Architecture document!</a:t>
            </a:r>
            <a:endParaRPr lang="en-US" dirty="0">
              <a:solidFill>
                <a:prstClr val="white"/>
              </a:solidFill>
            </a:endParaRPr>
          </a:p>
          <a:p>
            <a:pPr lvl="2">
              <a:defRPr/>
            </a:pPr>
            <a:endParaRPr lang="en-US" dirty="0">
              <a:solidFill>
                <a:prstClr val="white"/>
              </a:solidFill>
            </a:endParaRPr>
          </a:p>
          <a:p>
            <a:pPr lvl="2"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One stop shop link: </a:t>
            </a:r>
            <a:r>
              <a:rPr lang="en-US" dirty="0">
                <a:solidFill>
                  <a:prstClr val="white"/>
                </a:solidFill>
                <a:hlinkClick r:id="rId4"/>
              </a:rPr>
              <a:t>https://www.nasa.gov/MoonToMarsArchitecture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C7C2E-EFB9-F7C4-8106-0AED8DFBA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798" y="1425042"/>
            <a:ext cx="7179401" cy="37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2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WG Updates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254482" y="508392"/>
            <a:ext cx="5300483" cy="723274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We’re re-branding to Interoperability WG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reflect our broader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scope of interests related to interoperability.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June Telecon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6/7 @ 1 PM Eastern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David LaBranche, a Geospatial Information Officer from USG, will be presenting on the DoD's Spatial Data Standards for Facilities, Infrastructure, and Environment (SDSFIE) and how it could potentially be used for the moon</a:t>
            </a:r>
          </a:p>
          <a:p>
            <a:pPr lvl="1">
              <a:defRPr/>
            </a:pPr>
            <a:endParaRPr lang="en-US" sz="2000" b="1" dirty="0">
              <a:solidFill>
                <a:schemeClr val="bg1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July Telecon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</a:rPr>
              <a:t>It could be you! Please let us know if you are interested in presenting</a:t>
            </a: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7647B-ECA3-8F30-B2C1-4B315C4C8F60}"/>
              </a:ext>
            </a:extLst>
          </p:cNvPr>
          <p:cNvGrpSpPr/>
          <p:nvPr/>
        </p:nvGrpSpPr>
        <p:grpSpPr>
          <a:xfrm>
            <a:off x="7057331" y="1427099"/>
            <a:ext cx="4704804" cy="3558056"/>
            <a:chOff x="5585447" y="820626"/>
            <a:chExt cx="6525997" cy="44382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684601-2564-00CA-CBE1-3A8D5E02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5447" y="914364"/>
              <a:ext cx="6525997" cy="434447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4B8D96-020A-FC00-6E98-773DD15CE28D}"/>
                </a:ext>
              </a:extLst>
            </p:cNvPr>
            <p:cNvSpPr/>
            <p:nvPr/>
          </p:nvSpPr>
          <p:spPr>
            <a:xfrm>
              <a:off x="8958263" y="820626"/>
              <a:ext cx="800100" cy="350949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EBD447-E6F5-7A3C-EE4A-7A46D54FDD28}"/>
                </a:ext>
              </a:extLst>
            </p:cNvPr>
            <p:cNvSpPr/>
            <p:nvPr/>
          </p:nvSpPr>
          <p:spPr>
            <a:xfrm>
              <a:off x="9009682" y="2774491"/>
              <a:ext cx="1220167" cy="197310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94B647-4C5F-6289-5CAE-424E279D83A5}"/>
                </a:ext>
              </a:extLst>
            </p:cNvPr>
            <p:cNvSpPr/>
            <p:nvPr/>
          </p:nvSpPr>
          <p:spPr>
            <a:xfrm>
              <a:off x="6281789" y="2873146"/>
              <a:ext cx="900061" cy="197310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C1EF6B-AFF0-D3B5-62E4-52B2BB57F5A5}"/>
                </a:ext>
              </a:extLst>
            </p:cNvPr>
            <p:cNvSpPr/>
            <p:nvPr/>
          </p:nvSpPr>
          <p:spPr>
            <a:xfrm>
              <a:off x="8115301" y="4155846"/>
              <a:ext cx="590550" cy="197310"/>
            </a:xfrm>
            <a:prstGeom prst="rect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33F731-6BE3-6235-EB1B-AB5ACC32CCE4}"/>
              </a:ext>
            </a:extLst>
          </p:cNvPr>
          <p:cNvSpPr/>
          <p:nvPr/>
        </p:nvSpPr>
        <p:spPr>
          <a:xfrm rot="19382636">
            <a:off x="6793359" y="2781840"/>
            <a:ext cx="5027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rgbClr val="977B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Re-brand </a:t>
            </a:r>
            <a:r>
              <a:rPr lang="en-US" sz="4400" b="1" dirty="0">
                <a:ln w="28575">
                  <a:solidFill>
                    <a:srgbClr val="977B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Progress</a:t>
            </a:r>
            <a:endParaRPr lang="en-US" sz="4400" b="1" cap="none" spc="0" dirty="0">
              <a:ln w="28575">
                <a:solidFill>
                  <a:srgbClr val="977B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5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Vertical solar arrays, pictured in this illustration, will help power exploration of the Moon under Artemis. ">
            <a:extLst>
              <a:ext uri="{FF2B5EF4-FFF2-40B4-BE49-F238E27FC236}">
                <a16:creationId xmlns:a16="http://schemas.microsoft.com/office/drawing/2014/main" id="{9D2499C3-B5C9-C468-F120-9D42BC7C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4" y="-95953"/>
            <a:ext cx="12290474" cy="691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0" y="481181"/>
            <a:ext cx="12095594" cy="563231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hope to see you all at our next telecon, which will take place on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Thursday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25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at 11:00AM ET.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Theme: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NASA VSAT Phase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/>
              </a:rPr>
              <a:t>Speakers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Chuck Taylor </a:t>
            </a:r>
          </a:p>
          <a:p>
            <a:pPr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VSAT PM, NASA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Ryan Wiseman</a:t>
            </a:r>
          </a:p>
          <a:p>
            <a:pPr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VSAT Business Lead, Lockheed Martin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Dean Bergman 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latin typeface="Calibri" panose="020F0502020204030204"/>
              </a:rPr>
              <a:t>VSAT PI, Honeybee Robotics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John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/>
              </a:rPr>
              <a:t>Landreneau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latin typeface="Calibri" panose="020F0502020204030204"/>
              </a:rPr>
              <a:t>VSAT PM, Astrobotic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0D1AE-78E1-7B75-27E4-C88A7FC754BE}"/>
              </a:ext>
            </a:extLst>
          </p:cNvPr>
          <p:cNvSpPr txBox="1"/>
          <p:nvPr/>
        </p:nvSpPr>
        <p:spPr>
          <a:xfrm>
            <a:off x="8455079" y="1188244"/>
            <a:ext cx="876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Chuck Taylor           Ryan Wiseman          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8A8E4D-94FF-C543-CFEE-2E0CFF3F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914" y="1565031"/>
            <a:ext cx="1535617" cy="186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yan Wiseman">
            <a:extLst>
              <a:ext uri="{FF2B5EF4-FFF2-40B4-BE49-F238E27FC236}">
                <a16:creationId xmlns:a16="http://schemas.microsoft.com/office/drawing/2014/main" id="{48BEA764-2C03-4E1F-45ED-1629062B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03" y="1557160"/>
            <a:ext cx="1863970" cy="18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an Bergman">
            <a:extLst>
              <a:ext uri="{FF2B5EF4-FFF2-40B4-BE49-F238E27FC236}">
                <a16:creationId xmlns:a16="http://schemas.microsoft.com/office/drawing/2014/main" id="{7E61F56B-BA35-E2DE-2E03-CD33DD0C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78" y="3869370"/>
            <a:ext cx="1863971" cy="18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hn Landreneau">
            <a:extLst>
              <a:ext uri="{FF2B5EF4-FFF2-40B4-BE49-F238E27FC236}">
                <a16:creationId xmlns:a16="http://schemas.microsoft.com/office/drawing/2014/main" id="{C3812077-9C7A-3D58-2E37-A761A5A0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049" y="3869370"/>
            <a:ext cx="1863971" cy="18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75DA9-E689-D031-F6F8-9BDC9ABC0E31}"/>
              </a:ext>
            </a:extLst>
          </p:cNvPr>
          <p:cNvSpPr txBox="1"/>
          <p:nvPr/>
        </p:nvSpPr>
        <p:spPr>
          <a:xfrm>
            <a:off x="8455078" y="3500038"/>
            <a:ext cx="876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Dean Bergman          John </a:t>
            </a:r>
            <a:r>
              <a:rPr lang="en-US" dirty="0" err="1">
                <a:solidFill>
                  <a:schemeClr val="bg1"/>
                </a:solidFill>
              </a:rPr>
              <a:t>Landreneau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Technical Talk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90785-CD80-2F4D-5236-EA235FB4C803}"/>
              </a:ext>
            </a:extLst>
          </p:cNvPr>
          <p:cNvSpPr txBox="1"/>
          <p:nvPr/>
        </p:nvSpPr>
        <p:spPr>
          <a:xfrm>
            <a:off x="554669" y="1443841"/>
            <a:ext cx="11017955" cy="47705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LM’s Lunar Mobility Vehicle</a:t>
            </a: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Ben Pearson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Strategic Planner at Lockheed Martin Space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i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131852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urface Power APS4DS V2" id="{B46BD1B3-6FC9-7942-869F-CD707F081006}" vid="{BFF091EF-67BA-A944-9D74-C39D577A8D81}"/>
    </a:ext>
  </a:extLst>
</a:theme>
</file>

<file path=ppt/theme/theme2.xml><?xml version="1.0" encoding="utf-8"?>
<a:theme xmlns:a="http://schemas.openxmlformats.org/drawingml/2006/main" name="6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39650</TotalTime>
  <Words>660</Words>
  <Application>Microsoft Macintosh PowerPoint</Application>
  <PresentationFormat>Widescreen</PresentationFormat>
  <Paragraphs>119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-apple-system</vt:lpstr>
      <vt:lpstr>.AppleSystemUIFont</vt:lpstr>
      <vt:lpstr>Arial</vt:lpstr>
      <vt:lpstr>Arial Black</vt:lpstr>
      <vt:lpstr>Arial Bold</vt:lpstr>
      <vt:lpstr>Calibri</vt:lpstr>
      <vt:lpstr>Calibri Light</vt:lpstr>
      <vt:lpstr>Courier New</vt:lpstr>
      <vt:lpstr>Helvetica</vt:lpstr>
      <vt:lpstr>Wingdings</vt:lpstr>
      <vt:lpstr>APL-PowerPoint-Theme_dark</vt:lpstr>
      <vt:lpstr>65_Office Theme</vt:lpstr>
      <vt:lpstr>2_Office Theme</vt:lpstr>
      <vt:lpstr>LSIC Interoperability Working Group Telecon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Power For the Lunar Surface</dc:title>
  <dc:creator>Wes Fuhrman</dc:creator>
  <cp:lastModifiedBy>Jaburek, Kristin L.</cp:lastModifiedBy>
  <cp:revision>661</cp:revision>
  <dcterms:created xsi:type="dcterms:W3CDTF">2020-10-23T12:33:26Z</dcterms:created>
  <dcterms:modified xsi:type="dcterms:W3CDTF">2023-05-03T14:39:34Z</dcterms:modified>
</cp:coreProperties>
</file>