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8" r:id="rId4"/>
  </p:sldMasterIdLst>
  <p:notesMasterIdLst>
    <p:notesMasterId r:id="rId32"/>
  </p:notesMasterIdLst>
  <p:sldIdLst>
    <p:sldId id="275" r:id="rId5"/>
    <p:sldId id="298" r:id="rId6"/>
    <p:sldId id="15899" r:id="rId7"/>
    <p:sldId id="15909" r:id="rId8"/>
    <p:sldId id="15897" r:id="rId9"/>
    <p:sldId id="15900" r:id="rId10"/>
    <p:sldId id="15901" r:id="rId11"/>
    <p:sldId id="15902" r:id="rId12"/>
    <p:sldId id="15903" r:id="rId13"/>
    <p:sldId id="15904" r:id="rId14"/>
    <p:sldId id="15905" r:id="rId15"/>
    <p:sldId id="15906" r:id="rId16"/>
    <p:sldId id="15907" r:id="rId17"/>
    <p:sldId id="15908" r:id="rId18"/>
    <p:sldId id="15910" r:id="rId19"/>
    <p:sldId id="15911" r:id="rId20"/>
    <p:sldId id="15912" r:id="rId21"/>
    <p:sldId id="15913" r:id="rId22"/>
    <p:sldId id="15914" r:id="rId23"/>
    <p:sldId id="15915" r:id="rId24"/>
    <p:sldId id="15916" r:id="rId25"/>
    <p:sldId id="15917" r:id="rId26"/>
    <p:sldId id="15918" r:id="rId27"/>
    <p:sldId id="15919" r:id="rId28"/>
    <p:sldId id="15920" r:id="rId29"/>
    <p:sldId id="15921" r:id="rId30"/>
    <p:sldId id="26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8CD8"/>
    <a:srgbClr val="F9E180"/>
    <a:srgbClr val="F9EC95"/>
    <a:srgbClr val="0099FF"/>
    <a:srgbClr val="73FEFF"/>
    <a:srgbClr val="73A950"/>
    <a:srgbClr val="002060"/>
    <a:srgbClr val="B2D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49" autoAdjust="0"/>
    <p:restoredTop sz="96437" autoAdjust="0"/>
  </p:normalViewPr>
  <p:slideViewPr>
    <p:cSldViewPr snapToGrid="0" snapToObjects="1" showGuides="1">
      <p:cViewPr varScale="1">
        <p:scale>
          <a:sx n="111" d="100"/>
          <a:sy n="111" d="100"/>
        </p:scale>
        <p:origin x="240" y="96"/>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9A375-B218-184B-B243-CB7E0F1616A7}" type="datetimeFigureOut">
              <a:rPr lang="en-US" smtClean="0"/>
              <a:t>6/8/2023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5F0F0-3408-9F4A-9B24-898CD7F5D4E4}" type="slidenum">
              <a:rPr lang="en-US" smtClean="0"/>
              <a:t>‹#›</a:t>
            </a:fld>
            <a:endParaRPr lang="en-US" dirty="0"/>
          </a:p>
        </p:txBody>
      </p:sp>
    </p:spTree>
    <p:extLst>
      <p:ext uri="{BB962C8B-B14F-4D97-AF65-F5344CB8AC3E}">
        <p14:creationId xmlns:p14="http://schemas.microsoft.com/office/powerpoint/2010/main" val="1727006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a:t>
            </a:fld>
            <a:endParaRPr lang="en-US" dirty="0"/>
          </a:p>
        </p:txBody>
      </p:sp>
    </p:spTree>
    <p:extLst>
      <p:ext uri="{BB962C8B-B14F-4D97-AF65-F5344CB8AC3E}">
        <p14:creationId xmlns:p14="http://schemas.microsoft.com/office/powerpoint/2010/main" val="1864137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Chuck is currently a Senior Professional Staff engineer with the JHU-APL Force Projection Sector. During his 40-year career, he has worked on space based, airborne and surface-based RF systems for remote sensing, electronic warfare, and communications at companies including: SRI International, Northrop Grumman, L3Harris, and Lockheed Martin. Among his many duties, he was the Chief Systems Architect on the Space Fence program for the Space Surveillance Network. He has an MSEE from the University of Pennsylvania and an SB from the Massachusetts Institute of Technology. Chuck is an avid astronomer, STEM lecturer for the NASA Jet Propulsion Laboratory. Chuck has published and presented papers on satellite constellation design, space surveillance, multi-channel high bandwidth RF Systems and both airborne and surface based radar.  This work was funded as part of an internal research and </a:t>
            </a:r>
            <a:r>
              <a:rPr lang="en-US" sz="1200" kern="1200" smtClean="0">
                <a:solidFill>
                  <a:schemeClr val="tx1"/>
                </a:solidFill>
                <a:effectLst/>
                <a:latin typeface="+mn-lt"/>
                <a:ea typeface="+mn-ea"/>
                <a:cs typeface="+mn-cs"/>
              </a:rPr>
              <a:t>development program.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D5F0F0-3408-9F4A-9B24-898CD7F5D4E4}" type="slidenum">
              <a:rPr lang="en-US" smtClean="0"/>
              <a:t>14</a:t>
            </a:fld>
            <a:endParaRPr lang="en-US" dirty="0"/>
          </a:p>
        </p:txBody>
      </p:sp>
    </p:spTree>
    <p:extLst>
      <p:ext uri="{BB962C8B-B14F-4D97-AF65-F5344CB8AC3E}">
        <p14:creationId xmlns:p14="http://schemas.microsoft.com/office/powerpoint/2010/main" val="869085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a:t>
            </a:r>
          </a:p>
          <a:p>
            <a:r>
              <a:rPr lang="en-US" dirty="0" smtClean="0"/>
              <a:t>https://www.istockphoto.com/illustrations/cell-phone-tower-drawing</a:t>
            </a:r>
          </a:p>
          <a:p>
            <a:r>
              <a:rPr lang="en-US" dirty="0" smtClean="0"/>
              <a:t>https://www.creativefabrica.com/product/cell-phone-glyph-icon/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https://www.istockphoto.com/photo/contract-signing-female-customer-sign-papers-in-dealership-office-closeup-shot-gm1331285518-414469077</a:t>
            </a:r>
          </a:p>
          <a:p>
            <a:r>
              <a:rPr lang="en-US" dirty="0" smtClean="0"/>
              <a:t>https://techcrunch.com/2021/09/29/lynk-demos-global-satellite-connection-for-ordinary-phones-and-prepares-for-commercial-launch/</a:t>
            </a:r>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16</a:t>
            </a:fld>
            <a:endParaRPr lang="en-US" dirty="0"/>
          </a:p>
        </p:txBody>
      </p:sp>
    </p:spTree>
    <p:extLst>
      <p:ext uri="{BB962C8B-B14F-4D97-AF65-F5344CB8AC3E}">
        <p14:creationId xmlns:p14="http://schemas.microsoft.com/office/powerpoint/2010/main" val="555307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a:t>
            </a:r>
          </a:p>
          <a:p>
            <a:r>
              <a:rPr lang="en-US" dirty="0" smtClean="0"/>
              <a:t>https://sciencephotogallery.com/featured/1-lunar-landscape-nasascience-photo-library.html</a:t>
            </a:r>
          </a:p>
          <a:p>
            <a:r>
              <a:rPr lang="en-US" dirty="0" smtClean="0"/>
              <a:t>https://www.investopedia.com/best-cell-phone-providers-5093726</a:t>
            </a:r>
          </a:p>
          <a:p>
            <a:r>
              <a:rPr lang="en-US" dirty="0" smtClean="0"/>
              <a:t>https://spaceplace.nasa.gov/dsn-antennas/en/</a:t>
            </a:r>
          </a:p>
          <a:p>
            <a:r>
              <a:rPr lang="en-US" dirty="0" smtClean="0"/>
              <a:t>https://en.wikipedia.org/wiki/Spectrum_management</a:t>
            </a:r>
          </a:p>
          <a:p>
            <a:r>
              <a:rPr lang="en-US" dirty="0" smtClean="0"/>
              <a:t>https://news.mit.edu/2022/communications-system-achieves-fastest-laser-link-space-yet-1130</a:t>
            </a:r>
          </a:p>
          <a:p>
            <a:r>
              <a:rPr lang="en-US" dirty="0" smtClean="0"/>
              <a:t>https://www.istockphoto.com/photo/contract-signing-female-customer-sign-papers-in-dealership-office-closeup-shot-gm1331285518-414469077</a:t>
            </a:r>
          </a:p>
          <a:p>
            <a:r>
              <a:rPr lang="en-US" dirty="0" smtClean="0"/>
              <a:t>https://www.bisinfotech.com/rf-testing-and-measurement-market-in-nutshell/</a:t>
            </a:r>
          </a:p>
          <a:p>
            <a:r>
              <a:rPr lang="en-US" dirty="0" smtClean="0"/>
              <a:t>https://spaceplace.nasa.gov/launching-into-space/en/</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17</a:t>
            </a:fld>
            <a:endParaRPr lang="en-US" dirty="0"/>
          </a:p>
        </p:txBody>
      </p:sp>
    </p:spTree>
    <p:extLst>
      <p:ext uri="{BB962C8B-B14F-4D97-AF65-F5344CB8AC3E}">
        <p14:creationId xmlns:p14="http://schemas.microsoft.com/office/powerpoint/2010/main" val="3070188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Assumptions: you have an</a:t>
            </a:r>
            <a:r>
              <a:rPr lang="en-US" baseline="0" dirty="0" smtClean="0"/>
              <a:t> unobstructed view of the sky. </a:t>
            </a:r>
            <a:r>
              <a:rPr lang="en-US" dirty="0" smtClean="0"/>
              <a:t>If a mountain is in between you and Earth/relay</a:t>
            </a:r>
            <a:r>
              <a:rPr lang="en-US" baseline="0" dirty="0" smtClean="0"/>
              <a:t> satellite, you won’t be able to communicate.</a:t>
            </a:r>
            <a:endParaRPr lang="en-US" dirty="0" smtClean="0"/>
          </a:p>
          <a:p>
            <a:r>
              <a:rPr lang="en-US" dirty="0" smtClean="0"/>
              <a:t>Equatorial and North Pole locations will have different constraints on </a:t>
            </a:r>
            <a:r>
              <a:rPr lang="en-US" dirty="0" err="1" smtClean="0"/>
              <a:t>comms</a:t>
            </a:r>
            <a:r>
              <a:rPr lang="en-US" dirty="0" smtClean="0"/>
              <a:t>. Understanding your</a:t>
            </a:r>
            <a:r>
              <a:rPr lang="en-US" baseline="0" dirty="0" smtClean="0"/>
              <a:t> operating location and environment is critical to setting up a successful </a:t>
            </a:r>
            <a:r>
              <a:rPr lang="en-US" baseline="0" dirty="0" err="1" smtClean="0"/>
              <a:t>comms</a:t>
            </a:r>
            <a:r>
              <a:rPr lang="en-US" baseline="0" dirty="0" smtClean="0"/>
              <a:t> plan.</a:t>
            </a:r>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19</a:t>
            </a:fld>
            <a:endParaRPr lang="en-US" dirty="0"/>
          </a:p>
        </p:txBody>
      </p:sp>
    </p:spTree>
    <p:extLst>
      <p:ext uri="{BB962C8B-B14F-4D97-AF65-F5344CB8AC3E}">
        <p14:creationId xmlns:p14="http://schemas.microsoft.com/office/powerpoint/2010/main" val="415403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a:t>
            </a:r>
          </a:p>
          <a:p>
            <a:r>
              <a:rPr lang="en-US" dirty="0" smtClean="0"/>
              <a:t>https://www.space.com/17638-how-big</a:t>
            </a:r>
          </a:p>
          <a:p>
            <a:r>
              <a:rPr lang="en-US" dirty="0" smtClean="0"/>
              <a:t>https://www.scientificamerican.com/article/what-time-is-it-on-the-moon/-is-earth.html</a:t>
            </a:r>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20</a:t>
            </a:fld>
            <a:endParaRPr lang="en-US" dirty="0"/>
          </a:p>
        </p:txBody>
      </p:sp>
    </p:spTree>
    <p:extLst>
      <p:ext uri="{BB962C8B-B14F-4D97-AF65-F5344CB8AC3E}">
        <p14:creationId xmlns:p14="http://schemas.microsoft.com/office/powerpoint/2010/main" val="3107039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Implications</a:t>
            </a:r>
            <a:r>
              <a:rPr lang="en-US" baseline="0" dirty="0" smtClean="0"/>
              <a:t> of delays for mission operations – teleoperation </a:t>
            </a:r>
            <a:r>
              <a:rPr lang="en-US" dirty="0" smtClean="0"/>
              <a:t>“</a:t>
            </a:r>
            <a:r>
              <a:rPr lang="en-US" sz="1200" b="0" i="0" kern="1200" dirty="0" smtClean="0">
                <a:solidFill>
                  <a:schemeClr val="tx1"/>
                </a:solidFill>
                <a:effectLst/>
                <a:latin typeface="+mn-lt"/>
                <a:ea typeface="+mn-ea"/>
                <a:cs typeface="+mn-cs"/>
              </a:rPr>
              <a:t>They show that 400 </a:t>
            </a:r>
            <a:r>
              <a:rPr lang="en-US" sz="1200" b="0" i="0" kern="1200" dirty="0" err="1" smtClean="0">
                <a:solidFill>
                  <a:schemeClr val="tx1"/>
                </a:solidFill>
                <a:effectLst/>
                <a:latin typeface="+mn-lt"/>
                <a:ea typeface="+mn-ea"/>
                <a:cs typeface="+mn-cs"/>
              </a:rPr>
              <a:t>ms</a:t>
            </a:r>
            <a:r>
              <a:rPr lang="en-US" sz="1200" b="0" i="0" kern="1200" dirty="0" smtClean="0">
                <a:solidFill>
                  <a:schemeClr val="tx1"/>
                </a:solidFill>
                <a:effectLst/>
                <a:latin typeface="+mn-lt"/>
                <a:ea typeface="+mn-ea"/>
                <a:cs typeface="+mn-cs"/>
              </a:rPr>
              <a:t> latency is acceptable (they are able to perform stents), delays between 100 and 250 </a:t>
            </a:r>
            <a:r>
              <a:rPr lang="en-US" sz="1200" b="0" i="0" kern="1200" dirty="0" err="1" smtClean="0">
                <a:solidFill>
                  <a:schemeClr val="tx1"/>
                </a:solidFill>
                <a:effectLst/>
                <a:latin typeface="+mn-lt"/>
                <a:ea typeface="+mn-ea"/>
                <a:cs typeface="+mn-cs"/>
              </a:rPr>
              <a:t>ms</a:t>
            </a:r>
            <a:r>
              <a:rPr lang="en-US" sz="1200" b="0" i="0" kern="1200" dirty="0" smtClean="0">
                <a:solidFill>
                  <a:schemeClr val="tx1"/>
                </a:solidFill>
                <a:effectLst/>
                <a:latin typeface="+mn-lt"/>
                <a:ea typeface="+mn-ea"/>
                <a:cs typeface="+mn-cs"/>
              </a:rPr>
              <a:t> did not make a significant difference from no delay, and more than 400 </a:t>
            </a:r>
            <a:r>
              <a:rPr lang="en-US" sz="1200" b="0" i="0" kern="1200" dirty="0" err="1" smtClean="0">
                <a:solidFill>
                  <a:schemeClr val="tx1"/>
                </a:solidFill>
                <a:effectLst/>
                <a:latin typeface="+mn-lt"/>
                <a:ea typeface="+mn-ea"/>
                <a:cs typeface="+mn-cs"/>
              </a:rPr>
              <a:t>ms</a:t>
            </a:r>
            <a:r>
              <a:rPr lang="en-US" sz="1200" b="0" i="0" kern="1200" dirty="0" smtClean="0">
                <a:solidFill>
                  <a:schemeClr val="tx1"/>
                </a:solidFill>
                <a:effectLst/>
                <a:latin typeface="+mn-lt"/>
                <a:ea typeface="+mn-ea"/>
                <a:cs typeface="+mn-cs"/>
              </a:rPr>
              <a:t> delay affected the surgeon's performance.” https://www.frontiersin.org/articles/10.3389/frobt.2020.578805/full</a:t>
            </a: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D5F0F0-3408-9F4A-9B24-898CD7F5D4E4}" type="slidenum">
              <a:rPr lang="en-US" smtClean="0"/>
              <a:t>21</a:t>
            </a:fld>
            <a:endParaRPr lang="en-US" dirty="0"/>
          </a:p>
        </p:txBody>
      </p:sp>
    </p:spTree>
    <p:extLst>
      <p:ext uri="{BB962C8B-B14F-4D97-AF65-F5344CB8AC3E}">
        <p14:creationId xmlns:p14="http://schemas.microsoft.com/office/powerpoint/2010/main" val="1177470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comms</a:t>
            </a:r>
            <a:r>
              <a:rPr lang="en-US" baseline="0" dirty="0" smtClean="0"/>
              <a:t> landscape is changing rapidly.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DTE </a:t>
            </a:r>
            <a:r>
              <a:rPr lang="en-US" dirty="0" err="1" smtClean="0"/>
              <a:t>comms</a:t>
            </a:r>
            <a:r>
              <a:rPr lang="en-US" dirty="0" smtClean="0"/>
              <a:t> blackout and lunar night do NOT always occur at the same time</a:t>
            </a:r>
          </a:p>
          <a:p>
            <a:endParaRPr lang="en-US" baseline="0" dirty="0" smtClean="0"/>
          </a:p>
          <a:p>
            <a:r>
              <a:rPr lang="en-US" baseline="0" dirty="0" smtClean="0"/>
              <a:t>Is your mission stationary or roving?</a:t>
            </a:r>
          </a:p>
          <a:p>
            <a:r>
              <a:rPr lang="en-US" dirty="0" smtClean="0"/>
              <a:t>If your mission is launching in</a:t>
            </a:r>
            <a:r>
              <a:rPr lang="en-US" baseline="0" dirty="0" smtClean="0"/>
              <a:t> 2025 or later and you are landing at the lunar South Pole, you will likely have access to one or more relay services. If you are landing elsewhere on the Moon, you will need to contact relay provider to find out if there is any service at your location. </a:t>
            </a:r>
            <a:r>
              <a:rPr lang="en-US" dirty="0" smtClean="0"/>
              <a:t>Understanding your</a:t>
            </a:r>
            <a:r>
              <a:rPr lang="en-US" baseline="0" dirty="0" smtClean="0"/>
              <a:t> operating location and environment is critical to setting up a successful </a:t>
            </a:r>
            <a:r>
              <a:rPr lang="en-US" baseline="0" dirty="0" err="1" smtClean="0"/>
              <a:t>comms</a:t>
            </a:r>
            <a:r>
              <a:rPr lang="en-US" baseline="0" dirty="0" smtClean="0"/>
              <a:t> plan. Region of the moon has an effect on availability, but even within a particular region, there will be differences. For example, various south pole locations have DTE </a:t>
            </a:r>
            <a:r>
              <a:rPr lang="en-US" baseline="0" dirty="0" err="1" smtClean="0"/>
              <a:t>comms</a:t>
            </a:r>
            <a:r>
              <a:rPr lang="en-US" baseline="0" dirty="0" smtClean="0"/>
              <a:t> blackouts that range from 8 to 14 days. You need to know where you are</a:t>
            </a:r>
          </a:p>
          <a:p>
            <a:r>
              <a:rPr lang="en-US" baseline="0" dirty="0" smtClean="0"/>
              <a:t>Delays will affect teleoperation. Longest delay that seems “real time” to a </a:t>
            </a:r>
            <a:r>
              <a:rPr lang="en-US" baseline="0" dirty="0" err="1" smtClean="0"/>
              <a:t>nhuman</a:t>
            </a:r>
            <a:r>
              <a:rPr lang="en-US" baseline="0" dirty="0" smtClean="0"/>
              <a:t> is about half a second. Any longer than that you see negative effects on performance. Doesn’t mean you cant do teleoperation but it does mean you need to take that effect into account.</a:t>
            </a:r>
          </a:p>
          <a:p>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22</a:t>
            </a:fld>
            <a:endParaRPr lang="en-US" dirty="0"/>
          </a:p>
        </p:txBody>
      </p:sp>
    </p:spTree>
    <p:extLst>
      <p:ext uri="{BB962C8B-B14F-4D97-AF65-F5344CB8AC3E}">
        <p14:creationId xmlns:p14="http://schemas.microsoft.com/office/powerpoint/2010/main" val="3571957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a:t>
            </a:r>
          </a:p>
          <a:p>
            <a:r>
              <a:rPr lang="en-US" dirty="0" smtClean="0"/>
              <a:t>https://www.nokia.com/about-us/newsroom/articles/nokia-aims-for-the-moon-with-lte4g/</a:t>
            </a:r>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23</a:t>
            </a:fld>
            <a:endParaRPr lang="en-US" dirty="0"/>
          </a:p>
        </p:txBody>
      </p:sp>
    </p:spTree>
    <p:extLst>
      <p:ext uri="{BB962C8B-B14F-4D97-AF65-F5344CB8AC3E}">
        <p14:creationId xmlns:p14="http://schemas.microsoft.com/office/powerpoint/2010/main" val="670248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24</a:t>
            </a:fld>
            <a:endParaRPr lang="en-US" dirty="0"/>
          </a:p>
        </p:txBody>
      </p:sp>
    </p:spTree>
    <p:extLst>
      <p:ext uri="{BB962C8B-B14F-4D97-AF65-F5344CB8AC3E}">
        <p14:creationId xmlns:p14="http://schemas.microsoft.com/office/powerpoint/2010/main" val="2598953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a:t>
            </a:r>
          </a:p>
          <a:p>
            <a:r>
              <a:rPr lang="en-US" dirty="0" smtClean="0"/>
              <a:t>https://www.nasa.gov/directorates/heo/scan/services/networks/near_space_network/about</a:t>
            </a:r>
          </a:p>
          <a:p>
            <a:r>
              <a:rPr lang="en-US" dirty="0" smtClean="0"/>
              <a:t>https://www.nasa.gov/sites/default/files/thumbnails/image/50494831352_68325590d5_k.jpg</a:t>
            </a:r>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26</a:t>
            </a:fld>
            <a:endParaRPr lang="en-US" dirty="0"/>
          </a:p>
        </p:txBody>
      </p:sp>
    </p:spTree>
    <p:extLst>
      <p:ext uri="{BB962C8B-B14F-4D97-AF65-F5344CB8AC3E}">
        <p14:creationId xmlns:p14="http://schemas.microsoft.com/office/powerpoint/2010/main" val="3552271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Chuck is currently a Senior Professional Staff engineer with the JHU-APL Force Projection Sector. During his 40-year career, he has worked on space based, airborne and surface-based RF systems for remote sensing, electronic warfare, and communications at companies including: SRI International, Northrop Grumman, L3Harris, and Lockheed Martin. Among his many duties, he was the Chief Systems Architect on the Space Fence program for the Space Surveillance Network. He has an MSEE from the University of Pennsylvania and an SB from the Massachusetts Institute of Technology. Chuck is an avid astronomer, STEM lecturer for the NASA Jet Propulsion Laboratory. Chuck has published and presented papers on satellite constellation design, space surveillance, multi-channel high bandwidth RF Systems and both airborne and surface based radar.  This work was funded as part of an internal research and </a:t>
            </a:r>
            <a:r>
              <a:rPr lang="en-US" sz="1200" kern="1200" smtClean="0">
                <a:solidFill>
                  <a:schemeClr val="tx1"/>
                </a:solidFill>
                <a:effectLst/>
                <a:latin typeface="+mn-lt"/>
                <a:ea typeface="+mn-ea"/>
                <a:cs typeface="+mn-cs"/>
              </a:rPr>
              <a:t>development program.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D5F0F0-3408-9F4A-9B24-898CD7F5D4E4}" type="slidenum">
              <a:rPr lang="en-US" smtClean="0"/>
              <a:t>5</a:t>
            </a:fld>
            <a:endParaRPr lang="en-US" dirty="0"/>
          </a:p>
        </p:txBody>
      </p:sp>
    </p:spTree>
    <p:extLst>
      <p:ext uri="{BB962C8B-B14F-4D97-AF65-F5344CB8AC3E}">
        <p14:creationId xmlns:p14="http://schemas.microsoft.com/office/powerpoint/2010/main" val="2185352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564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6</a:t>
            </a:fld>
            <a:endParaRPr lang="en-US" dirty="0"/>
          </a:p>
        </p:txBody>
      </p:sp>
    </p:spTree>
    <p:extLst>
      <p:ext uri="{BB962C8B-B14F-4D97-AF65-F5344CB8AC3E}">
        <p14:creationId xmlns:p14="http://schemas.microsoft.com/office/powerpoint/2010/main" val="86228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7</a:t>
            </a:fld>
            <a:endParaRPr lang="en-US" dirty="0"/>
          </a:p>
        </p:txBody>
      </p:sp>
    </p:spTree>
    <p:extLst>
      <p:ext uri="{BB962C8B-B14F-4D97-AF65-F5344CB8AC3E}">
        <p14:creationId xmlns:p14="http://schemas.microsoft.com/office/powerpoint/2010/main" val="3898437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8</a:t>
            </a:fld>
            <a:endParaRPr lang="en-US" dirty="0"/>
          </a:p>
        </p:txBody>
      </p:sp>
    </p:spTree>
    <p:extLst>
      <p:ext uri="{BB962C8B-B14F-4D97-AF65-F5344CB8AC3E}">
        <p14:creationId xmlns:p14="http://schemas.microsoft.com/office/powerpoint/2010/main" val="2668644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10</a:t>
            </a:fld>
            <a:endParaRPr lang="en-US" dirty="0"/>
          </a:p>
        </p:txBody>
      </p:sp>
    </p:spTree>
    <p:extLst>
      <p:ext uri="{BB962C8B-B14F-4D97-AF65-F5344CB8AC3E}">
        <p14:creationId xmlns:p14="http://schemas.microsoft.com/office/powerpoint/2010/main" val="1423202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11</a:t>
            </a:fld>
            <a:endParaRPr lang="en-US" dirty="0"/>
          </a:p>
        </p:txBody>
      </p:sp>
    </p:spTree>
    <p:extLst>
      <p:ext uri="{BB962C8B-B14F-4D97-AF65-F5344CB8AC3E}">
        <p14:creationId xmlns:p14="http://schemas.microsoft.com/office/powerpoint/2010/main" val="1629737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12</a:t>
            </a:fld>
            <a:endParaRPr lang="en-US" dirty="0"/>
          </a:p>
        </p:txBody>
      </p:sp>
    </p:spTree>
    <p:extLst>
      <p:ext uri="{BB962C8B-B14F-4D97-AF65-F5344CB8AC3E}">
        <p14:creationId xmlns:p14="http://schemas.microsoft.com/office/powerpoint/2010/main" val="3245983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13</a:t>
            </a:fld>
            <a:endParaRPr lang="en-US" dirty="0"/>
          </a:p>
        </p:txBody>
      </p:sp>
    </p:spTree>
    <p:extLst>
      <p:ext uri="{BB962C8B-B14F-4D97-AF65-F5344CB8AC3E}">
        <p14:creationId xmlns:p14="http://schemas.microsoft.com/office/powerpoint/2010/main" val="17375424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Black">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54ABF7FA-8EA1-F742-871A-FEAB06A59929}" type="datetime3">
              <a:rPr lang="en-US" smtClean="0"/>
              <a:t>8 June 2023</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57" y="1333"/>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91440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Tree>
    <p:extLst>
      <p:ext uri="{BB962C8B-B14F-4D97-AF65-F5344CB8AC3E}">
        <p14:creationId xmlns:p14="http://schemas.microsoft.com/office/powerpoint/2010/main" val="2059821802"/>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2500" y="1485900"/>
            <a:ext cx="4952999"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485900"/>
            <a:ext cx="49530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DB9F7AC3-90A0-EF49-AE42-0519FF59C2D5}" type="datetime3">
              <a:rPr lang="en-US" smtClean="0"/>
              <a:t>8 June 2023</a:t>
            </a:fld>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12" name="Text Placeholder 8"/>
          <p:cNvSpPr>
            <a:spLocks noGrp="1"/>
          </p:cNvSpPr>
          <p:nvPr>
            <p:ph type="body" sz="quarter" idx="18"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pic>
        <p:nvPicPr>
          <p:cNvPr id="14" name="Picture 13">
            <a:extLst>
              <a:ext uri="{FF2B5EF4-FFF2-40B4-BE49-F238E27FC236}">
                <a16:creationId xmlns:a16="http://schemas.microsoft.com/office/drawing/2014/main" id="{A82927BC-A840-7041-BA16-52B5A3F64FC8}"/>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551641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a:t>
            </a:r>
          </a:p>
        </p:txBody>
      </p:sp>
      <p:sp>
        <p:nvSpPr>
          <p:cNvPr id="9" name="Chart Placeholder 8"/>
          <p:cNvSpPr>
            <a:spLocks noGrp="1"/>
          </p:cNvSpPr>
          <p:nvPr>
            <p:ph type="chart" sz="quarter" idx="16" hasCustomPrompt="1"/>
          </p:nvPr>
        </p:nvSpPr>
        <p:spPr>
          <a:xfrm>
            <a:off x="952500" y="1181100"/>
            <a:ext cx="4952999"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181100"/>
            <a:ext cx="4953000"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609B5394-2291-2344-AD63-E8F25A62D56E}" type="datetime3">
              <a:rPr lang="en-US" smtClean="0"/>
              <a:t>8 June 2023</a:t>
            </a:fld>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pic>
        <p:nvPicPr>
          <p:cNvPr id="10" name="Picture 9">
            <a:extLst>
              <a:ext uri="{FF2B5EF4-FFF2-40B4-BE49-F238E27FC236}">
                <a16:creationId xmlns:a16="http://schemas.microsoft.com/office/drawing/2014/main" id="{2F3A485B-147C-8D4B-9DC2-3A389CDB5362}"/>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173223750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Comparison, Subtitle">
    <p:spTree>
      <p:nvGrpSpPr>
        <p:cNvPr id="1" name=""/>
        <p:cNvGrpSpPr/>
        <p:nvPr/>
      </p:nvGrpSpPr>
      <p:grpSpPr>
        <a:xfrm>
          <a:off x="0" y="0"/>
          <a:ext cx="0" cy="0"/>
          <a:chOff x="0" y="0"/>
          <a:chExt cx="0" cy="0"/>
        </a:xfrm>
      </p:grpSpPr>
      <p:sp>
        <p:nvSpPr>
          <p:cNvPr id="9" name="Chart Placeholder 8"/>
          <p:cNvSpPr>
            <a:spLocks noGrp="1"/>
          </p:cNvSpPr>
          <p:nvPr>
            <p:ph type="chart" sz="quarter" idx="16" hasCustomPrompt="1"/>
          </p:nvPr>
        </p:nvSpPr>
        <p:spPr>
          <a:xfrm>
            <a:off x="952500" y="1485900"/>
            <a:ext cx="4952999"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485900"/>
            <a:ext cx="4953000"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9C87B870-43DB-4042-A4E4-58FA209A6C0D}" type="datetime3">
              <a:rPr lang="en-US" smtClean="0"/>
              <a:t>8 June 2023</a:t>
            </a:fld>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13" name="Text Placeholder 8"/>
          <p:cNvSpPr>
            <a:spLocks noGrp="1"/>
          </p:cNvSpPr>
          <p:nvPr>
            <p:ph type="body" sz="quarter" idx="13"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pic>
        <p:nvPicPr>
          <p:cNvPr id="14" name="Picture 13">
            <a:extLst>
              <a:ext uri="{FF2B5EF4-FFF2-40B4-BE49-F238E27FC236}">
                <a16:creationId xmlns:a16="http://schemas.microsoft.com/office/drawing/2014/main" id="{0298A9D8-6900-CC41-B62F-078D78C2856C}"/>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119098692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Column Feature">
    <p:spTree>
      <p:nvGrpSpPr>
        <p:cNvPr id="1" name=""/>
        <p:cNvGrpSpPr/>
        <p:nvPr/>
      </p:nvGrpSpPr>
      <p:grpSpPr>
        <a:xfrm>
          <a:off x="0" y="0"/>
          <a:ext cx="0" cy="0"/>
          <a:chOff x="0" y="0"/>
          <a:chExt cx="0" cy="0"/>
        </a:xfrm>
      </p:grpSpPr>
      <p:cxnSp>
        <p:nvCxnSpPr>
          <p:cNvPr id="3" name="Straight Connector 2"/>
          <p:cNvCxnSpPr/>
          <p:nvPr/>
        </p:nvCxnSpPr>
        <p:spPr>
          <a:xfrm>
            <a:off x="4277927"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14073"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57200" y="419099"/>
            <a:ext cx="11277600" cy="766763"/>
          </a:xfrm>
        </p:spPr>
        <p:txBody>
          <a:bodyPr/>
          <a:lstStyle/>
          <a:p>
            <a:r>
              <a:rPr lang="en-US" dirty="0"/>
              <a:t>Click to add title</a:t>
            </a:r>
          </a:p>
        </p:txBody>
      </p:sp>
      <p:cxnSp>
        <p:nvCxnSpPr>
          <p:cNvPr id="17" name="Straight Connector 16"/>
          <p:cNvCxnSpPr/>
          <p:nvPr userDrawn="1"/>
        </p:nvCxnSpPr>
        <p:spPr>
          <a:xfrm>
            <a:off x="4277927"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7914073"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60F22523-A4FD-5E4E-A847-52BFBA31415E}" type="datetime3">
              <a:rPr lang="en-US" smtClean="0"/>
              <a:t>8 June 2023</a:t>
            </a:fld>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21" name="Content Placeholder 2"/>
          <p:cNvSpPr>
            <a:spLocks noGrp="1"/>
          </p:cNvSpPr>
          <p:nvPr>
            <p:ph idx="1" hasCustomPrompt="1"/>
          </p:nvPr>
        </p:nvSpPr>
        <p:spPr>
          <a:xfrm>
            <a:off x="952544" y="3924301"/>
            <a:ext cx="2988364"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9" name="Text Placeholder 9"/>
          <p:cNvSpPr>
            <a:spLocks noGrp="1"/>
          </p:cNvSpPr>
          <p:nvPr>
            <p:ph type="body" sz="quarter" idx="16" hasCustomPrompt="1"/>
          </p:nvPr>
        </p:nvSpPr>
        <p:spPr>
          <a:xfrm>
            <a:off x="952500" y="3619500"/>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0" name="Content Placeholder 2"/>
          <p:cNvSpPr>
            <a:spLocks noGrp="1"/>
          </p:cNvSpPr>
          <p:nvPr>
            <p:ph idx="17" hasCustomPrompt="1"/>
          </p:nvPr>
        </p:nvSpPr>
        <p:spPr>
          <a:xfrm>
            <a:off x="4606154" y="3924301"/>
            <a:ext cx="2979692"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1" name="Text Placeholder 9"/>
          <p:cNvSpPr>
            <a:spLocks noGrp="1"/>
          </p:cNvSpPr>
          <p:nvPr>
            <p:ph type="body" sz="quarter" idx="18" hasCustomPrompt="1"/>
          </p:nvPr>
        </p:nvSpPr>
        <p:spPr>
          <a:xfrm>
            <a:off x="4606109" y="3619500"/>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2" name="Content Placeholder 2"/>
          <p:cNvSpPr>
            <a:spLocks noGrp="1"/>
          </p:cNvSpPr>
          <p:nvPr>
            <p:ph idx="19" hasCustomPrompt="1"/>
          </p:nvPr>
        </p:nvSpPr>
        <p:spPr>
          <a:xfrm>
            <a:off x="8256050" y="3924301"/>
            <a:ext cx="2983450"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3" name="Text Placeholder 9"/>
          <p:cNvSpPr>
            <a:spLocks noGrp="1"/>
          </p:cNvSpPr>
          <p:nvPr>
            <p:ph type="body" sz="quarter" idx="20" hasCustomPrompt="1"/>
          </p:nvPr>
        </p:nvSpPr>
        <p:spPr>
          <a:xfrm>
            <a:off x="8257327" y="3619500"/>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4" name="Picture Placeholder 8"/>
          <p:cNvSpPr>
            <a:spLocks noGrp="1"/>
          </p:cNvSpPr>
          <p:nvPr>
            <p:ph type="pic" sz="quarter" idx="21" hasCustomPrompt="1"/>
          </p:nvPr>
        </p:nvSpPr>
        <p:spPr>
          <a:xfrm>
            <a:off x="952500" y="1181099"/>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5" name="Picture Placeholder 8"/>
          <p:cNvSpPr>
            <a:spLocks noGrp="1"/>
          </p:cNvSpPr>
          <p:nvPr>
            <p:ph type="pic" sz="quarter" idx="22" hasCustomPrompt="1"/>
          </p:nvPr>
        </p:nvSpPr>
        <p:spPr>
          <a:xfrm>
            <a:off x="4606105" y="1181100"/>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Picture Placeholder 8"/>
          <p:cNvSpPr>
            <a:spLocks noGrp="1"/>
          </p:cNvSpPr>
          <p:nvPr>
            <p:ph type="pic" sz="quarter" idx="23" hasCustomPrompt="1"/>
          </p:nvPr>
        </p:nvSpPr>
        <p:spPr>
          <a:xfrm>
            <a:off x="8257323" y="1181100"/>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265973845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Column Feature, Subtitle">
    <p:spTree>
      <p:nvGrpSpPr>
        <p:cNvPr id="1" name=""/>
        <p:cNvGrpSpPr/>
        <p:nvPr/>
      </p:nvGrpSpPr>
      <p:grpSpPr>
        <a:xfrm>
          <a:off x="0" y="0"/>
          <a:ext cx="0" cy="0"/>
          <a:chOff x="0" y="0"/>
          <a:chExt cx="0" cy="0"/>
        </a:xfrm>
      </p:grpSpPr>
      <p:sp>
        <p:nvSpPr>
          <p:cNvPr id="2" name="Date Placeholder 1"/>
          <p:cNvSpPr>
            <a:spLocks noGrp="1"/>
          </p:cNvSpPr>
          <p:nvPr>
            <p:ph type="dt" sz="half" idx="24"/>
          </p:nvPr>
        </p:nvSpPr>
        <p:spPr/>
        <p:txBody>
          <a:bodyPr/>
          <a:lstStyle/>
          <a:p>
            <a:fld id="{2388361B-29AB-9F49-93E6-8FC0BFBC2CEE}" type="datetime3">
              <a:rPr lang="en-US" smtClean="0"/>
              <a:t>8 June 2023</a:t>
            </a:fld>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cxnSp>
        <p:nvCxnSpPr>
          <p:cNvPr id="29" name="Straight Connector 28"/>
          <p:cNvCxnSpPr/>
          <p:nvPr userDrawn="1"/>
        </p:nvCxnSpPr>
        <p:spPr>
          <a:xfrm>
            <a:off x="4277927"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14073"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4277927"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14073"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2"/>
          <p:cNvSpPr>
            <a:spLocks noGrp="1"/>
          </p:cNvSpPr>
          <p:nvPr>
            <p:ph idx="1" hasCustomPrompt="1"/>
          </p:nvPr>
        </p:nvSpPr>
        <p:spPr>
          <a:xfrm>
            <a:off x="952544" y="4229101"/>
            <a:ext cx="2988364"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4" name="Text Placeholder 9"/>
          <p:cNvSpPr>
            <a:spLocks noGrp="1"/>
          </p:cNvSpPr>
          <p:nvPr>
            <p:ph type="body" sz="quarter" idx="16" hasCustomPrompt="1"/>
          </p:nvPr>
        </p:nvSpPr>
        <p:spPr>
          <a:xfrm>
            <a:off x="952500" y="3924301"/>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5" name="Content Placeholder 2"/>
          <p:cNvSpPr>
            <a:spLocks noGrp="1"/>
          </p:cNvSpPr>
          <p:nvPr>
            <p:ph idx="17" hasCustomPrompt="1"/>
          </p:nvPr>
        </p:nvSpPr>
        <p:spPr>
          <a:xfrm>
            <a:off x="4606154" y="4229101"/>
            <a:ext cx="2979692"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6" name="Text Placeholder 9"/>
          <p:cNvSpPr>
            <a:spLocks noGrp="1"/>
          </p:cNvSpPr>
          <p:nvPr>
            <p:ph type="body" sz="quarter" idx="18" hasCustomPrompt="1"/>
          </p:nvPr>
        </p:nvSpPr>
        <p:spPr>
          <a:xfrm>
            <a:off x="4606109" y="3924301"/>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7" name="Content Placeholder 2"/>
          <p:cNvSpPr>
            <a:spLocks noGrp="1"/>
          </p:cNvSpPr>
          <p:nvPr>
            <p:ph idx="19" hasCustomPrompt="1"/>
          </p:nvPr>
        </p:nvSpPr>
        <p:spPr>
          <a:xfrm>
            <a:off x="8256050" y="4229101"/>
            <a:ext cx="2983450"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8" name="Text Placeholder 9"/>
          <p:cNvSpPr>
            <a:spLocks noGrp="1"/>
          </p:cNvSpPr>
          <p:nvPr>
            <p:ph type="body" sz="quarter" idx="20" hasCustomPrompt="1"/>
          </p:nvPr>
        </p:nvSpPr>
        <p:spPr>
          <a:xfrm>
            <a:off x="8257327" y="3924301"/>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9" name="Picture Placeholder 8"/>
          <p:cNvSpPr>
            <a:spLocks noGrp="1"/>
          </p:cNvSpPr>
          <p:nvPr>
            <p:ph type="pic" sz="quarter" idx="21" hasCustomPrompt="1"/>
          </p:nvPr>
        </p:nvSpPr>
        <p:spPr>
          <a:xfrm>
            <a:off x="952500" y="1485900"/>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0" name="Picture Placeholder 8"/>
          <p:cNvSpPr>
            <a:spLocks noGrp="1"/>
          </p:cNvSpPr>
          <p:nvPr>
            <p:ph type="pic" sz="quarter" idx="22" hasCustomPrompt="1"/>
          </p:nvPr>
        </p:nvSpPr>
        <p:spPr>
          <a:xfrm>
            <a:off x="4606105" y="1485901"/>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1" name="Picture Placeholder 8"/>
          <p:cNvSpPr>
            <a:spLocks noGrp="1"/>
          </p:cNvSpPr>
          <p:nvPr>
            <p:ph type="pic" sz="quarter" idx="23" hasCustomPrompt="1"/>
          </p:nvPr>
        </p:nvSpPr>
        <p:spPr>
          <a:xfrm>
            <a:off x="8257323" y="1485901"/>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2" name="Text Placeholder 12"/>
          <p:cNvSpPr>
            <a:spLocks noGrp="1"/>
          </p:cNvSpPr>
          <p:nvPr>
            <p:ph type="body" sz="quarter" idx="14" hasCustomPrompt="1"/>
          </p:nvPr>
        </p:nvSpPr>
        <p:spPr>
          <a:xfrm>
            <a:off x="952500" y="5503865"/>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Tree>
    <p:extLst>
      <p:ext uri="{BB962C8B-B14F-4D97-AF65-F5344CB8AC3E}">
        <p14:creationId xmlns:p14="http://schemas.microsoft.com/office/powerpoint/2010/main" val="383405648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24301"/>
            <a:ext cx="2301354" cy="1257299"/>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3924301"/>
            <a:ext cx="233224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619501"/>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84" y="3924301"/>
            <a:ext cx="2302298"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18555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29" name="Content Placeholder 2"/>
          <p:cNvSpPr>
            <a:spLocks noGrp="1"/>
          </p:cNvSpPr>
          <p:nvPr>
            <p:ph idx="27" hasCustomPrompt="1"/>
          </p:nvPr>
        </p:nvSpPr>
        <p:spPr>
          <a:xfrm>
            <a:off x="8899761" y="3924301"/>
            <a:ext cx="233869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619501"/>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18555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56992C7B-DBF6-744D-ABE9-AD69D3B61F17}" type="datetime3">
              <a:rPr lang="en-US" smtClean="0"/>
              <a:t>8 June 2023</a:t>
            </a:fld>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86787794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26903"/>
            <a:ext cx="2301354" cy="954697"/>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922103"/>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4226903"/>
            <a:ext cx="2332240"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922103"/>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59037" y="4226903"/>
            <a:ext cx="230468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0184" y="3922103"/>
            <a:ext cx="230354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48590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9" name="Content Placeholder 2"/>
          <p:cNvSpPr>
            <a:spLocks noGrp="1"/>
          </p:cNvSpPr>
          <p:nvPr>
            <p:ph idx="27" hasCustomPrompt="1"/>
          </p:nvPr>
        </p:nvSpPr>
        <p:spPr>
          <a:xfrm>
            <a:off x="8898514" y="4226903"/>
            <a:ext cx="233993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922103"/>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48590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050"/>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A3E529DA-21A5-C14F-BABC-49BE57657B45}" type="datetime3">
              <a:rPr lang="en-US" smtClean="0"/>
              <a:t>8 June 2023</a:t>
            </a:fld>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111705005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 Gallery">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2834690"/>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185863"/>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188534"/>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548063"/>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3" name="Title 1"/>
          <p:cNvSpPr>
            <a:spLocks noGrp="1"/>
          </p:cNvSpPr>
          <p:nvPr>
            <p:ph type="title" hasCustomPrompt="1"/>
          </p:nvPr>
        </p:nvSpPr>
        <p:spPr>
          <a:xfrm>
            <a:off x="457200" y="419099"/>
            <a:ext cx="11277600" cy="766763"/>
          </a:xfrm>
        </p:spPr>
        <p:txBody>
          <a:bodyPr/>
          <a:lstStyle/>
          <a:p>
            <a:r>
              <a:rPr lang="en-US" dirty="0"/>
              <a:t>Click to add title</a:t>
            </a:r>
          </a:p>
        </p:txBody>
      </p:sp>
      <p:sp>
        <p:nvSpPr>
          <p:cNvPr id="2" name="Date Placeholder 1"/>
          <p:cNvSpPr>
            <a:spLocks noGrp="1"/>
          </p:cNvSpPr>
          <p:nvPr>
            <p:ph type="dt" sz="half" idx="36"/>
          </p:nvPr>
        </p:nvSpPr>
        <p:spPr/>
        <p:txBody>
          <a:bodyPr/>
          <a:lstStyle/>
          <a:p>
            <a:fld id="{1EAA674B-C75F-3244-BF86-5527D153A4B7}" type="datetime3">
              <a:rPr lang="en-US" smtClean="0"/>
              <a:t>8 June 2023</a:t>
            </a:fld>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28298919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Gallery, Subtitle">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3134727"/>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485900"/>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488571"/>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848100"/>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 name="Date Placeholder 1"/>
          <p:cNvSpPr>
            <a:spLocks noGrp="1"/>
          </p:cNvSpPr>
          <p:nvPr>
            <p:ph type="dt" sz="half" idx="36"/>
          </p:nvPr>
        </p:nvSpPr>
        <p:spPr/>
        <p:txBody>
          <a:bodyPr/>
          <a:lstStyle/>
          <a:p>
            <a:fld id="{8B89EE15-5D8D-D647-B949-DA21CFB890EC}" type="datetime3">
              <a:rPr lang="en-US" smtClean="0"/>
              <a:t>8 June 2023</a:t>
            </a:fld>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
        <p:nvSpPr>
          <p:cNvPr id="22"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4"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289937060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26756"/>
            <a:ext cx="12187257" cy="6498320"/>
          </a:xfrm>
          <a:prstGeom prst="rect">
            <a:avLst/>
          </a:prstGeom>
        </p:spPr>
      </p:pic>
      <p:sp>
        <p:nvSpPr>
          <p:cNvPr id="11" name="Rectangle 10"/>
          <p:cNvSpPr/>
          <p:nvPr userDrawn="1"/>
        </p:nvSpPr>
        <p:spPr>
          <a:xfrm rot="10800000">
            <a:off x="0" y="4386808"/>
            <a:ext cx="12192000" cy="2113680"/>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1" y="1181100"/>
            <a:ext cx="10553700" cy="1143000"/>
          </a:xfrm>
        </p:spPr>
        <p:txBody>
          <a:bodyPr anchor="b">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2437483"/>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4" name="Date Placeholder 3"/>
          <p:cNvSpPr>
            <a:spLocks noGrp="1"/>
          </p:cNvSpPr>
          <p:nvPr>
            <p:ph type="dt" sz="half" idx="10"/>
          </p:nvPr>
        </p:nvSpPr>
        <p:spPr/>
        <p:txBody>
          <a:bodyPr/>
          <a:lstStyle/>
          <a:p>
            <a:fld id="{9324A27A-71D7-D144-92D7-2DC26EE9771C}" type="datetime3">
              <a:rPr lang="en-US" smtClean="0"/>
              <a:t>8 June 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720202427"/>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Black">
    <p:spTree>
      <p:nvGrpSpPr>
        <p:cNvPr id="1" name=""/>
        <p:cNvGrpSpPr/>
        <p:nvPr/>
      </p:nvGrpSpPr>
      <p:grpSpPr>
        <a:xfrm>
          <a:off x="0" y="0"/>
          <a:ext cx="0" cy="0"/>
          <a:chOff x="0" y="0"/>
          <a:chExt cx="0" cy="0"/>
        </a:xfrm>
      </p:grpSpPr>
      <p:sp>
        <p:nvSpPr>
          <p:cNvPr id="5" name="Date Placeholder 4"/>
          <p:cNvSpPr>
            <a:spLocks noGrp="1"/>
          </p:cNvSpPr>
          <p:nvPr>
            <p:ph type="dt" sz="half" idx="15"/>
          </p:nvPr>
        </p:nvSpPr>
        <p:spPr/>
        <p:txBody>
          <a:bodyPr/>
          <a:lstStyle/>
          <a:p>
            <a:fld id="{29205F54-4BF1-3C49-88E8-5230A96B49D3}" type="datetime3">
              <a:rPr lang="en-US" smtClean="0"/>
              <a:t>8 June 2023</a:t>
            </a:fld>
            <a:endParaRPr lang="en-US" dirty="0"/>
          </a:p>
        </p:txBody>
      </p:sp>
      <p:sp>
        <p:nvSpPr>
          <p:cNvPr id="6" name="Footer Placeholder 5"/>
          <p:cNvSpPr>
            <a:spLocks noGrp="1"/>
          </p:cNvSpPr>
          <p:nvPr>
            <p:ph type="ftr" sz="quarter" idx="16"/>
          </p:nvPr>
        </p:nvSpPr>
        <p:spPr/>
        <p:txBody>
          <a:bodyPr/>
          <a:lstStyle/>
          <a:p>
            <a:endParaRPr lang="en-US" dirty="0"/>
          </a:p>
        </p:txBody>
      </p:sp>
      <p:sp>
        <p:nvSpPr>
          <p:cNvPr id="7" name="Slide Number Placeholder 6"/>
          <p:cNvSpPr>
            <a:spLocks noGrp="1"/>
          </p:cNvSpPr>
          <p:nvPr>
            <p:ph type="sldNum" sz="quarter" idx="17"/>
          </p:nvPr>
        </p:nvSpPr>
        <p:spPr/>
        <p:txBody>
          <a:bodyPr/>
          <a:lstStyle/>
          <a:p>
            <a:fld id="{4EBCDCBD-78E1-0D41-A999-31B5EBF8E02C}" type="slidenum">
              <a:rPr lang="en-US" smtClean="0"/>
              <a:pPr/>
              <a:t>‹#›</a:t>
            </a:fld>
            <a:endParaRPr lang="en-US" dirty="0"/>
          </a:p>
        </p:txBody>
      </p:sp>
      <p:sp>
        <p:nvSpPr>
          <p:cNvPr id="4" name="Rectangle 3"/>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4"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54102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54102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Picture Placeholder 7"/>
          <p:cNvSpPr>
            <a:spLocks noGrp="1"/>
          </p:cNvSpPr>
          <p:nvPr>
            <p:ph type="pic" sz="quarter" idx="14" hasCustomPrompt="1"/>
          </p:nvPr>
        </p:nvSpPr>
        <p:spPr>
          <a:xfrm>
            <a:off x="6858001" y="566530"/>
            <a:ext cx="5334000" cy="573488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
        <p:nvSpPr>
          <p:cNvPr id="13"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extLst>
      <p:ext uri="{BB962C8B-B14F-4D97-AF65-F5344CB8AC3E}">
        <p14:creationId xmlns:p14="http://schemas.microsoft.com/office/powerpoint/2010/main" val="2021781836"/>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86" y="2167"/>
            <a:ext cx="12187257" cy="6498320"/>
          </a:xfrm>
          <a:prstGeom prst="rect">
            <a:avLst/>
          </a:prstGeom>
        </p:spPr>
      </p:pic>
      <p:sp>
        <p:nvSpPr>
          <p:cNvPr id="20" name="Rectangle 19"/>
          <p:cNvSpPr/>
          <p:nvPr userDrawn="1"/>
        </p:nvSpPr>
        <p:spPr>
          <a:xfrm rot="10800000">
            <a:off x="0" y="4389089"/>
            <a:ext cx="12192000" cy="211139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0" y="3825130"/>
            <a:ext cx="10553700" cy="590344"/>
          </a:xfrm>
        </p:spPr>
        <p:txBody>
          <a:bodyPr anchor="t">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4415474"/>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5" name="Picture Placeholder 8"/>
          <p:cNvSpPr>
            <a:spLocks noGrp="1"/>
          </p:cNvSpPr>
          <p:nvPr>
            <p:ph type="pic" sz="quarter" idx="21" hasCustomPrompt="1"/>
          </p:nvPr>
        </p:nvSpPr>
        <p:spPr>
          <a:xfrm>
            <a:off x="0" y="0"/>
            <a:ext cx="12191999" cy="3429000"/>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7" name="Date Placeholder 6"/>
          <p:cNvSpPr>
            <a:spLocks noGrp="1"/>
          </p:cNvSpPr>
          <p:nvPr>
            <p:ph type="dt" sz="half" idx="22"/>
          </p:nvPr>
        </p:nvSpPr>
        <p:spPr/>
        <p:txBody>
          <a:bodyPr/>
          <a:lstStyle/>
          <a:p>
            <a:fld id="{6BCDC1A7-1727-0044-ADAF-FC89EAB7D439}" type="datetime3">
              <a:rPr lang="en-US" smtClean="0"/>
              <a:t>8 June 2023</a:t>
            </a:fld>
            <a:endParaRPr lang="en-US" dirty="0"/>
          </a:p>
        </p:txBody>
      </p:sp>
      <p:sp>
        <p:nvSpPr>
          <p:cNvPr id="8" name="Footer Placeholder 7"/>
          <p:cNvSpPr>
            <a:spLocks noGrp="1"/>
          </p:cNvSpPr>
          <p:nvPr>
            <p:ph type="ftr" sz="quarter" idx="23"/>
          </p:nvPr>
        </p:nvSpPr>
        <p:spPr/>
        <p:txBody>
          <a:bodyPr/>
          <a:lstStyle/>
          <a:p>
            <a:endParaRPr lang="en-US" dirty="0"/>
          </a:p>
        </p:txBody>
      </p:sp>
      <p:sp>
        <p:nvSpPr>
          <p:cNvPr id="9" name="Slide Number Placeholder 8"/>
          <p:cNvSpPr>
            <a:spLocks noGrp="1"/>
          </p:cNvSpPr>
          <p:nvPr>
            <p:ph type="sldNum" sz="quarter" idx="24"/>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531257029"/>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llout with Image 1">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8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10"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sp>
        <p:nvSpPr>
          <p:cNvPr id="2" name="Date Placeholder 1"/>
          <p:cNvSpPr>
            <a:spLocks noGrp="1"/>
          </p:cNvSpPr>
          <p:nvPr>
            <p:ph type="dt" sz="half" idx="24"/>
          </p:nvPr>
        </p:nvSpPr>
        <p:spPr/>
        <p:txBody>
          <a:bodyPr/>
          <a:lstStyle/>
          <a:p>
            <a:fld id="{6BDA206A-DC71-DE41-8C2D-33C38F2A7E5D}" type="datetime3">
              <a:rPr lang="en-US" smtClean="0"/>
              <a:t>8 June 2023</a:t>
            </a:fld>
            <a:endParaRPr lang="en-US" dirty="0"/>
          </a:p>
        </p:txBody>
      </p:sp>
      <p:sp>
        <p:nvSpPr>
          <p:cNvPr id="7" name="Footer Placeholder 6"/>
          <p:cNvSpPr>
            <a:spLocks noGrp="1"/>
          </p:cNvSpPr>
          <p:nvPr>
            <p:ph type="ftr" sz="quarter" idx="25"/>
          </p:nvPr>
        </p:nvSpPr>
        <p:spPr/>
        <p:txBody>
          <a:bodyPr/>
          <a:lstStyle/>
          <a:p>
            <a:endParaRPr lang="en-US" dirty="0"/>
          </a:p>
        </p:txBody>
      </p:sp>
      <p:sp>
        <p:nvSpPr>
          <p:cNvPr id="9" name="Slide Number Placeholder 8"/>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61165626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allout with Image 2">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1"/>
            <a:ext cx="7962900" cy="6500489"/>
          </a:xfrm>
          <a:no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cxnSp>
        <p:nvCxnSpPr>
          <p:cNvPr id="10" name="Straight Connector 9"/>
          <p:cNvCxnSpPr/>
          <p:nvPr userDrawn="1"/>
        </p:nvCxnSpPr>
        <p:spPr>
          <a:xfrm flipV="1">
            <a:off x="4229100" y="1"/>
            <a:ext cx="0" cy="65004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2B4B586E-FB23-7343-A5F8-BF224083AB10}" type="datetime3">
              <a:rPr lang="en-US" smtClean="0"/>
              <a:t>8 June 2023</a:t>
            </a:fld>
            <a:endParaRPr lang="en-US" dirty="0"/>
          </a:p>
        </p:txBody>
      </p:sp>
      <p:sp>
        <p:nvSpPr>
          <p:cNvPr id="7" name="Footer Placeholder 6"/>
          <p:cNvSpPr>
            <a:spLocks noGrp="1"/>
          </p:cNvSpPr>
          <p:nvPr>
            <p:ph type="ftr" sz="quarter" idx="25"/>
          </p:nvPr>
        </p:nvSpPr>
        <p:spPr/>
        <p:txBody>
          <a:bodyPr/>
          <a:lstStyle/>
          <a:p>
            <a:endParaRPr lang="en-US" dirty="0"/>
          </a:p>
        </p:txBody>
      </p:sp>
      <p:sp>
        <p:nvSpPr>
          <p:cNvPr id="11" name="Slide Number Placeholder 10"/>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34401479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ull-Bleed Image with Caption">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0" y="0"/>
            <a:ext cx="12192000" cy="6500488"/>
          </a:xfrm>
          <a:solidFill>
            <a:schemeClr val="tx2"/>
          </a:solidFill>
          <a:ln>
            <a:noFill/>
          </a:ln>
        </p:spPr>
        <p:txBody>
          <a:bodyPr anchor="ctr"/>
          <a:lstStyle>
            <a:lvl1pPr marL="0" indent="0" algn="ctr">
              <a:buNone/>
              <a:defRPr>
                <a:ln>
                  <a:noFill/>
                </a:ln>
                <a:solidFill>
                  <a:schemeClr val="tx2">
                    <a:lumMod val="60000"/>
                    <a:lumOff val="40000"/>
                  </a:schemeClr>
                </a:solidFill>
              </a:defRPr>
            </a:lvl1pPr>
          </a:lstStyle>
          <a:p>
            <a:r>
              <a:rPr lang="en-US" dirty="0"/>
              <a:t>Click to add image</a:t>
            </a:r>
          </a:p>
        </p:txBody>
      </p:sp>
      <p:sp>
        <p:nvSpPr>
          <p:cNvPr id="12" name="Text Placeholder 11"/>
          <p:cNvSpPr>
            <a:spLocks noGrp="1"/>
          </p:cNvSpPr>
          <p:nvPr>
            <p:ph type="body" sz="quarter" idx="22" hasCustomPrompt="1"/>
          </p:nvPr>
        </p:nvSpPr>
        <p:spPr>
          <a:xfrm>
            <a:off x="8089900" y="5424303"/>
            <a:ext cx="3644900" cy="747897"/>
          </a:xfrm>
          <a:solidFill>
            <a:schemeClr val="bg1"/>
          </a:solidFill>
        </p:spPr>
        <p:txBody>
          <a:bodyPr lIns="365760" tIns="274320" rIns="365760" bIns="274320" anchor="t" anchorCtr="0">
            <a:spAutoFit/>
          </a:bodyPr>
          <a:lstStyle>
            <a:lvl1pPr marL="0" indent="0">
              <a:buNone/>
              <a:defRPr sz="12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image caption</a:t>
            </a:r>
          </a:p>
        </p:txBody>
      </p:sp>
      <p:sp>
        <p:nvSpPr>
          <p:cNvPr id="2" name="Date Placeholder 1"/>
          <p:cNvSpPr>
            <a:spLocks noGrp="1"/>
          </p:cNvSpPr>
          <p:nvPr>
            <p:ph type="dt" sz="half" idx="23"/>
          </p:nvPr>
        </p:nvSpPr>
        <p:spPr/>
        <p:txBody>
          <a:bodyPr/>
          <a:lstStyle/>
          <a:p>
            <a:fld id="{14D60BE6-C3EF-E248-B029-E7DCE29C4D6C}" type="datetime3">
              <a:rPr lang="en-US" smtClean="0"/>
              <a:t>8 June 2023</a:t>
            </a:fld>
            <a:endParaRPr lang="en-US" dirty="0"/>
          </a:p>
        </p:txBody>
      </p:sp>
      <p:sp>
        <p:nvSpPr>
          <p:cNvPr id="7" name="Footer Placeholder 6"/>
          <p:cNvSpPr>
            <a:spLocks noGrp="1"/>
          </p:cNvSpPr>
          <p:nvPr>
            <p:ph type="ftr" sz="quarter" idx="24"/>
          </p:nvPr>
        </p:nvSpPr>
        <p:spPr/>
        <p:txBody>
          <a:bodyPr/>
          <a:lstStyle/>
          <a:p>
            <a:endParaRPr lang="en-US" dirty="0"/>
          </a:p>
        </p:txBody>
      </p:sp>
      <p:sp>
        <p:nvSpPr>
          <p:cNvPr id="8" name="Slide Number Placeholder 7"/>
          <p:cNvSpPr>
            <a:spLocks noGrp="1"/>
          </p:cNvSpPr>
          <p:nvPr>
            <p:ph type="sldNum" sz="quarter" idx="25"/>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17692839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title</a:t>
            </a:r>
          </a:p>
        </p:txBody>
      </p:sp>
      <p:sp>
        <p:nvSpPr>
          <p:cNvPr id="6" name="Date Placeholder 5"/>
          <p:cNvSpPr>
            <a:spLocks noGrp="1"/>
          </p:cNvSpPr>
          <p:nvPr>
            <p:ph type="dt" sz="half" idx="10"/>
          </p:nvPr>
        </p:nvSpPr>
        <p:spPr/>
        <p:txBody>
          <a:bodyPr/>
          <a:lstStyle/>
          <a:p>
            <a:fld id="{4CF15612-DC24-164A-87F5-39F5D56C6380}" type="datetime3">
              <a:rPr lang="en-US" smtClean="0"/>
              <a:t>8 June 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510739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844BB3F-4548-5848-869B-42FFD2F28F9C}" type="datetime3">
              <a:rPr lang="en-US" smtClean="0"/>
              <a:t>8 June 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BCDCBD-78E1-0D41-A999-31B5EBF8E02C}" type="slidenum">
              <a:rPr lang="en-US" smtClean="0"/>
              <a:pPr/>
              <a:t>‹#›</a:t>
            </a:fld>
            <a:endParaRPr lang="en-US" dirty="0"/>
          </a:p>
        </p:txBody>
      </p:sp>
      <p:sp>
        <p:nvSpPr>
          <p:cNvPr id="6" name="Title 1"/>
          <p:cNvSpPr>
            <a:spLocks noGrp="1"/>
          </p:cNvSpPr>
          <p:nvPr>
            <p:ph type="title" hasCustomPrompt="1"/>
          </p:nvPr>
        </p:nvSpPr>
        <p:spPr>
          <a:xfrm>
            <a:off x="457200" y="415089"/>
            <a:ext cx="11277600" cy="338328"/>
          </a:xfrm>
        </p:spPr>
        <p:txBody>
          <a:bodyPr>
            <a:noAutofit/>
          </a:bodyPr>
          <a:lstStyle>
            <a:lvl1pPr>
              <a:defRPr sz="2800"/>
            </a:lvl1pPr>
          </a:lstStyle>
          <a:p>
            <a:r>
              <a:rPr lang="en-US" dirty="0"/>
              <a:t>Click to add title</a:t>
            </a:r>
          </a:p>
        </p:txBody>
      </p:sp>
      <p:sp>
        <p:nvSpPr>
          <p:cNvPr id="7" name="Text Placeholder 8"/>
          <p:cNvSpPr>
            <a:spLocks noGrp="1"/>
          </p:cNvSpPr>
          <p:nvPr>
            <p:ph type="body" sz="quarter" idx="13" hasCustomPrompt="1"/>
          </p:nvPr>
        </p:nvSpPr>
        <p:spPr>
          <a:xfrm>
            <a:off x="457200" y="794565"/>
            <a:ext cx="11277600" cy="386535"/>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1717379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Blac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fld id="{C6EB3A3A-AE41-004F-92C8-3A977DC82012}" type="datetime3">
              <a:rPr lang="en-US" smtClean="0"/>
              <a:t>8 June 2023</a:t>
            </a:fld>
            <a:endParaRPr lang="en-US" dirty="0"/>
          </a:p>
        </p:txBody>
      </p:sp>
      <p:sp>
        <p:nvSpPr>
          <p:cNvPr id="3" name="Footer Placeholder 2"/>
          <p:cNvSpPr>
            <a:spLocks noGrp="1"/>
          </p:cNvSpPr>
          <p:nvPr>
            <p:ph type="ftr" sz="quarter" idx="15"/>
          </p:nvPr>
        </p:nvSpPr>
        <p:spPr/>
        <p:txBody>
          <a:bodyPr/>
          <a:lstStyle/>
          <a:p>
            <a:endParaRPr lang="en-US" dirty="0"/>
          </a:p>
        </p:txBody>
      </p:sp>
      <p:sp>
        <p:nvSpPr>
          <p:cNvPr id="4" name="Slide Number Placeholder 3"/>
          <p:cNvSpPr>
            <a:spLocks noGrp="1"/>
          </p:cNvSpPr>
          <p:nvPr>
            <p:ph type="sldNum" sz="quarter" idx="16"/>
          </p:nvPr>
        </p:nvSpPr>
        <p:spPr/>
        <p:txBody>
          <a:bodyPr/>
          <a:lstStyle/>
          <a:p>
            <a:fld id="{4EBCDCBD-78E1-0D41-A999-31B5EBF8E02C}" type="slidenum">
              <a:rPr lang="en-US" smtClean="0"/>
              <a:pPr/>
              <a:t>‹#›</a:t>
            </a:fld>
            <a:endParaRPr lang="en-US" dirty="0"/>
          </a:p>
        </p:txBody>
      </p:sp>
      <p:sp>
        <p:nvSpPr>
          <p:cNvPr id="11" name="Media Placeholder 10"/>
          <p:cNvSpPr>
            <a:spLocks noGrp="1" noChangeAspect="1"/>
          </p:cNvSpPr>
          <p:nvPr>
            <p:ph type="media" sz="quarter" idx="13" hasCustomPrompt="1"/>
          </p:nvPr>
        </p:nvSpPr>
        <p:spPr>
          <a:xfrm>
            <a:off x="0" y="0"/>
            <a:ext cx="12192000" cy="6858000"/>
          </a:xfrm>
          <a:solidFill>
            <a:schemeClr val="tx1"/>
          </a:solidFill>
        </p:spPr>
        <p:txBody>
          <a:bodyPr anchor="ctr"/>
          <a:lstStyle>
            <a:lvl1pPr marL="0" indent="0" algn="ctr">
              <a:buNone/>
              <a:defRPr>
                <a:solidFill>
                  <a:schemeClr val="tx2">
                    <a:lumMod val="60000"/>
                    <a:lumOff val="40000"/>
                  </a:schemeClr>
                </a:solidFill>
              </a:defRPr>
            </a:lvl1pPr>
          </a:lstStyle>
          <a:p>
            <a:r>
              <a:rPr lang="en-US" dirty="0"/>
              <a:t>Click to add video</a:t>
            </a:r>
          </a:p>
        </p:txBody>
      </p:sp>
    </p:spTree>
    <p:extLst>
      <p:ext uri="{BB962C8B-B14F-4D97-AF65-F5344CB8AC3E}">
        <p14:creationId xmlns:p14="http://schemas.microsoft.com/office/powerpoint/2010/main" val="1704606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E2012180-3E9D-A142-813E-5A768CF48DAD}" type="datetime3">
              <a:rPr lang="en-US" smtClean="0"/>
              <a:t>8 June 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4221147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ad Chart with Title 2">
    <p:spTree>
      <p:nvGrpSpPr>
        <p:cNvPr id="1" name=""/>
        <p:cNvGrpSpPr/>
        <p:nvPr/>
      </p:nvGrpSpPr>
      <p:grpSpPr>
        <a:xfrm>
          <a:off x="0" y="0"/>
          <a:ext cx="0" cy="0"/>
          <a:chOff x="0" y="0"/>
          <a:chExt cx="0" cy="0"/>
        </a:xfrm>
      </p:grpSpPr>
      <p:sp>
        <p:nvSpPr>
          <p:cNvPr id="28" name="Title 27"/>
          <p:cNvSpPr>
            <a:spLocks noGrp="1"/>
          </p:cNvSpPr>
          <p:nvPr userDrawn="1">
            <p:ph type="title" hasCustomPrompt="1"/>
          </p:nvPr>
        </p:nvSpPr>
        <p:spPr>
          <a:xfrm>
            <a:off x="457200" y="419100"/>
            <a:ext cx="11277600" cy="351608"/>
          </a:xfrm>
        </p:spPr>
        <p:txBody>
          <a:bodyPr>
            <a:noAutofit/>
          </a:bodyPr>
          <a:lstStyle>
            <a:lvl1pPr>
              <a:defRPr sz="2200"/>
            </a:lvl1pPr>
          </a:lstStyle>
          <a:p>
            <a:r>
              <a:rPr lang="en-US" dirty="0"/>
              <a:t>Click to add title</a:t>
            </a:r>
          </a:p>
        </p:txBody>
      </p:sp>
      <p:cxnSp>
        <p:nvCxnSpPr>
          <p:cNvPr id="49" name="Straight Connector 48"/>
          <p:cNvCxnSpPr/>
          <p:nvPr/>
        </p:nvCxnSpPr>
        <p:spPr>
          <a:xfrm>
            <a:off x="6096000" y="884420"/>
            <a:ext cx="12192" cy="561606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939" y="3695999"/>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0" y="88442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14"/>
          <p:cNvSpPr>
            <a:spLocks noGrp="1"/>
          </p:cNvSpPr>
          <p:nvPr userDrawn="1">
            <p:ph type="body" sz="quarter" idx="18" hasCustomPrompt="1"/>
          </p:nvPr>
        </p:nvSpPr>
        <p:spPr>
          <a:xfrm>
            <a:off x="457200" y="144578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3" name="Text Placeholder 16"/>
          <p:cNvSpPr>
            <a:spLocks noGrp="1"/>
          </p:cNvSpPr>
          <p:nvPr userDrawn="1">
            <p:ph type="body" sz="quarter" idx="24" hasCustomPrompt="1"/>
          </p:nvPr>
        </p:nvSpPr>
        <p:spPr>
          <a:xfrm>
            <a:off x="457200" y="1152294"/>
            <a:ext cx="5296819"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5" name="Text Placeholder 14"/>
          <p:cNvSpPr>
            <a:spLocks noGrp="1"/>
          </p:cNvSpPr>
          <p:nvPr userDrawn="1">
            <p:ph type="body" sz="quarter" idx="27" hasCustomPrompt="1"/>
          </p:nvPr>
        </p:nvSpPr>
        <p:spPr>
          <a:xfrm>
            <a:off x="453482" y="4295396"/>
            <a:ext cx="5299617"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16"/>
          <p:cNvSpPr>
            <a:spLocks noGrp="1"/>
          </p:cNvSpPr>
          <p:nvPr userDrawn="1">
            <p:ph type="body" sz="quarter" idx="28" hasCustomPrompt="1"/>
          </p:nvPr>
        </p:nvSpPr>
        <p:spPr>
          <a:xfrm>
            <a:off x="453483" y="4001905"/>
            <a:ext cx="529961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9" name="Text Placeholder 14"/>
          <p:cNvSpPr>
            <a:spLocks noGrp="1"/>
          </p:cNvSpPr>
          <p:nvPr userDrawn="1">
            <p:ph type="body" sz="quarter" idx="31" hasCustomPrompt="1"/>
          </p:nvPr>
        </p:nvSpPr>
        <p:spPr>
          <a:xfrm>
            <a:off x="6442617" y="1442068"/>
            <a:ext cx="5292183"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16"/>
          <p:cNvSpPr>
            <a:spLocks noGrp="1"/>
          </p:cNvSpPr>
          <p:nvPr userDrawn="1">
            <p:ph type="body" sz="quarter" idx="32" hasCustomPrompt="1"/>
          </p:nvPr>
        </p:nvSpPr>
        <p:spPr>
          <a:xfrm>
            <a:off x="6442617" y="1148577"/>
            <a:ext cx="5289388"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62" name="Text Placeholder 14"/>
          <p:cNvSpPr>
            <a:spLocks noGrp="1"/>
          </p:cNvSpPr>
          <p:nvPr userDrawn="1">
            <p:ph type="body" sz="quarter" idx="35" hasCustomPrompt="1"/>
          </p:nvPr>
        </p:nvSpPr>
        <p:spPr>
          <a:xfrm>
            <a:off x="6438900" y="4291679"/>
            <a:ext cx="5293105"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16"/>
          <p:cNvSpPr>
            <a:spLocks noGrp="1"/>
          </p:cNvSpPr>
          <p:nvPr userDrawn="1">
            <p:ph type="body" sz="quarter" idx="36" hasCustomPrompt="1"/>
          </p:nvPr>
        </p:nvSpPr>
        <p:spPr>
          <a:xfrm>
            <a:off x="6438900" y="3998188"/>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9"/>
          </p:nvPr>
        </p:nvSpPr>
        <p:spPr/>
        <p:txBody>
          <a:bodyPr/>
          <a:lstStyle/>
          <a:p>
            <a:fld id="{440C69AA-4028-2346-851C-598F8815DC41}" type="datetime3">
              <a:rPr lang="en-US" smtClean="0"/>
              <a:t>8 June 2023</a:t>
            </a:fld>
            <a:endParaRPr lang="en-US" dirty="0"/>
          </a:p>
        </p:txBody>
      </p:sp>
      <p:sp>
        <p:nvSpPr>
          <p:cNvPr id="6" name="Footer Placeholder 5"/>
          <p:cNvSpPr>
            <a:spLocks noGrp="1"/>
          </p:cNvSpPr>
          <p:nvPr>
            <p:ph type="ftr" sz="quarter" idx="40"/>
          </p:nvPr>
        </p:nvSpPr>
        <p:spPr/>
        <p:txBody>
          <a:bodyPr/>
          <a:lstStyle/>
          <a:p>
            <a:endParaRPr lang="en-US" dirty="0"/>
          </a:p>
        </p:txBody>
      </p:sp>
      <p:sp>
        <p:nvSpPr>
          <p:cNvPr id="7" name="Slide Number Placeholder 6"/>
          <p:cNvSpPr>
            <a:spLocks noGrp="1"/>
          </p:cNvSpPr>
          <p:nvPr>
            <p:ph type="sldNum" sz="quarter" idx="41"/>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406746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ad Chart 2">
    <p:spTree>
      <p:nvGrpSpPr>
        <p:cNvPr id="1" name=""/>
        <p:cNvGrpSpPr/>
        <p:nvPr/>
      </p:nvGrpSpPr>
      <p:grpSpPr>
        <a:xfrm>
          <a:off x="0" y="0"/>
          <a:ext cx="0" cy="0"/>
          <a:chOff x="0" y="0"/>
          <a:chExt cx="0" cy="0"/>
        </a:xfrm>
      </p:grpSpPr>
      <p:cxnSp>
        <p:nvCxnSpPr>
          <p:cNvPr id="6" name="Straight Connector 5"/>
          <p:cNvCxnSpPr/>
          <p:nvPr/>
        </p:nvCxnSpPr>
        <p:spPr>
          <a:xfrm>
            <a:off x="6096000" y="0"/>
            <a:ext cx="3048" cy="65004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25508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userDrawn="1">
            <p:ph type="body" sz="quarter" idx="18" hasCustomPrompt="1"/>
          </p:nvPr>
        </p:nvSpPr>
        <p:spPr>
          <a:xfrm>
            <a:off x="4572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userDrawn="1">
            <p:ph type="body" sz="quarter" idx="19" hasCustomPrompt="1"/>
          </p:nvPr>
        </p:nvSpPr>
        <p:spPr>
          <a:xfrm>
            <a:off x="457201" y="419100"/>
            <a:ext cx="5293104"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26" name="Text Placeholder 14"/>
          <p:cNvSpPr>
            <a:spLocks noGrp="1"/>
          </p:cNvSpPr>
          <p:nvPr>
            <p:ph type="body" sz="quarter" idx="27" hasCustomPrompt="1"/>
          </p:nvPr>
        </p:nvSpPr>
        <p:spPr>
          <a:xfrm>
            <a:off x="457201" y="3880422"/>
            <a:ext cx="5293104"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6"/>
          <p:cNvSpPr>
            <a:spLocks noGrp="1"/>
          </p:cNvSpPr>
          <p:nvPr>
            <p:ph type="body" sz="quarter" idx="28" hasCustomPrompt="1"/>
          </p:nvPr>
        </p:nvSpPr>
        <p:spPr>
          <a:xfrm>
            <a:off x="457203" y="3586931"/>
            <a:ext cx="529589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0" name="Text Placeholder 14"/>
          <p:cNvSpPr>
            <a:spLocks noGrp="1"/>
          </p:cNvSpPr>
          <p:nvPr>
            <p:ph type="body" sz="quarter" idx="31" hasCustomPrompt="1"/>
          </p:nvPr>
        </p:nvSpPr>
        <p:spPr>
          <a:xfrm>
            <a:off x="64389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6"/>
          <p:cNvSpPr>
            <a:spLocks noGrp="1"/>
          </p:cNvSpPr>
          <p:nvPr>
            <p:ph type="body" sz="quarter" idx="32" hasCustomPrompt="1"/>
          </p:nvPr>
        </p:nvSpPr>
        <p:spPr>
          <a:xfrm>
            <a:off x="6438901" y="419100"/>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4" name="Text Placeholder 14"/>
          <p:cNvSpPr>
            <a:spLocks noGrp="1"/>
          </p:cNvSpPr>
          <p:nvPr>
            <p:ph type="body" sz="quarter" idx="35" hasCustomPrompt="1"/>
          </p:nvPr>
        </p:nvSpPr>
        <p:spPr>
          <a:xfrm>
            <a:off x="6438900" y="387670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16"/>
          <p:cNvSpPr>
            <a:spLocks noGrp="1"/>
          </p:cNvSpPr>
          <p:nvPr>
            <p:ph type="body" sz="quarter" idx="36" hasCustomPrompt="1"/>
          </p:nvPr>
        </p:nvSpPr>
        <p:spPr>
          <a:xfrm>
            <a:off x="6438900" y="3583214"/>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7"/>
          </p:nvPr>
        </p:nvSpPr>
        <p:spPr/>
        <p:txBody>
          <a:bodyPr/>
          <a:lstStyle/>
          <a:p>
            <a:fld id="{EAD40597-9D3C-4B4A-A3D8-7DD42E93C242}" type="datetime3">
              <a:rPr lang="en-US" smtClean="0"/>
              <a:t>8 June 2023</a:t>
            </a:fld>
            <a:endParaRPr lang="en-US" dirty="0"/>
          </a:p>
        </p:txBody>
      </p:sp>
      <p:sp>
        <p:nvSpPr>
          <p:cNvPr id="7" name="Footer Placeholder 6"/>
          <p:cNvSpPr>
            <a:spLocks noGrp="1"/>
          </p:cNvSpPr>
          <p:nvPr>
            <p:ph type="ftr" sz="quarter" idx="38"/>
          </p:nvPr>
        </p:nvSpPr>
        <p:spPr/>
        <p:txBody>
          <a:bodyPr/>
          <a:lstStyle/>
          <a:p>
            <a:endParaRPr lang="en-US" dirty="0"/>
          </a:p>
        </p:txBody>
      </p:sp>
      <p:sp>
        <p:nvSpPr>
          <p:cNvPr id="9" name="Slide Number Placeholder 8"/>
          <p:cNvSpPr>
            <a:spLocks noGrp="1"/>
          </p:cNvSpPr>
          <p:nvPr>
            <p:ph type="sldNum" sz="quarter" idx="39"/>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266503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598E691F-70E6-D64F-8D4F-FAA34A0DE440}" type="datetime3">
              <a:rPr lang="en-US" smtClean="0"/>
              <a:t>8 June 2023</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spTree>
    <p:extLst>
      <p:ext uri="{BB962C8B-B14F-4D97-AF65-F5344CB8AC3E}">
        <p14:creationId xmlns:p14="http://schemas.microsoft.com/office/powerpoint/2010/main" val="80885250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d Bl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4A451E-F603-1047-B03A-D9117F2AE499}" type="datetime3">
              <a:rPr lang="en-US" smtClean="0"/>
              <a:t>8 June 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
        <p:nvSpPr>
          <p:cNvPr id="9" name="Rectangle 8"/>
          <p:cNvSpPr/>
          <p:nvPr userDrawn="1"/>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Tree>
    <p:extLst>
      <p:ext uri="{BB962C8B-B14F-4D97-AF65-F5344CB8AC3E}">
        <p14:creationId xmlns:p14="http://schemas.microsoft.com/office/powerpoint/2010/main" val="3000112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6C1123CB-3959-8245-AF3D-DDDD939CF756}" type="datetime3">
              <a:rPr lang="en-US" smtClean="0"/>
              <a:t>8 June 2023</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4509053"/>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5118652"/>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690152"/>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4509052"/>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475" y="4458050"/>
            <a:ext cx="3030109" cy="1982102"/>
          </a:xfrm>
          <a:prstGeom prst="rect">
            <a:avLst/>
          </a:prstGeom>
        </p:spPr>
      </p:pic>
    </p:spTree>
    <p:extLst>
      <p:ext uri="{BB962C8B-B14F-4D97-AF65-F5344CB8AC3E}">
        <p14:creationId xmlns:p14="http://schemas.microsoft.com/office/powerpoint/2010/main" val="270014789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a:t>Click to add title</a:t>
            </a:r>
          </a:p>
        </p:txBody>
      </p:sp>
      <p:sp>
        <p:nvSpPr>
          <p:cNvPr id="9" name="Content Placeholder 8"/>
          <p:cNvSpPr>
            <a:spLocks noGrp="1"/>
          </p:cNvSpPr>
          <p:nvPr>
            <p:ph sz="quarter" idx="13" hasCustomPrompt="1"/>
          </p:nvPr>
        </p:nvSpPr>
        <p:spPr>
          <a:xfrm>
            <a:off x="952500" y="1179514"/>
            <a:ext cx="10287000" cy="50307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11"/>
          <p:cNvSpPr>
            <a:spLocks noGrp="1"/>
          </p:cNvSpPr>
          <p:nvPr>
            <p:ph type="dt" sz="half" idx="14"/>
          </p:nvPr>
        </p:nvSpPr>
        <p:spPr/>
        <p:txBody>
          <a:bodyPr/>
          <a:lstStyle/>
          <a:p>
            <a:fld id="{23C2CCE9-65D5-4615-9B27-785F94F466C1}" type="datetime3">
              <a:rPr lang="en-US" smtClean="0"/>
              <a:t>8 June 2023</a:t>
            </a:fld>
            <a:endParaRPr lang="en-US" dirty="0"/>
          </a:p>
        </p:txBody>
      </p:sp>
      <p:sp>
        <p:nvSpPr>
          <p:cNvPr id="14" name="Footer Placeholder 13"/>
          <p:cNvSpPr>
            <a:spLocks noGrp="1"/>
          </p:cNvSpPr>
          <p:nvPr>
            <p:ph type="ftr" sz="quarter" idx="15"/>
          </p:nvPr>
        </p:nvSpPr>
        <p:spPr/>
        <p:txBody>
          <a:bodyPr/>
          <a:lstStyle/>
          <a:p>
            <a:endParaRPr lang="en-US" dirty="0"/>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B168208E-FB7B-0A4E-84BB-740160322601}"/>
              </a:ext>
            </a:extLst>
          </p:cNvPr>
          <p:cNvPicPr>
            <a:picLocks noChangeAspect="1"/>
          </p:cNvPicPr>
          <p:nvPr userDrawn="1"/>
        </p:nvPicPr>
        <p:blipFill rotWithShape="1">
          <a:blip r:embed="rId2"/>
          <a:srcRect r="21179"/>
          <a:stretch/>
        </p:blipFill>
        <p:spPr>
          <a:xfrm>
            <a:off x="0" y="20023"/>
            <a:ext cx="4324422" cy="914400"/>
          </a:xfrm>
          <a:prstGeom prst="rect">
            <a:avLst/>
          </a:prstGeom>
        </p:spPr>
      </p:pic>
    </p:spTree>
    <p:extLst>
      <p:ext uri="{BB962C8B-B14F-4D97-AF65-F5344CB8AC3E}">
        <p14:creationId xmlns:p14="http://schemas.microsoft.com/office/powerpoint/2010/main" val="2424212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picture containing indoor, dark, night&#10;&#10;Description automatically generated">
            <a:extLst>
              <a:ext uri="{FF2B5EF4-FFF2-40B4-BE49-F238E27FC236}">
                <a16:creationId xmlns:a16="http://schemas.microsoft.com/office/drawing/2014/main" id="{7F02D9D1-7933-054A-9B27-50AF0F298FF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22A4DF4-7C8D-6941-BA52-9D2DFA790F5C}"/>
              </a:ext>
            </a:extLst>
          </p:cNvPr>
          <p:cNvSpPr>
            <a:spLocks noGrp="1"/>
          </p:cNvSpPr>
          <p:nvPr>
            <p:ph type="title"/>
          </p:nvPr>
        </p:nvSpPr>
        <p:spPr>
          <a:xfrm>
            <a:off x="1552178" y="419100"/>
            <a:ext cx="10182621" cy="76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89E9D1EF-D553-A74F-8995-1A8DF7C03DE3}"/>
              </a:ext>
            </a:extLst>
          </p:cNvPr>
          <p:cNvSpPr>
            <a:spLocks noGrp="1"/>
          </p:cNvSpPr>
          <p:nvPr>
            <p:ph type="ftr" sz="quarter" idx="10"/>
          </p:nvPr>
        </p:nvSpPr>
        <p:spPr/>
        <p:txBody>
          <a:bodyPr/>
          <a:lstStyle/>
          <a:p>
            <a:endParaRPr lang="en-US" dirty="0"/>
          </a:p>
        </p:txBody>
      </p:sp>
      <p:sp>
        <p:nvSpPr>
          <p:cNvPr id="4" name="Date Placeholder 3">
            <a:extLst>
              <a:ext uri="{FF2B5EF4-FFF2-40B4-BE49-F238E27FC236}">
                <a16:creationId xmlns:a16="http://schemas.microsoft.com/office/drawing/2014/main" id="{780DE6C2-CAA2-D342-BA95-07CE152CA5C0}"/>
              </a:ext>
            </a:extLst>
          </p:cNvPr>
          <p:cNvSpPr>
            <a:spLocks noGrp="1"/>
          </p:cNvSpPr>
          <p:nvPr>
            <p:ph type="dt" sz="half" idx="11"/>
          </p:nvPr>
        </p:nvSpPr>
        <p:spPr/>
        <p:txBody>
          <a:bodyPr/>
          <a:lstStyle/>
          <a:p>
            <a:fld id="{E74931B7-E6F4-684C-ACFC-44768C603396}" type="datetime3">
              <a:rPr lang="en-US" smtClean="0"/>
              <a:t>8 June 2023</a:t>
            </a:fld>
            <a:endParaRPr lang="en-US" dirty="0"/>
          </a:p>
        </p:txBody>
      </p:sp>
      <p:sp>
        <p:nvSpPr>
          <p:cNvPr id="5" name="Slide Number Placeholder 4">
            <a:extLst>
              <a:ext uri="{FF2B5EF4-FFF2-40B4-BE49-F238E27FC236}">
                <a16:creationId xmlns:a16="http://schemas.microsoft.com/office/drawing/2014/main" id="{EC9839D4-85CE-8A4A-9975-12A3ED44EA56}"/>
              </a:ext>
            </a:extLst>
          </p:cNvPr>
          <p:cNvSpPr>
            <a:spLocks noGrp="1"/>
          </p:cNvSpPr>
          <p:nvPr>
            <p:ph type="sldNum" sz="quarter" idx="12"/>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3F75EB2D-859A-AA4B-8F9A-1A94CC80881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pic>
        <p:nvPicPr>
          <p:cNvPr id="8" name="Picture 7">
            <a:extLst>
              <a:ext uri="{FF2B5EF4-FFF2-40B4-BE49-F238E27FC236}">
                <a16:creationId xmlns:a16="http://schemas.microsoft.com/office/drawing/2014/main" id="{474AD08A-971E-6542-A06E-C977F5CB17F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1642" y="81578"/>
            <a:ext cx="1248895" cy="1248895"/>
          </a:xfrm>
          <a:prstGeom prst="rect">
            <a:avLst/>
          </a:prstGeom>
        </p:spPr>
      </p:pic>
    </p:spTree>
    <p:extLst>
      <p:ext uri="{BB962C8B-B14F-4D97-AF65-F5344CB8AC3E}">
        <p14:creationId xmlns:p14="http://schemas.microsoft.com/office/powerpoint/2010/main" val="10119195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A picture containing indoor, dark, night&#10;&#10;Description automatically generated">
            <a:extLst>
              <a:ext uri="{FF2B5EF4-FFF2-40B4-BE49-F238E27FC236}">
                <a16:creationId xmlns:a16="http://schemas.microsoft.com/office/drawing/2014/main" id="{75EB434D-5C4E-E745-843B-1DCC4B174E30}"/>
              </a:ext>
            </a:extLst>
          </p:cNvPr>
          <p:cNvPicPr>
            <a:picLocks noChangeAspect="1"/>
          </p:cNvPicPr>
          <p:nvPr userDrawn="1"/>
        </p:nvPicPr>
        <p:blipFill>
          <a:blip r:embed="rId2">
            <a:alphaModFix amt="50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3D8C2EE-BC0E-3E46-9AA0-8073B00F842C}"/>
              </a:ext>
            </a:extLst>
          </p:cNvPr>
          <p:cNvSpPr>
            <a:spLocks noGrp="1"/>
          </p:cNvSpPr>
          <p:nvPr>
            <p:ph type="title"/>
          </p:nvPr>
        </p:nvSpPr>
        <p:spPr>
          <a:xfrm>
            <a:off x="1552178" y="419100"/>
            <a:ext cx="10182621" cy="76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D58A432-D02C-1F41-94C6-5FE6EFCFE99D}"/>
              </a:ext>
            </a:extLst>
          </p:cNvPr>
          <p:cNvSpPr>
            <a:spLocks noGrp="1"/>
          </p:cNvSpPr>
          <p:nvPr>
            <p:ph type="ftr" sz="quarter" idx="10"/>
          </p:nvPr>
        </p:nvSpPr>
        <p:spPr/>
        <p:txBody>
          <a:bodyPr/>
          <a:lstStyle/>
          <a:p>
            <a:endParaRPr lang="en-US" dirty="0"/>
          </a:p>
        </p:txBody>
      </p:sp>
      <p:sp>
        <p:nvSpPr>
          <p:cNvPr id="4" name="Date Placeholder 3">
            <a:extLst>
              <a:ext uri="{FF2B5EF4-FFF2-40B4-BE49-F238E27FC236}">
                <a16:creationId xmlns:a16="http://schemas.microsoft.com/office/drawing/2014/main" id="{B50A2F94-E2A3-D64E-95B3-93EF1F20DFAE}"/>
              </a:ext>
            </a:extLst>
          </p:cNvPr>
          <p:cNvSpPr>
            <a:spLocks noGrp="1"/>
          </p:cNvSpPr>
          <p:nvPr>
            <p:ph type="dt" sz="half" idx="11"/>
          </p:nvPr>
        </p:nvSpPr>
        <p:spPr/>
        <p:txBody>
          <a:bodyPr/>
          <a:lstStyle/>
          <a:p>
            <a:fld id="{E74931B7-E6F4-684C-ACFC-44768C603396}" type="datetime3">
              <a:rPr lang="en-US" smtClean="0"/>
              <a:t>8 June 2023</a:t>
            </a:fld>
            <a:endParaRPr lang="en-US" dirty="0"/>
          </a:p>
        </p:txBody>
      </p:sp>
      <p:sp>
        <p:nvSpPr>
          <p:cNvPr id="5" name="Slide Number Placeholder 4">
            <a:extLst>
              <a:ext uri="{FF2B5EF4-FFF2-40B4-BE49-F238E27FC236}">
                <a16:creationId xmlns:a16="http://schemas.microsoft.com/office/drawing/2014/main" id="{1897D0C1-A1C8-B340-A500-EA84B0D3D76D}"/>
              </a:ext>
            </a:extLst>
          </p:cNvPr>
          <p:cNvSpPr>
            <a:spLocks noGrp="1"/>
          </p:cNvSpPr>
          <p:nvPr>
            <p:ph type="sldNum" sz="quarter" idx="12"/>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8EAA948E-841A-044B-9426-34A8665F73B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1642" y="81578"/>
            <a:ext cx="1248895" cy="1248895"/>
          </a:xfrm>
          <a:prstGeom prst="rect">
            <a:avLst/>
          </a:prstGeom>
        </p:spPr>
      </p:pic>
      <p:pic>
        <p:nvPicPr>
          <p:cNvPr id="8" name="Picture 7">
            <a:extLst>
              <a:ext uri="{FF2B5EF4-FFF2-40B4-BE49-F238E27FC236}">
                <a16:creationId xmlns:a16="http://schemas.microsoft.com/office/drawing/2014/main" id="{0CC0A5C5-9C7B-3743-A1D3-72FD7EB68FB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1551717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descr="A picture containing indoor, bed, nature, dark&#10;&#10;Description automatically generated">
            <a:extLst>
              <a:ext uri="{FF2B5EF4-FFF2-40B4-BE49-F238E27FC236}">
                <a16:creationId xmlns:a16="http://schemas.microsoft.com/office/drawing/2014/main" id="{2042512C-A5A1-504F-9648-9E3C6561CFD7}"/>
              </a:ext>
            </a:extLst>
          </p:cNvPr>
          <p:cNvPicPr>
            <a:picLocks noChangeAspect="1"/>
          </p:cNvPicPr>
          <p:nvPr userDrawn="1"/>
        </p:nvPicPr>
        <p:blipFill>
          <a:blip r:embed="rId2"/>
          <a:stretch>
            <a:fillRect/>
          </a:stretch>
        </p:blipFill>
        <p:spPr>
          <a:xfrm>
            <a:off x="2" y="-1"/>
            <a:ext cx="12191998" cy="6857999"/>
          </a:xfrm>
          <a:prstGeom prst="rect">
            <a:avLst/>
          </a:prstGeom>
        </p:spPr>
      </p:pic>
      <p:sp>
        <p:nvSpPr>
          <p:cNvPr id="2" name="Title 1">
            <a:extLst>
              <a:ext uri="{FF2B5EF4-FFF2-40B4-BE49-F238E27FC236}">
                <a16:creationId xmlns:a16="http://schemas.microsoft.com/office/drawing/2014/main" id="{5B7A2AC3-ED34-4A4F-9071-934247C727BC}"/>
              </a:ext>
            </a:extLst>
          </p:cNvPr>
          <p:cNvSpPr>
            <a:spLocks noGrp="1"/>
          </p:cNvSpPr>
          <p:nvPr>
            <p:ph type="title"/>
          </p:nvPr>
        </p:nvSpPr>
        <p:spPr>
          <a:xfrm>
            <a:off x="1400536" y="419100"/>
            <a:ext cx="10334263" cy="76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4F121954-F7E3-D749-B436-55F4FC8FF264}"/>
              </a:ext>
            </a:extLst>
          </p:cNvPr>
          <p:cNvSpPr>
            <a:spLocks noGrp="1"/>
          </p:cNvSpPr>
          <p:nvPr>
            <p:ph type="ftr" sz="quarter" idx="10"/>
          </p:nvPr>
        </p:nvSpPr>
        <p:spPr/>
        <p:txBody>
          <a:bodyPr/>
          <a:lstStyle/>
          <a:p>
            <a:endParaRPr lang="en-US" dirty="0"/>
          </a:p>
        </p:txBody>
      </p:sp>
      <p:sp>
        <p:nvSpPr>
          <p:cNvPr id="4" name="Date Placeholder 3">
            <a:extLst>
              <a:ext uri="{FF2B5EF4-FFF2-40B4-BE49-F238E27FC236}">
                <a16:creationId xmlns:a16="http://schemas.microsoft.com/office/drawing/2014/main" id="{AD1F6EDF-2180-7546-B7ED-2A02186DA729}"/>
              </a:ext>
            </a:extLst>
          </p:cNvPr>
          <p:cNvSpPr>
            <a:spLocks noGrp="1"/>
          </p:cNvSpPr>
          <p:nvPr>
            <p:ph type="dt" sz="half" idx="11"/>
          </p:nvPr>
        </p:nvSpPr>
        <p:spPr/>
        <p:txBody>
          <a:bodyPr/>
          <a:lstStyle/>
          <a:p>
            <a:fld id="{E74931B7-E6F4-684C-ACFC-44768C603396}" type="datetime3">
              <a:rPr lang="en-US" smtClean="0"/>
              <a:t>8 June 2023</a:t>
            </a:fld>
            <a:endParaRPr lang="en-US" dirty="0"/>
          </a:p>
        </p:txBody>
      </p:sp>
      <p:sp>
        <p:nvSpPr>
          <p:cNvPr id="5" name="Slide Number Placeholder 4">
            <a:extLst>
              <a:ext uri="{FF2B5EF4-FFF2-40B4-BE49-F238E27FC236}">
                <a16:creationId xmlns:a16="http://schemas.microsoft.com/office/drawing/2014/main" id="{E07102E5-04D9-2E4F-A7DF-00DDD4005317}"/>
              </a:ext>
            </a:extLst>
          </p:cNvPr>
          <p:cNvSpPr>
            <a:spLocks noGrp="1"/>
          </p:cNvSpPr>
          <p:nvPr>
            <p:ph type="sldNum" sz="quarter" idx="12"/>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24058B96-253F-DE45-9B0B-B6F07CB329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1642" y="81578"/>
            <a:ext cx="1248895" cy="1248895"/>
          </a:xfrm>
          <a:prstGeom prst="rect">
            <a:avLst/>
          </a:prstGeom>
        </p:spPr>
      </p:pic>
      <p:sp>
        <p:nvSpPr>
          <p:cNvPr id="9" name="Content Placeholder 8">
            <a:extLst>
              <a:ext uri="{FF2B5EF4-FFF2-40B4-BE49-F238E27FC236}">
                <a16:creationId xmlns:a16="http://schemas.microsoft.com/office/drawing/2014/main" id="{9FA8094E-CEB3-E74B-BAF4-C0AF32D7E72E}"/>
              </a:ext>
            </a:extLst>
          </p:cNvPr>
          <p:cNvSpPr>
            <a:spLocks noGrp="1"/>
          </p:cNvSpPr>
          <p:nvPr>
            <p:ph sz="quarter" idx="13"/>
          </p:nvPr>
        </p:nvSpPr>
        <p:spPr>
          <a:xfrm>
            <a:off x="1400535" y="1668463"/>
            <a:ext cx="10334263" cy="45587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AD023FDE-2216-DB4F-8DE2-884B65FCEF5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2601311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Black">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0898A248-D4E4-514D-9AFD-666C05AB2873}" type="datetime3">
              <a:rPr lang="en-US" smtClean="0"/>
              <a:t>8 June 2023</a:t>
            </a:fld>
            <a:endParaRPr lang="en-US" dirty="0"/>
          </a:p>
        </p:txBody>
      </p:sp>
      <p:sp>
        <p:nvSpPr>
          <p:cNvPr id="5" name="Footer Placeholder 4"/>
          <p:cNvSpPr>
            <a:spLocks noGrp="1"/>
          </p:cNvSpPr>
          <p:nvPr>
            <p:ph type="ftr" sz="quarter" idx="19"/>
          </p:nvPr>
        </p:nvSpPr>
        <p:spPr/>
        <p:txBody>
          <a:bodyPr/>
          <a:lstStyle/>
          <a:p>
            <a:endParaRPr lang="en-US" dirty="0"/>
          </a:p>
        </p:txBody>
      </p:sp>
      <p:sp>
        <p:nvSpPr>
          <p:cNvPr id="6" name="Slide Number Placeholder 5"/>
          <p:cNvSpPr>
            <a:spLocks noGrp="1"/>
          </p:cNvSpPr>
          <p:nvPr>
            <p:ph type="sldNum" sz="quarter" idx="20"/>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7" name="Picture 1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cxnSp>
        <p:nvCxnSpPr>
          <p:cNvPr id="18" name="Straight Connector 17"/>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4" name="Picture Placeholder 7"/>
          <p:cNvSpPr>
            <a:spLocks noGrp="1"/>
          </p:cNvSpPr>
          <p:nvPr>
            <p:ph type="pic" sz="quarter" idx="15" hasCustomPrompt="1"/>
          </p:nvPr>
        </p:nvSpPr>
        <p:spPr>
          <a:xfrm>
            <a:off x="-2370" y="0"/>
            <a:ext cx="4063997"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5" name="Picture Placeholder 7"/>
          <p:cNvSpPr>
            <a:spLocks noGrp="1"/>
          </p:cNvSpPr>
          <p:nvPr>
            <p:ph type="pic" sz="quarter" idx="16" hasCustomPrompt="1"/>
          </p:nvPr>
        </p:nvSpPr>
        <p:spPr>
          <a:xfrm>
            <a:off x="4061628" y="0"/>
            <a:ext cx="406399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6" name="Picture Placeholder 7"/>
          <p:cNvSpPr>
            <a:spLocks noGrp="1"/>
          </p:cNvSpPr>
          <p:nvPr>
            <p:ph type="pic" sz="quarter" idx="17" hasCustomPrompt="1"/>
          </p:nvPr>
        </p:nvSpPr>
        <p:spPr>
          <a:xfrm>
            <a:off x="8125625" y="0"/>
            <a:ext cx="406637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23843072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87EA7780-5DFD-AE4F-B1E0-892BD90D08BB}" type="datetime3">
              <a:rPr lang="en-US" smtClean="0"/>
              <a:t>8 June 2023</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7" y="1332"/>
            <a:ext cx="12187256" cy="6855332"/>
          </a:xfrm>
          <a:prstGeom prst="rect">
            <a:avLst/>
          </a:prstGeom>
          <a:effectLst/>
        </p:spPr>
      </p:pic>
      <p:sp>
        <p:nvSpPr>
          <p:cNvPr id="13" name="Rectangle 12"/>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191000" y="1028700"/>
            <a:ext cx="6819900" cy="1485900"/>
          </a:xfrm>
        </p:spPr>
        <p:txBody>
          <a:bodyPr anchor="t">
            <a:normAutofit/>
          </a:bodyPr>
          <a:lstStyle>
            <a:lvl1pPr algn="l">
              <a:defRPr sz="3200">
                <a:solidFill>
                  <a:schemeClr val="bg1"/>
                </a:solidFill>
              </a:defRPr>
            </a:lvl1pPr>
          </a:lstStyle>
          <a:p>
            <a:r>
              <a:rPr lang="en-US" dirty="0"/>
              <a:t>Click to add title </a:t>
            </a:r>
            <a:br>
              <a:rPr lang="en-US" dirty="0"/>
            </a:br>
            <a:r>
              <a:rPr lang="en-US" dirty="0"/>
              <a:t>(recommended for titles that </a:t>
            </a:r>
            <a:br>
              <a:rPr lang="en-US" dirty="0"/>
            </a:br>
            <a:r>
              <a:rPr lang="en-US" dirty="0"/>
              <a:t>are 2-3 lines long)</a:t>
            </a:r>
          </a:p>
        </p:txBody>
      </p:sp>
      <p:sp>
        <p:nvSpPr>
          <p:cNvPr id="3" name="Subtitle 2"/>
          <p:cNvSpPr>
            <a:spLocks noGrp="1"/>
          </p:cNvSpPr>
          <p:nvPr>
            <p:ph type="subTitle" idx="1" hasCustomPrompt="1"/>
          </p:nvPr>
        </p:nvSpPr>
        <p:spPr>
          <a:xfrm>
            <a:off x="4191001" y="2514600"/>
            <a:ext cx="6819900" cy="341566"/>
          </a:xfrm>
        </p:spPr>
        <p:txBody>
          <a:bodyPr lIns="0" tIns="0" rIns="0" bIns="0">
            <a:normAutofit/>
          </a:bodyPr>
          <a:lstStyle>
            <a:lvl1pPr marL="0" indent="0" algn="l">
              <a:buNone/>
              <a:defRPr sz="16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191000" y="2857501"/>
            <a:ext cx="6819900" cy="775386"/>
          </a:xfrm>
        </p:spPr>
        <p:txBody>
          <a:bodyPr lIns="0" tIns="0" rIns="0" bIns="0">
            <a:normAutofit/>
          </a:bodyPr>
          <a:lstStyle>
            <a:lvl1pPr marL="0" indent="0">
              <a:spcBef>
                <a:spcPts val="0"/>
              </a:spcBef>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4338" y="532082"/>
            <a:ext cx="3271029" cy="2139696"/>
          </a:xfrm>
          <a:prstGeom prst="rect">
            <a:avLst/>
          </a:prstGeom>
        </p:spPr>
      </p:pic>
      <p:cxnSp>
        <p:nvCxnSpPr>
          <p:cNvPr id="8" name="Straight Connector 7"/>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7"/>
            <a:ext cx="6819900" cy="2195494"/>
          </a:xfrm>
        </p:spPr>
        <p:txBody>
          <a:bodyPr lIns="0" tIns="0" rIns="0" bIns="0">
            <a:normAutofit/>
          </a:bodyPr>
          <a:lstStyle>
            <a:lvl1pPr marL="0" indent="0">
              <a:spcBef>
                <a:spcPts val="200"/>
              </a:spcBef>
              <a:buNone/>
              <a:defRPr sz="1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cxnSp>
        <p:nvCxnSpPr>
          <p:cNvPr id="20" name="Straight Connector 19"/>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4191000" y="3855309"/>
            <a:ext cx="6819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082518" y="2541694"/>
            <a:ext cx="2210142" cy="497572"/>
          </a:xfrm>
          <a:prstGeom prst="rect">
            <a:avLst/>
          </a:prstGeom>
          <a:noFill/>
          <a:ln w="19050">
            <a:noFill/>
          </a:ln>
        </p:spPr>
        <p:txBody>
          <a:bodyPr wrap="square" rtlCol="0">
            <a:spAutoFit/>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200" dirty="0">
                <a:solidFill>
                  <a:schemeClr val="bg1"/>
                </a:solidFill>
                <a:latin typeface="+mn-lt"/>
                <a:ea typeface="Myriad Pro" charset="0"/>
                <a:cs typeface="Myriad Pro" charset="0"/>
              </a:rPr>
              <a:t>11100 Johns Hopkins Road </a:t>
            </a:r>
            <a:br>
              <a:rPr lang="en-US" sz="1200" dirty="0">
                <a:solidFill>
                  <a:schemeClr val="bg1"/>
                </a:solidFill>
                <a:latin typeface="+mn-lt"/>
                <a:ea typeface="Myriad Pro" charset="0"/>
                <a:cs typeface="Myriad Pro" charset="0"/>
              </a:rPr>
            </a:br>
            <a:r>
              <a:rPr lang="en-US" sz="1200" dirty="0">
                <a:solidFill>
                  <a:schemeClr val="bg1"/>
                </a:solidFill>
                <a:latin typeface="+mn-lt"/>
                <a:ea typeface="Myriad Pro" charset="0"/>
                <a:cs typeface="Myriad Pro" charset="0"/>
              </a:rPr>
              <a:t>Laurel, MD 20723-6099</a:t>
            </a:r>
          </a:p>
        </p:txBody>
      </p:sp>
      <p:cxnSp>
        <p:nvCxnSpPr>
          <p:cNvPr id="19" name="Straight Connector 18"/>
          <p:cNvCxnSpPr/>
          <p:nvPr userDrawn="1"/>
        </p:nvCxnSpPr>
        <p:spPr>
          <a:xfrm>
            <a:off x="1082518" y="2387995"/>
            <a:ext cx="221014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604778"/>
      </p:ext>
    </p:extLst>
  </p:cSld>
  <p:clrMapOvr>
    <a:masterClrMapping/>
  </p:clrMapOvr>
  <p:extLst>
    <p:ext uri="{DCECCB84-F9BA-43D5-87BE-67443E8EF086}">
      <p15:sldGuideLst xmlns:p15="http://schemas.microsoft.com/office/powerpoint/2012/main">
        <p15:guide id="5" pos="69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a:t>
            </a:r>
          </a:p>
        </p:txBody>
      </p:sp>
      <p:sp>
        <p:nvSpPr>
          <p:cNvPr id="3" name="Content Placeholder 2"/>
          <p:cNvSpPr>
            <a:spLocks noGrp="1"/>
          </p:cNvSpPr>
          <p:nvPr>
            <p:ph idx="1" hasCustomPrompt="1"/>
          </p:nvPr>
        </p:nvSpPr>
        <p:spPr>
          <a:xfrm>
            <a:off x="952500" y="1185863"/>
            <a:ext cx="10287000" cy="4986338"/>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B93144-C76E-764F-93FB-58C67DB58A80}" type="datetime3">
              <a:rPr lang="en-US" smtClean="0"/>
              <a:t>8 June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D03D63BA-95B7-2B4C-AEF6-CD82AC95336D}"/>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1678443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_for_Mission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951540-E53C-E74E-9A92-C692D230033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6687967" y="1307364"/>
            <a:ext cx="5055650" cy="5078321"/>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CE6B4E2-F6A1-AB41-B966-6EB53929315C}" type="datetime3">
              <a:rPr lang="en-US" smtClean="0"/>
              <a:t>8 June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pic>
        <p:nvPicPr>
          <p:cNvPr id="8" name="Picture 7">
            <a:extLst>
              <a:ext uri="{FF2B5EF4-FFF2-40B4-BE49-F238E27FC236}">
                <a16:creationId xmlns:a16="http://schemas.microsoft.com/office/drawing/2014/main" id="{78B22182-A2A4-CB46-9920-A744C95DAC6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cxnSp>
        <p:nvCxnSpPr>
          <p:cNvPr id="9" name="Straight Connector 8">
            <a:extLst>
              <a:ext uri="{FF2B5EF4-FFF2-40B4-BE49-F238E27FC236}">
                <a16:creationId xmlns:a16="http://schemas.microsoft.com/office/drawing/2014/main" id="{C493A17E-A766-8A4A-85E7-BE709339B9D1}"/>
              </a:ext>
            </a:extLst>
          </p:cNvPr>
          <p:cNvCxnSpPr/>
          <p:nvPr userDrawn="1"/>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37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3" name="Content Placeholder 2"/>
          <p:cNvSpPr>
            <a:spLocks noGrp="1"/>
          </p:cNvSpPr>
          <p:nvPr>
            <p:ph idx="1" hasCustomPrompt="1"/>
          </p:nvPr>
        </p:nvSpPr>
        <p:spPr>
          <a:xfrm>
            <a:off x="952500" y="1485900"/>
            <a:ext cx="10287000" cy="4686301"/>
          </a:xfrm>
        </p:spPr>
        <p:txBody>
          <a:body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sp>
        <p:nvSpPr>
          <p:cNvPr id="4" name="Date Placeholder 3"/>
          <p:cNvSpPr>
            <a:spLocks noGrp="1"/>
          </p:cNvSpPr>
          <p:nvPr>
            <p:ph type="dt" sz="half" idx="14"/>
          </p:nvPr>
        </p:nvSpPr>
        <p:spPr/>
        <p:txBody>
          <a:bodyPr/>
          <a:lstStyle/>
          <a:p>
            <a:fld id="{312B8C9E-6C25-9D45-BD6C-30504F0142BB}" type="datetime3">
              <a:rPr lang="en-US" smtClean="0"/>
              <a:t>8 June 2023</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pic>
        <p:nvPicPr>
          <p:cNvPr id="8" name="Picture 7">
            <a:extLst>
              <a:ext uri="{FF2B5EF4-FFF2-40B4-BE49-F238E27FC236}">
                <a16:creationId xmlns:a16="http://schemas.microsoft.com/office/drawing/2014/main" id="{36AABFF6-8C79-B046-899C-AE63F4762B79}"/>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344684997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 </a:t>
            </a:r>
          </a:p>
        </p:txBody>
      </p:sp>
      <p:sp>
        <p:nvSpPr>
          <p:cNvPr id="3" name="Content Placeholder 2"/>
          <p:cNvSpPr>
            <a:spLocks noGrp="1"/>
          </p:cNvSpPr>
          <p:nvPr>
            <p:ph idx="1" hasCustomPrompt="1"/>
          </p:nvPr>
        </p:nvSpPr>
        <p:spPr>
          <a:xfrm>
            <a:off x="952500" y="1185864"/>
            <a:ext cx="4952999"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185864"/>
            <a:ext cx="4953000"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A0C16241-9A65-974E-97DB-275BDA682FC7}" type="datetime3">
              <a:rPr lang="en-US" smtClean="0"/>
              <a:t>8 June 2023</a:t>
            </a:fld>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pic>
        <p:nvPicPr>
          <p:cNvPr id="10" name="Picture 9">
            <a:extLst>
              <a:ext uri="{FF2B5EF4-FFF2-40B4-BE49-F238E27FC236}">
                <a16:creationId xmlns:a16="http://schemas.microsoft.com/office/drawing/2014/main" id="{067B7A62-5ED3-6B46-B894-351377ED03D1}"/>
              </a:ext>
            </a:extLst>
          </p:cNvPr>
          <p:cNvPicPr>
            <a:picLocks noChangeAspect="1"/>
          </p:cNvPicPr>
          <p:nvPr userDrawn="1"/>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2372188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6500488"/>
            <a:ext cx="12192000" cy="356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419100"/>
            <a:ext cx="11277600" cy="762000"/>
          </a:xfrm>
          <a:prstGeom prst="rect">
            <a:avLst/>
          </a:prstGeom>
        </p:spPr>
        <p:txBody>
          <a:bodyPr vert="horz" lIns="0" tIns="0" rIns="0" bIns="0" rtlCol="0" anchor="t" anchorCtr="0">
            <a:normAutofit/>
          </a:bodyPr>
          <a:lstStyle/>
          <a:p>
            <a:r>
              <a:rPr lang="en-US" dirty="0"/>
              <a:t>Click to add title</a:t>
            </a:r>
          </a:p>
        </p:txBody>
      </p:sp>
      <p:sp>
        <p:nvSpPr>
          <p:cNvPr id="3" name="Text Placeholder 2"/>
          <p:cNvSpPr>
            <a:spLocks noGrp="1"/>
          </p:cNvSpPr>
          <p:nvPr>
            <p:ph type="body" idx="1"/>
          </p:nvPr>
        </p:nvSpPr>
        <p:spPr>
          <a:xfrm>
            <a:off x="952500" y="1181100"/>
            <a:ext cx="10287000" cy="4991099"/>
          </a:xfrm>
          <a:prstGeom prst="rect">
            <a:avLst/>
          </a:prstGeom>
        </p:spPr>
        <p:txBody>
          <a:bodyPr vert="horz" lIns="0" tIns="0" rIns="0" bIns="0" rtlCol="0">
            <a:normAutofit/>
          </a:body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mn-lt"/>
                <a:ea typeface="+mn-ea"/>
                <a:cs typeface="+mn-cs"/>
              </a:rPr>
              <a:t>Click to add text</a:t>
            </a:r>
          </a:p>
          <a:p>
            <a:pPr marL="693738" marR="0" lvl="1" indent="-246063" algn="l" defTabSz="914400" rtl="0" eaLnBrk="1" fontAlgn="auto" latinLnBrk="0" hangingPunct="1">
              <a:lnSpc>
                <a:spcPct val="100000"/>
              </a:lnSpc>
              <a:spcBef>
                <a:spcPts val="400"/>
              </a:spcBef>
              <a:spcAft>
                <a:spcPts val="0"/>
              </a:spcAft>
              <a:buClrTx/>
              <a:buSzTx/>
              <a:buFont typeface=".AppleSystemUIFont" charset="-120"/>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Second level</a:t>
            </a:r>
          </a:p>
          <a:p>
            <a:pPr marL="1150938" marR="0" lvl="2" indent="-228600" algn="l" defTabSz="914400" rtl="0" eaLnBrk="1" fontAlgn="auto" latinLnBrk="0" hangingPunct="1">
              <a:lnSpc>
                <a:spcPct val="100000"/>
              </a:lnSpc>
              <a:spcBef>
                <a:spcPts val="400"/>
              </a:spcBef>
              <a:spcAft>
                <a:spcPts val="0"/>
              </a:spcAft>
              <a:buClrTx/>
              <a:buSzPct val="80000"/>
              <a:buFont typeface="Wingdings" charset="2"/>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Third level</a:t>
            </a:r>
          </a:p>
          <a:p>
            <a:pPr marL="1606550" marR="0" lvl="3" indent="-227013" algn="l" defTabSz="914400" rtl="0" eaLnBrk="1" fontAlgn="auto" latinLnBrk="0" hangingPunct="1">
              <a:lnSpc>
                <a:spcPct val="100000"/>
              </a:lnSpc>
              <a:spcBef>
                <a:spcPts val="400"/>
              </a:spcBef>
              <a:spcAft>
                <a:spcPts val="0"/>
              </a:spcAft>
              <a:buClrTx/>
              <a:buSzPct val="80000"/>
              <a:buFont typeface="Courier New" charset="0"/>
              <a:buChar char="o"/>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Fourth level</a:t>
            </a:r>
          </a:p>
          <a:p>
            <a:pPr marL="2063750" marR="0" lvl="4" indent="-228600" algn="l" defTabSz="914400" rtl="0" eaLnBrk="1" fontAlgn="auto" latinLnBrk="0" hangingPunct="1">
              <a:lnSpc>
                <a:spcPct val="100000"/>
              </a:lnSpc>
              <a:spcBef>
                <a:spcPts val="400"/>
              </a:spcBef>
              <a:spcAft>
                <a:spcPts val="0"/>
              </a:spcAft>
              <a:buClrTx/>
              <a:buSzTx/>
              <a:buFont typeface="Arial"/>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Fifth level</a:t>
            </a:r>
          </a:p>
        </p:txBody>
      </p:sp>
      <p:cxnSp>
        <p:nvCxnSpPr>
          <p:cNvPr id="10" name="Straight Connector 9"/>
          <p:cNvCxnSpPr/>
          <p:nvPr/>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1428508" y="6604000"/>
            <a:ext cx="0" cy="15514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742416" y="6500488"/>
            <a:ext cx="3203942" cy="357511"/>
          </a:xfrm>
          <a:prstGeom prst="rect">
            <a:avLst/>
          </a:prstGeom>
        </p:spPr>
        <p:txBody>
          <a:bodyPr vert="horz" lIns="91440" tIns="0" rIns="91440" bIns="0" rtlCol="0" anchor="ctr"/>
          <a:lstStyle>
            <a:lvl1pPr algn="l">
              <a:defRPr sz="1000">
                <a:solidFill>
                  <a:schemeClr val="bg1"/>
                </a:solidFill>
              </a:defRPr>
            </a:lvl1pPr>
          </a:lstStyle>
          <a:p>
            <a:endParaRPr lang="en-US" dirty="0"/>
          </a:p>
        </p:txBody>
      </p:sp>
      <p:sp>
        <p:nvSpPr>
          <p:cNvPr id="4" name="Date Placeholder 3"/>
          <p:cNvSpPr>
            <a:spLocks noGrp="1"/>
          </p:cNvSpPr>
          <p:nvPr>
            <p:ph type="dt" sz="half" idx="2"/>
          </p:nvPr>
        </p:nvSpPr>
        <p:spPr>
          <a:xfrm>
            <a:off x="10039845" y="6500488"/>
            <a:ext cx="1373855" cy="357511"/>
          </a:xfrm>
          <a:prstGeom prst="rect">
            <a:avLst/>
          </a:prstGeom>
        </p:spPr>
        <p:txBody>
          <a:bodyPr vert="horz" lIns="91440" tIns="0" rIns="91440" bIns="0" rtlCol="0" anchor="ctr"/>
          <a:lstStyle>
            <a:lvl1pPr algn="r">
              <a:defRPr sz="1000">
                <a:solidFill>
                  <a:schemeClr val="bg1"/>
                </a:solidFill>
              </a:defRPr>
            </a:lvl1pPr>
          </a:lstStyle>
          <a:p>
            <a:fld id="{E74931B7-E6F4-684C-ACFC-44768C603396}" type="datetime3">
              <a:rPr lang="en-US" smtClean="0"/>
              <a:t>8 June 2023</a:t>
            </a:fld>
            <a:endParaRPr lang="en-US" dirty="0"/>
          </a:p>
        </p:txBody>
      </p:sp>
      <p:sp>
        <p:nvSpPr>
          <p:cNvPr id="6" name="Slide Number Placeholder 5"/>
          <p:cNvSpPr>
            <a:spLocks noGrp="1"/>
          </p:cNvSpPr>
          <p:nvPr>
            <p:ph type="sldNum" sz="quarter" idx="4"/>
          </p:nvPr>
        </p:nvSpPr>
        <p:spPr>
          <a:xfrm>
            <a:off x="11438221" y="6500488"/>
            <a:ext cx="369465" cy="357511"/>
          </a:xfrm>
          <a:prstGeom prst="rect">
            <a:avLst/>
          </a:prstGeom>
        </p:spPr>
        <p:txBody>
          <a:bodyPr vert="horz" lIns="0" tIns="0" rIns="0" bIns="0" rtlCol="0" anchor="ctr"/>
          <a:lstStyle>
            <a:lvl1pPr algn="ctr">
              <a:defRPr sz="1000" b="1">
                <a:solidFill>
                  <a:schemeClr val="accent2"/>
                </a:solidFill>
              </a:defRPr>
            </a:lvl1pPr>
          </a:lstStyle>
          <a:p>
            <a:fld id="{4EBCDCBD-78E1-0D41-A999-31B5EBF8E02C}" type="slidenum">
              <a:rPr lang="en-US" smtClean="0"/>
              <a:pPr/>
              <a:t>‹#›</a:t>
            </a:fld>
            <a:endParaRPr lang="en-US" dirty="0"/>
          </a:p>
        </p:txBody>
      </p:sp>
      <p:pic>
        <p:nvPicPr>
          <p:cNvPr id="11" name="Picture 10"/>
          <p:cNvPicPr>
            <a:picLocks noChangeAspect="1"/>
          </p:cNvPicPr>
          <p:nvPr userDrawn="1"/>
        </p:nvPicPr>
        <p:blipFill>
          <a:blip r:embed="rId37">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335390220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 id="2147483768" r:id="rId30"/>
    <p:sldLayoutId id="2147483806" r:id="rId31"/>
    <p:sldLayoutId id="2147483807" r:id="rId32"/>
    <p:sldLayoutId id="2147483808" r:id="rId33"/>
    <p:sldLayoutId id="2147483809" r:id="rId34"/>
    <p:sldLayoutId id="2147483810" r:id="rId35"/>
  </p:sldLayoutIdLst>
  <p:hf hdr="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p15:clr>
            <a:srgbClr val="F26B43"/>
          </p15:clr>
        </p15:guide>
        <p15:guide id="2" pos="288">
          <p15:clr>
            <a:srgbClr val="F26B43"/>
          </p15:clr>
        </p15:guide>
        <p15:guide id="3" pos="7392">
          <p15:clr>
            <a:srgbClr val="F26B43"/>
          </p15:clr>
        </p15:guide>
        <p15:guide id="4" orient="horz" pos="3888">
          <p15:clr>
            <a:srgbClr val="F26B43"/>
          </p15:clr>
        </p15:guide>
        <p15:guide id="5" pos="3840">
          <p15:clr>
            <a:srgbClr val="F26B43"/>
          </p15:clr>
        </p15:guide>
        <p15:guide id="7" orient="horz" pos="744">
          <p15:clr>
            <a:srgbClr val="F26B43"/>
          </p15:clr>
        </p15:guide>
        <p15:guide id="8" pos="600">
          <p15:clr>
            <a:srgbClr val="F26B43"/>
          </p15:clr>
        </p15:guide>
        <p15:guide id="9" pos="7080">
          <p15:clr>
            <a:srgbClr val="F26B43"/>
          </p15:clr>
        </p15:guide>
        <p15:guide id="10" pos="4056">
          <p15:clr>
            <a:srgbClr val="F26B43"/>
          </p15:clr>
        </p15:guide>
        <p15:guide id="11" pos="3624">
          <p15:clr>
            <a:srgbClr val="F26B43"/>
          </p15:clr>
        </p15:guide>
        <p15:guide id="13" orient="horz" pos="9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hyperlink" Target="https://techport.nasa.gov/framework" TargetMode="External"/><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hyperlink" Target="https://techport.nasa.gov/opportunities" TargetMode="External"/><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hyperlink" Target="https://techport.nasa.gov/resetSearchOptions" TargetMode="External"/><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30.jpeg"/><Relationship Id="rId5" Type="http://schemas.openxmlformats.org/officeDocument/2006/relationships/image" Target="../media/image29.png"/><Relationship Id="rId10" Type="http://schemas.openxmlformats.org/officeDocument/2006/relationships/image" Target="../media/image33.jpeg"/><Relationship Id="rId4" Type="http://schemas.openxmlformats.org/officeDocument/2006/relationships/image" Target="../media/image28.jpeg"/><Relationship Id="rId9" Type="http://schemas.openxmlformats.org/officeDocument/2006/relationships/image" Target="../media/image3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hyperlink" Target="https://www.sstl.co.uk/getmedia/ea388951-1330-4746-b641-72b7cd65f05a/Lunar-Pathfinder-Services-Service-Guide-V2-3.pdf" TargetMode="External"/><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8" Type="http://schemas.openxmlformats.org/officeDocument/2006/relationships/hyperlink" Target="https://www.esa.int/ESA_Multimedia/Images/2021/09/Lunar_Pathfinder" TargetMode="External"/><Relationship Id="rId3" Type="http://schemas.openxmlformats.org/officeDocument/2006/relationships/image" Target="../media/image40.png"/><Relationship Id="rId7" Type="http://schemas.openxmlformats.org/officeDocument/2006/relationships/hyperlink" Target="https://www.intuitivemachines.com/lunar-data-services" TargetMode="External"/><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hyperlink" Target="https://nssdc.gsfc.nasa.gov/nmc/spacecraft/display.action?id=IM-3-NOVA" TargetMode="External"/><Relationship Id="rId5" Type="http://schemas.openxmlformats.org/officeDocument/2006/relationships/image" Target="../media/image42.jpeg"/><Relationship Id="rId4" Type="http://schemas.openxmlformats.org/officeDocument/2006/relationships/image" Target="../media/image41.png"/><Relationship Id="rId9" Type="http://schemas.openxmlformats.org/officeDocument/2006/relationships/hyperlink" Target="https://www.capacitymedia.com/article/29otc9t6wy04gbqwxwtts/news/commstar-to-deploy-data-relay-satellite-by-2023"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hyperlink" Target="https://spacenews.com/lockheed-martin-subsidiary-to-offer-commercial-lunar-communications-and-navigation-services/" TargetMode="External"/><Relationship Id="rId7"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hyperlink" Target="https://ntrs.nasa.gov/api/citations/20210018935/downloads/GW_Comm_ICSSC_Paper.pdf" TargetMode="External"/><Relationship Id="rId4" Type="http://schemas.openxmlformats.org/officeDocument/2006/relationships/hyperlink" Target="https://www.nasa.gov/feature/goddard/2023/nasa-seeks-commercial-near-space-network-services" TargetMode="External"/><Relationship Id="rId9" Type="http://schemas.openxmlformats.org/officeDocument/2006/relationships/image" Target="../media/image46.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hyperlink" Target="mailto:Danielle.Mortensen@jhuapl.edu" TargetMode="External"/><Relationship Id="rId2" Type="http://schemas.openxmlformats.org/officeDocument/2006/relationships/hyperlink" Target="mailto:Mario.Lento@jhuapl.edu" TargetMode="Externa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hyperlink" Target="https://lsic-wiki.jhuapl.edu/display/EA/Communications+Technology+Subgroup" TargetMode="External"/><Relationship Id="rId2" Type="http://schemas.openxmlformats.org/officeDocument/2006/relationships/hyperlink" Target="https://lsic-wiki.jhuapl.edu/display/EA/Position%2C+Navigation%2C+and+Timing+Technology+Subgroup" TargetMode="External"/><Relationship Id="rId1" Type="http://schemas.openxmlformats.org/officeDocument/2006/relationships/slideLayout" Target="../slideLayouts/slideLayout35.xml"/><Relationship Id="rId5" Type="http://schemas.openxmlformats.org/officeDocument/2006/relationships/hyperlink" Target="https://lsic-wiki.jhuapl.edu/display/EA/Mobility+Technology+Subgroup" TargetMode="External"/><Relationship Id="rId4" Type="http://schemas.openxmlformats.org/officeDocument/2006/relationships/hyperlink" Target="https://lsic-wiki.jhuapl.edu/display/EA/Autonomy+Subgroup"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techport.nasa.gov/about" TargetMode="External"/><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15.png"/><Relationship Id="rId4" Type="http://schemas.openxmlformats.org/officeDocument/2006/relationships/hyperlink" Target="mailto:hq-techport@mail.nasa.gov"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techport.nasa.gov/home" TargetMode="External"/><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hyperlink" Target="https://techport.nasa.gov/view/taxonomy" TargetMode="External"/><Relationship Id="rId2" Type="http://schemas.openxmlformats.org/officeDocument/2006/relationships/notesSlide" Target="../notesSlides/notesSlide5.xml"/><Relationship Id="rId1" Type="http://schemas.openxmlformats.org/officeDocument/2006/relationships/slideLayout" Target="../slideLayouts/slideLayout35.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78B7B73-6D3F-2141-AE53-76213E3E8534}"/>
              </a:ext>
            </a:extLst>
          </p:cNvPr>
          <p:cNvSpPr>
            <a:spLocks noGrp="1"/>
          </p:cNvSpPr>
          <p:nvPr>
            <p:ph type="ctrTitle"/>
          </p:nvPr>
        </p:nvSpPr>
        <p:spPr>
          <a:xfrm>
            <a:off x="4267199" y="3020165"/>
            <a:ext cx="7449671" cy="2098488"/>
          </a:xfrm>
        </p:spPr>
        <p:txBody>
          <a:bodyPr>
            <a:normAutofit/>
          </a:bodyPr>
          <a:lstStyle/>
          <a:p>
            <a:r>
              <a:rPr lang="en-US" sz="3600" b="0" dirty="0">
                <a:solidFill>
                  <a:srgbClr val="F9E180"/>
                </a:solidFill>
              </a:rPr>
              <a:t>Extreme Access Focus Group </a:t>
            </a:r>
            <a:br>
              <a:rPr lang="en-US" sz="3600" b="0" dirty="0">
                <a:solidFill>
                  <a:srgbClr val="F9E180"/>
                </a:solidFill>
              </a:rPr>
            </a:br>
            <a:r>
              <a:rPr lang="en-US" sz="3600" b="0" dirty="0">
                <a:solidFill>
                  <a:srgbClr val="F9E180"/>
                </a:solidFill>
              </a:rPr>
              <a:t>Telecon</a:t>
            </a:r>
            <a:endParaRPr lang="en-US" sz="3600" dirty="0">
              <a:solidFill>
                <a:srgbClr val="F9E180"/>
              </a:solidFill>
            </a:endParaRPr>
          </a:p>
        </p:txBody>
      </p:sp>
      <p:sp>
        <p:nvSpPr>
          <p:cNvPr id="10" name="Subtitle 9">
            <a:extLst>
              <a:ext uri="{FF2B5EF4-FFF2-40B4-BE49-F238E27FC236}">
                <a16:creationId xmlns:a16="http://schemas.microsoft.com/office/drawing/2014/main" id="{892D2B11-4A5A-0F48-A09B-2049DFA29B13}"/>
              </a:ext>
            </a:extLst>
          </p:cNvPr>
          <p:cNvSpPr>
            <a:spLocks noGrp="1"/>
          </p:cNvSpPr>
          <p:nvPr>
            <p:ph type="subTitle" idx="1"/>
          </p:nvPr>
        </p:nvSpPr>
        <p:spPr>
          <a:xfrm>
            <a:off x="4267199" y="4342770"/>
            <a:ext cx="8373035" cy="570163"/>
          </a:xfrm>
        </p:spPr>
        <p:txBody>
          <a:bodyPr>
            <a:normAutofit fontScale="70000" lnSpcReduction="20000"/>
          </a:bodyPr>
          <a:lstStyle/>
          <a:p>
            <a:r>
              <a:rPr lang="en-US" dirty="0" smtClean="0"/>
              <a:t>June 8, 2023</a:t>
            </a:r>
            <a:endParaRPr lang="en-US" dirty="0"/>
          </a:p>
          <a:p>
            <a:r>
              <a:rPr lang="en-US" dirty="0"/>
              <a:t>We’ll start around 3:03</a:t>
            </a:r>
          </a:p>
        </p:txBody>
      </p:sp>
      <p:sp>
        <p:nvSpPr>
          <p:cNvPr id="11" name="Text Placeholder 10">
            <a:extLst>
              <a:ext uri="{FF2B5EF4-FFF2-40B4-BE49-F238E27FC236}">
                <a16:creationId xmlns:a16="http://schemas.microsoft.com/office/drawing/2014/main" id="{BB4E7F7B-E3BF-B24F-83D2-7C2B841658D5}"/>
              </a:ext>
            </a:extLst>
          </p:cNvPr>
          <p:cNvSpPr>
            <a:spLocks noGrp="1"/>
          </p:cNvSpPr>
          <p:nvPr>
            <p:ph type="body" sz="quarter" idx="13"/>
          </p:nvPr>
        </p:nvSpPr>
        <p:spPr>
          <a:xfrm>
            <a:off x="4267199" y="5118652"/>
            <a:ext cx="6570690" cy="1031135"/>
          </a:xfrm>
        </p:spPr>
        <p:txBody>
          <a:bodyPr>
            <a:normAutofit fontScale="92500" lnSpcReduction="20000"/>
          </a:bodyPr>
          <a:lstStyle/>
          <a:p>
            <a:r>
              <a:rPr lang="en-US" sz="1800" dirty="0" smtClean="0">
                <a:solidFill>
                  <a:srgbClr val="F9E180"/>
                </a:solidFill>
              </a:rPr>
              <a:t>Angela </a:t>
            </a:r>
            <a:r>
              <a:rPr lang="en-US" sz="1800" dirty="0">
                <a:solidFill>
                  <a:srgbClr val="F9E180"/>
                </a:solidFill>
              </a:rPr>
              <a:t>Stickle </a:t>
            </a:r>
            <a:r>
              <a:rPr lang="en-US" sz="1800" dirty="0" smtClean="0">
                <a:solidFill>
                  <a:srgbClr val="F9E180"/>
                </a:solidFill>
              </a:rPr>
              <a:t>(Focus Area Lead), Mario Lento (EA Facilitator), </a:t>
            </a:r>
            <a:r>
              <a:rPr lang="en-US" sz="1800" dirty="0">
                <a:solidFill>
                  <a:srgbClr val="F9E180"/>
                </a:solidFill>
              </a:rPr>
              <a:t>Danielle </a:t>
            </a:r>
            <a:r>
              <a:rPr lang="en-US" sz="1800" dirty="0" smtClean="0">
                <a:solidFill>
                  <a:srgbClr val="F9E180"/>
                </a:solidFill>
              </a:rPr>
              <a:t>Mortensen, Stacy Teng, Alice Cocoros, Sarah Withee</a:t>
            </a:r>
          </a:p>
          <a:p>
            <a:r>
              <a:rPr lang="en-US" sz="1600" dirty="0" smtClean="0">
                <a:solidFill>
                  <a:srgbClr val="F9E180"/>
                </a:solidFill>
              </a:rPr>
              <a:t>Angela.Stickle@jhuapl.edu, Mario.Lento@jhuapl.edu, Danielle.Mortensen@jhuapl.edu, Stacy.Teng@jhuapl.edu, Alice.Cocoros@jhuapl.edu, Sarah.Withee@jhuapl.edu</a:t>
            </a:r>
            <a:endParaRPr lang="en-US" sz="1600" dirty="0">
              <a:solidFill>
                <a:srgbClr val="F9E180"/>
              </a:solidFill>
            </a:endParaRPr>
          </a:p>
          <a:p>
            <a:endParaRPr lang="en-US" sz="1600" dirty="0">
              <a:solidFill>
                <a:srgbClr val="F9E180"/>
              </a:solidFill>
            </a:endParaRPr>
          </a:p>
        </p:txBody>
      </p:sp>
      <p:sp>
        <p:nvSpPr>
          <p:cNvPr id="2" name="Footer Placeholder 1">
            <a:extLst>
              <a:ext uri="{FF2B5EF4-FFF2-40B4-BE49-F238E27FC236}">
                <a16:creationId xmlns:a16="http://schemas.microsoft.com/office/drawing/2014/main" id="{0F52FB44-F512-2D49-909D-E0CF8B92FAB8}"/>
              </a:ext>
            </a:extLst>
          </p:cNvPr>
          <p:cNvSpPr>
            <a:spLocks noGrp="1"/>
          </p:cNvSpPr>
          <p:nvPr>
            <p:ph type="ftr" sz="quarter" idx="16"/>
          </p:nvPr>
        </p:nvSpPr>
        <p:spPr/>
        <p:txBody>
          <a:bodyPr/>
          <a:lstStyle/>
          <a:p>
            <a:endParaRPr lang="en-US" dirty="0"/>
          </a:p>
        </p:txBody>
      </p:sp>
      <p:sp>
        <p:nvSpPr>
          <p:cNvPr id="3" name="Date Placeholder 2">
            <a:extLst>
              <a:ext uri="{FF2B5EF4-FFF2-40B4-BE49-F238E27FC236}">
                <a16:creationId xmlns:a16="http://schemas.microsoft.com/office/drawing/2014/main" id="{66B9B02F-0B17-2241-AFE4-C932307C5A40}"/>
              </a:ext>
            </a:extLst>
          </p:cNvPr>
          <p:cNvSpPr>
            <a:spLocks noGrp="1"/>
          </p:cNvSpPr>
          <p:nvPr>
            <p:ph type="dt" sz="half" idx="15"/>
          </p:nvPr>
        </p:nvSpPr>
        <p:spPr/>
        <p:txBody>
          <a:bodyPr/>
          <a:lstStyle/>
          <a:p>
            <a:fld id="{414BEFFC-0DE2-E945-8CAC-3B69AA567AA5}" type="datetime3">
              <a:rPr lang="en-US" smtClean="0"/>
              <a:t>8 June 2023</a:t>
            </a:fld>
            <a:endParaRPr lang="en-US" dirty="0"/>
          </a:p>
        </p:txBody>
      </p:sp>
      <p:sp>
        <p:nvSpPr>
          <p:cNvPr id="4" name="Slide Number Placeholder 3">
            <a:extLst>
              <a:ext uri="{FF2B5EF4-FFF2-40B4-BE49-F238E27FC236}">
                <a16:creationId xmlns:a16="http://schemas.microsoft.com/office/drawing/2014/main" id="{8427FDAF-F2DA-044A-BB36-DE26408679A6}"/>
              </a:ext>
            </a:extLst>
          </p:cNvPr>
          <p:cNvSpPr>
            <a:spLocks noGrp="1"/>
          </p:cNvSpPr>
          <p:nvPr>
            <p:ph type="sldNum" sz="quarter" idx="17"/>
          </p:nvPr>
        </p:nvSpPr>
        <p:spPr/>
        <p:txBody>
          <a:bodyPr/>
          <a:lstStyle/>
          <a:p>
            <a:fld id="{4EBCDCBD-78E1-0D41-A999-31B5EBF8E02C}" type="slidenum">
              <a:rPr lang="en-US" smtClean="0"/>
              <a:pPr/>
              <a:t>1</a:t>
            </a:fld>
            <a:endParaRPr lang="en-US" dirty="0"/>
          </a:p>
        </p:txBody>
      </p:sp>
      <p:pic>
        <p:nvPicPr>
          <p:cNvPr id="12" name="Picture 11">
            <a:extLst>
              <a:ext uri="{FF2B5EF4-FFF2-40B4-BE49-F238E27FC236}">
                <a16:creationId xmlns:a16="http://schemas.microsoft.com/office/drawing/2014/main" id="{7C35AC17-D72A-F14A-B7F6-24B805D5D479}"/>
              </a:ext>
            </a:extLst>
          </p:cNvPr>
          <p:cNvPicPr>
            <a:picLocks noChangeAspect="1"/>
          </p:cNvPicPr>
          <p:nvPr/>
        </p:nvPicPr>
        <p:blipFill rotWithShape="1">
          <a:blip r:embed="rId3"/>
          <a:srcRect r="28000"/>
          <a:stretch/>
        </p:blipFill>
        <p:spPr>
          <a:xfrm>
            <a:off x="78551" y="230300"/>
            <a:ext cx="8778240" cy="2032000"/>
          </a:xfrm>
          <a:prstGeom prst="rect">
            <a:avLst/>
          </a:prstGeom>
        </p:spPr>
      </p:pic>
    </p:spTree>
    <p:extLst>
      <p:ext uri="{BB962C8B-B14F-4D97-AF65-F5344CB8AC3E}">
        <p14:creationId xmlns:p14="http://schemas.microsoft.com/office/powerpoint/2010/main" val="732774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055" y="326951"/>
            <a:ext cx="7222699" cy="622891"/>
          </a:xfrm>
        </p:spPr>
        <p:txBody>
          <a:bodyPr>
            <a:normAutofit/>
          </a:bodyPr>
          <a:lstStyle/>
          <a:p>
            <a:pPr algn="ctr"/>
            <a:r>
              <a:rPr lang="en-US" dirty="0" smtClean="0"/>
              <a:t>Strategic Framework</a:t>
            </a:r>
            <a:endParaRPr lang="en-US" dirty="0"/>
          </a:p>
        </p:txBody>
      </p:sp>
      <p:sp>
        <p:nvSpPr>
          <p:cNvPr id="3" name="Footer Placeholder 2"/>
          <p:cNvSpPr>
            <a:spLocks noGrp="1"/>
          </p:cNvSpPr>
          <p:nvPr>
            <p:ph type="ftr" sz="quarter" idx="10"/>
          </p:nvPr>
        </p:nvSpPr>
        <p:spPr>
          <a:xfrm>
            <a:off x="742415" y="6500488"/>
            <a:ext cx="4640289" cy="357511"/>
          </a:xfrm>
        </p:spPr>
        <p:txBody>
          <a:bodyPr/>
          <a:lstStyle/>
          <a:p>
            <a:endParaRPr lang="en-US" dirty="0"/>
          </a:p>
        </p:txBody>
      </p:sp>
      <p:sp>
        <p:nvSpPr>
          <p:cNvPr id="4" name="Date Placeholder 3"/>
          <p:cNvSpPr>
            <a:spLocks noGrp="1"/>
          </p:cNvSpPr>
          <p:nvPr>
            <p:ph type="dt" sz="half" idx="11"/>
          </p:nvPr>
        </p:nvSpPr>
        <p:spPr/>
        <p:txBody>
          <a:bodyPr/>
          <a:lstStyle/>
          <a:p>
            <a:fld id="{E74931B7-E6F4-684C-ACFC-44768C603396}" type="datetime3">
              <a:rPr lang="en-US" smtClean="0"/>
              <a:t>8 June 2023</a:t>
            </a:fld>
            <a:endParaRPr lang="en-US" dirty="0"/>
          </a:p>
        </p:txBody>
      </p:sp>
      <p:sp>
        <p:nvSpPr>
          <p:cNvPr id="5" name="Slide Number Placeholder 4"/>
          <p:cNvSpPr>
            <a:spLocks noGrp="1"/>
          </p:cNvSpPr>
          <p:nvPr>
            <p:ph type="sldNum" sz="quarter" idx="12"/>
          </p:nvPr>
        </p:nvSpPr>
        <p:spPr/>
        <p:txBody>
          <a:bodyPr/>
          <a:lstStyle/>
          <a:p>
            <a:fld id="{4EBCDCBD-78E1-0D41-A999-31B5EBF8E02C}" type="slidenum">
              <a:rPr lang="en-US" smtClean="0"/>
              <a:pPr/>
              <a:t>10</a:t>
            </a:fld>
            <a:endParaRPr lang="en-US" dirty="0"/>
          </a:p>
        </p:txBody>
      </p:sp>
      <p:sp>
        <p:nvSpPr>
          <p:cNvPr id="6" name="TextBox 5"/>
          <p:cNvSpPr txBox="1"/>
          <p:nvPr/>
        </p:nvSpPr>
        <p:spPr>
          <a:xfrm>
            <a:off x="7109460" y="2169286"/>
            <a:ext cx="4962392" cy="3323987"/>
          </a:xfrm>
          <a:prstGeom prst="rect">
            <a:avLst/>
          </a:prstGeom>
          <a:noFill/>
          <a:ln w="19050">
            <a:noFill/>
          </a:ln>
        </p:spPr>
        <p:txBody>
          <a:bodyPr wrap="square" rtlCol="0">
            <a:spAutoFit/>
          </a:bodyPr>
          <a:lstStyle/>
          <a:p>
            <a:pPr>
              <a:lnSpc>
                <a:spcPct val="150000"/>
              </a:lnSpc>
            </a:pPr>
            <a:r>
              <a:rPr lang="en-US" sz="2000" b="1" u="sng" dirty="0" smtClean="0">
                <a:solidFill>
                  <a:schemeClr val="bg1"/>
                </a:solidFill>
              </a:rPr>
              <a:t>Information</a:t>
            </a:r>
          </a:p>
          <a:p>
            <a:pPr marL="342900" indent="-342900">
              <a:lnSpc>
                <a:spcPct val="150000"/>
              </a:lnSpc>
              <a:buFont typeface="Arial" panose="020B0604020202020204" pitchFamily="34" charset="0"/>
              <a:buChar char="•"/>
            </a:pPr>
            <a:r>
              <a:rPr lang="en-US" sz="2000" dirty="0">
                <a:solidFill>
                  <a:schemeClr val="bg1"/>
                </a:solidFill>
                <a:hlinkClick r:id="rId3"/>
              </a:rPr>
              <a:t>https://</a:t>
            </a:r>
            <a:r>
              <a:rPr lang="en-US" sz="2000" dirty="0" smtClean="0">
                <a:solidFill>
                  <a:schemeClr val="bg1"/>
                </a:solidFill>
                <a:hlinkClick r:id="rId3"/>
              </a:rPr>
              <a:t>techport.nasa.gov/framework</a:t>
            </a:r>
            <a:r>
              <a:rPr lang="en-US" sz="2000" dirty="0" smtClean="0">
                <a:solidFill>
                  <a:schemeClr val="bg1"/>
                </a:solidFill>
              </a:rPr>
              <a:t> </a:t>
            </a:r>
          </a:p>
          <a:p>
            <a:pPr marL="342900" indent="-342900">
              <a:lnSpc>
                <a:spcPct val="150000"/>
              </a:lnSpc>
              <a:buFont typeface="Arial" panose="020B0604020202020204" pitchFamily="34" charset="0"/>
              <a:buChar char="•"/>
            </a:pPr>
            <a:r>
              <a:rPr lang="en-US" sz="2000" dirty="0" smtClean="0">
                <a:solidFill>
                  <a:schemeClr val="bg1"/>
                </a:solidFill>
              </a:rPr>
              <a:t>18 Capability Areas grouped into areas of investment called “Trusts: </a:t>
            </a:r>
            <a:r>
              <a:rPr lang="en-US" sz="2000" i="1" dirty="0" smtClean="0">
                <a:solidFill>
                  <a:schemeClr val="bg1"/>
                </a:solidFill>
              </a:rPr>
              <a:t>Go, Land, Live, </a:t>
            </a:r>
            <a:r>
              <a:rPr lang="en-US" sz="2000" dirty="0" smtClean="0">
                <a:solidFill>
                  <a:schemeClr val="bg1"/>
                </a:solidFill>
              </a:rPr>
              <a:t>and </a:t>
            </a:r>
            <a:r>
              <a:rPr lang="en-US" sz="2000" i="1" dirty="0" smtClean="0">
                <a:solidFill>
                  <a:schemeClr val="bg1"/>
                </a:solidFill>
              </a:rPr>
              <a:t>Explore</a:t>
            </a:r>
            <a:r>
              <a:rPr lang="en-US" sz="2000" dirty="0" smtClean="0">
                <a:solidFill>
                  <a:schemeClr val="bg1"/>
                </a:solidFill>
              </a:rPr>
              <a:t>”</a:t>
            </a:r>
          </a:p>
          <a:p>
            <a:pPr marL="342900" indent="-342900">
              <a:lnSpc>
                <a:spcPct val="150000"/>
              </a:lnSpc>
              <a:buFont typeface="Arial" panose="020B0604020202020204" pitchFamily="34" charset="0"/>
              <a:buChar char="•"/>
            </a:pPr>
            <a:r>
              <a:rPr lang="en-US" sz="2000" dirty="0" smtClean="0">
                <a:solidFill>
                  <a:schemeClr val="bg1"/>
                </a:solidFill>
              </a:rPr>
              <a:t>Includes opportunities for feedback on Envisioned Futures Priorities</a:t>
            </a:r>
          </a:p>
        </p:txBody>
      </p:sp>
      <p:pic>
        <p:nvPicPr>
          <p:cNvPr id="8" name="Picture 7"/>
          <p:cNvPicPr>
            <a:picLocks noChangeAspect="1"/>
          </p:cNvPicPr>
          <p:nvPr/>
        </p:nvPicPr>
        <p:blipFill>
          <a:blip r:embed="rId4"/>
          <a:stretch>
            <a:fillRect/>
          </a:stretch>
        </p:blipFill>
        <p:spPr>
          <a:xfrm>
            <a:off x="230505" y="1377891"/>
            <a:ext cx="6619875" cy="4962215"/>
          </a:xfrm>
          <a:prstGeom prst="rect">
            <a:avLst/>
          </a:prstGeom>
        </p:spPr>
      </p:pic>
    </p:spTree>
    <p:extLst>
      <p:ext uri="{BB962C8B-B14F-4D97-AF65-F5344CB8AC3E}">
        <p14:creationId xmlns:p14="http://schemas.microsoft.com/office/powerpoint/2010/main" val="35020686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8"/>
          </p:nvPr>
        </p:nvSpPr>
        <p:spPr>
          <a:xfrm>
            <a:off x="458119" y="1701796"/>
            <a:ext cx="5295900" cy="1952935"/>
          </a:xfrm>
        </p:spPr>
        <p:txBody>
          <a:bodyPr/>
          <a:lstStyle/>
          <a:p>
            <a:r>
              <a:rPr lang="en-US" dirty="0"/>
              <a:t>Space Nuclear Propulsion</a:t>
            </a:r>
          </a:p>
          <a:p>
            <a:r>
              <a:rPr lang="en-US" dirty="0"/>
              <a:t>Cryogenic Fluid Management</a:t>
            </a:r>
          </a:p>
          <a:p>
            <a:r>
              <a:rPr lang="en-US" dirty="0"/>
              <a:t>Advanced </a:t>
            </a:r>
            <a:r>
              <a:rPr lang="en-US" dirty="0" smtClean="0"/>
              <a:t>Propulsion</a:t>
            </a:r>
            <a:endParaRPr lang="en-US" dirty="0"/>
          </a:p>
        </p:txBody>
      </p:sp>
      <p:sp>
        <p:nvSpPr>
          <p:cNvPr id="10" name="Text Placeholder 9"/>
          <p:cNvSpPr>
            <a:spLocks noGrp="1"/>
          </p:cNvSpPr>
          <p:nvPr>
            <p:ph type="body" sz="quarter" idx="24"/>
          </p:nvPr>
        </p:nvSpPr>
        <p:spPr/>
        <p:txBody>
          <a:bodyPr>
            <a:normAutofit lnSpcReduction="10000"/>
          </a:bodyPr>
          <a:lstStyle/>
          <a:p>
            <a:r>
              <a:rPr lang="en-US" dirty="0" smtClean="0"/>
              <a:t>GO</a:t>
            </a:r>
            <a:endParaRPr lang="en-US" dirty="0"/>
          </a:p>
        </p:txBody>
      </p:sp>
      <p:sp>
        <p:nvSpPr>
          <p:cNvPr id="11" name="Text Placeholder 10"/>
          <p:cNvSpPr>
            <a:spLocks noGrp="1"/>
          </p:cNvSpPr>
          <p:nvPr>
            <p:ph type="body" sz="quarter" idx="27"/>
          </p:nvPr>
        </p:nvSpPr>
        <p:spPr>
          <a:xfrm>
            <a:off x="453482" y="4570678"/>
            <a:ext cx="5299617" cy="1692962"/>
          </a:xfrm>
        </p:spPr>
        <p:txBody>
          <a:bodyPr>
            <a:normAutofit/>
          </a:bodyPr>
          <a:lstStyle/>
          <a:p>
            <a:r>
              <a:rPr lang="en-US" dirty="0"/>
              <a:t>Advanced Habitation Systems (AHS)</a:t>
            </a:r>
          </a:p>
          <a:p>
            <a:r>
              <a:rPr lang="en-US" dirty="0"/>
              <a:t>In-Situ Resource Utilization</a:t>
            </a:r>
          </a:p>
          <a:p>
            <a:r>
              <a:rPr lang="en-US" dirty="0"/>
              <a:t>Power and Energy Storage Systems</a:t>
            </a:r>
          </a:p>
          <a:p>
            <a:r>
              <a:rPr lang="en-US" dirty="0"/>
              <a:t>Thermal Management Systems</a:t>
            </a:r>
          </a:p>
          <a:p>
            <a:r>
              <a:rPr lang="en-US" dirty="0"/>
              <a:t>Excavation, Construction, and Outfitting (ECO)</a:t>
            </a:r>
          </a:p>
        </p:txBody>
      </p:sp>
      <p:sp>
        <p:nvSpPr>
          <p:cNvPr id="12" name="Text Placeholder 11"/>
          <p:cNvSpPr>
            <a:spLocks noGrp="1"/>
          </p:cNvSpPr>
          <p:nvPr>
            <p:ph type="body" sz="quarter" idx="28"/>
          </p:nvPr>
        </p:nvSpPr>
        <p:spPr/>
        <p:txBody>
          <a:bodyPr>
            <a:normAutofit lnSpcReduction="10000"/>
          </a:bodyPr>
          <a:lstStyle/>
          <a:p>
            <a:r>
              <a:rPr lang="en-US" dirty="0" smtClean="0"/>
              <a:t>LIVE</a:t>
            </a:r>
            <a:endParaRPr lang="en-US" dirty="0"/>
          </a:p>
        </p:txBody>
      </p:sp>
      <p:sp>
        <p:nvSpPr>
          <p:cNvPr id="13" name="Text Placeholder 12"/>
          <p:cNvSpPr>
            <a:spLocks noGrp="1"/>
          </p:cNvSpPr>
          <p:nvPr>
            <p:ph type="body" sz="quarter" idx="31"/>
          </p:nvPr>
        </p:nvSpPr>
        <p:spPr>
          <a:xfrm>
            <a:off x="6442617" y="1701796"/>
            <a:ext cx="5292183" cy="1953214"/>
          </a:xfrm>
        </p:spPr>
        <p:txBody>
          <a:bodyPr/>
          <a:lstStyle/>
          <a:p>
            <a:r>
              <a:rPr lang="en-US" dirty="0"/>
              <a:t>Precision Landing and Hazard Avoidance</a:t>
            </a:r>
          </a:p>
          <a:p>
            <a:r>
              <a:rPr lang="en-US" dirty="0"/>
              <a:t>Entry, Descent, and Landing to Enable Science Missions</a:t>
            </a:r>
          </a:p>
          <a:p>
            <a:r>
              <a:rPr lang="en-US" dirty="0"/>
              <a:t>20t </a:t>
            </a:r>
            <a:r>
              <a:rPr lang="en-US" dirty="0" smtClean="0"/>
              <a:t>Payloads and </a:t>
            </a:r>
            <a:r>
              <a:rPr lang="en-US" dirty="0"/>
              <a:t>Lunar/Mars Global </a:t>
            </a:r>
            <a:r>
              <a:rPr lang="en-US" dirty="0" smtClean="0"/>
              <a:t>Access</a:t>
            </a:r>
            <a:endParaRPr lang="en-US" dirty="0"/>
          </a:p>
        </p:txBody>
      </p:sp>
      <p:sp>
        <p:nvSpPr>
          <p:cNvPr id="14" name="Text Placeholder 13"/>
          <p:cNvSpPr>
            <a:spLocks noGrp="1"/>
          </p:cNvSpPr>
          <p:nvPr>
            <p:ph type="body" sz="quarter" idx="32"/>
          </p:nvPr>
        </p:nvSpPr>
        <p:spPr/>
        <p:txBody>
          <a:bodyPr>
            <a:normAutofit lnSpcReduction="10000"/>
          </a:bodyPr>
          <a:lstStyle/>
          <a:p>
            <a:r>
              <a:rPr lang="en-US" dirty="0" smtClean="0"/>
              <a:t>LAND</a:t>
            </a:r>
            <a:endParaRPr lang="en-US" dirty="0"/>
          </a:p>
        </p:txBody>
      </p:sp>
      <p:sp>
        <p:nvSpPr>
          <p:cNvPr id="15" name="Text Placeholder 14"/>
          <p:cNvSpPr>
            <a:spLocks noGrp="1"/>
          </p:cNvSpPr>
          <p:nvPr>
            <p:ph type="body" sz="quarter" idx="35"/>
          </p:nvPr>
        </p:nvSpPr>
        <p:spPr>
          <a:xfrm>
            <a:off x="6438900" y="4562965"/>
            <a:ext cx="5293105" cy="1909058"/>
          </a:xfrm>
        </p:spPr>
        <p:txBody>
          <a:bodyPr>
            <a:normAutofit/>
          </a:bodyPr>
          <a:lstStyle/>
          <a:p>
            <a:r>
              <a:rPr lang="en-US" dirty="0"/>
              <a:t>Advanced Avionics</a:t>
            </a:r>
          </a:p>
          <a:p>
            <a:r>
              <a:rPr lang="en-US" dirty="0"/>
              <a:t>Advanced Manufacturing</a:t>
            </a:r>
          </a:p>
          <a:p>
            <a:r>
              <a:rPr lang="en-US" dirty="0">
                <a:solidFill>
                  <a:srgbClr val="FFFF00"/>
                </a:solidFill>
              </a:rPr>
              <a:t>Autonomous Systems and Robotics</a:t>
            </a:r>
          </a:p>
          <a:p>
            <a:r>
              <a:rPr lang="en-US" dirty="0">
                <a:solidFill>
                  <a:srgbClr val="FFFF00"/>
                </a:solidFill>
              </a:rPr>
              <a:t>Communications and Navigation</a:t>
            </a:r>
          </a:p>
          <a:p>
            <a:r>
              <a:rPr lang="en-US" dirty="0"/>
              <a:t>In-Space Servicing, Assembly, and Manufacturing (ISAM) and Rendezvous, Proximity Operations, and Capture (RPOC)</a:t>
            </a:r>
          </a:p>
          <a:p>
            <a:r>
              <a:rPr lang="en-US" dirty="0"/>
              <a:t>Small Spacecraft Technologies</a:t>
            </a:r>
          </a:p>
          <a:p>
            <a:endParaRPr lang="en-US" dirty="0"/>
          </a:p>
        </p:txBody>
      </p:sp>
      <p:sp>
        <p:nvSpPr>
          <p:cNvPr id="16" name="Text Placeholder 15"/>
          <p:cNvSpPr>
            <a:spLocks noGrp="1"/>
          </p:cNvSpPr>
          <p:nvPr>
            <p:ph type="body" sz="quarter" idx="36"/>
          </p:nvPr>
        </p:nvSpPr>
        <p:spPr/>
        <p:txBody>
          <a:bodyPr>
            <a:normAutofit lnSpcReduction="10000"/>
          </a:bodyPr>
          <a:lstStyle/>
          <a:p>
            <a:r>
              <a:rPr lang="en-US" dirty="0" smtClean="0"/>
              <a:t>EXPLORE</a:t>
            </a:r>
            <a:endParaRPr lang="en-US" dirty="0"/>
          </a:p>
        </p:txBody>
      </p:sp>
      <p:sp>
        <p:nvSpPr>
          <p:cNvPr id="4" name="Date Placeholder 3"/>
          <p:cNvSpPr>
            <a:spLocks noGrp="1"/>
          </p:cNvSpPr>
          <p:nvPr>
            <p:ph type="dt" sz="half" idx="39"/>
          </p:nvPr>
        </p:nvSpPr>
        <p:spPr/>
        <p:txBody>
          <a:bodyPr/>
          <a:lstStyle/>
          <a:p>
            <a:fld id="{E74931B7-E6F4-684C-ACFC-44768C603396}" type="datetime3">
              <a:rPr lang="en-US" smtClean="0"/>
              <a:t>8 June 2023</a:t>
            </a:fld>
            <a:endParaRPr lang="en-US" dirty="0"/>
          </a:p>
        </p:txBody>
      </p:sp>
      <p:sp>
        <p:nvSpPr>
          <p:cNvPr id="5" name="Slide Number Placeholder 4"/>
          <p:cNvSpPr>
            <a:spLocks noGrp="1"/>
          </p:cNvSpPr>
          <p:nvPr>
            <p:ph type="sldNum" sz="quarter" idx="4294967295"/>
          </p:nvPr>
        </p:nvSpPr>
        <p:spPr>
          <a:xfrm>
            <a:off x="11822113" y="6500813"/>
            <a:ext cx="369887" cy="357187"/>
          </a:xfrm>
        </p:spPr>
        <p:txBody>
          <a:bodyPr/>
          <a:lstStyle/>
          <a:p>
            <a:fld id="{4EBCDCBD-78E1-0D41-A999-31B5EBF8E02C}" type="slidenum">
              <a:rPr lang="en-US" smtClean="0"/>
              <a:pPr/>
              <a:t>11</a:t>
            </a:fld>
            <a:endParaRPr lang="en-US" dirty="0"/>
          </a:p>
        </p:txBody>
      </p:sp>
      <p:sp>
        <p:nvSpPr>
          <p:cNvPr id="17" name="Text Placeholder 9"/>
          <p:cNvSpPr txBox="1">
            <a:spLocks/>
          </p:cNvSpPr>
          <p:nvPr/>
        </p:nvSpPr>
        <p:spPr>
          <a:xfrm>
            <a:off x="458119" y="1402359"/>
            <a:ext cx="5296819" cy="221599"/>
          </a:xfrm>
          <a:prstGeom prst="rect">
            <a:avLst/>
          </a:prstGeom>
        </p:spPr>
        <p:txBody>
          <a:bodyPr vert="horz" wrap="square" lIns="0" tIns="0" rIns="0" bIns="0" rtlCol="0">
            <a:norm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600" b="1" kern="1200" baseline="0">
                <a:solidFill>
                  <a:schemeClr val="accent2"/>
                </a:solidFill>
                <a:latin typeface="+mn-lt"/>
                <a:ea typeface="+mn-ea"/>
                <a:cs typeface="+mn-cs"/>
              </a:defRPr>
            </a:lvl1pPr>
            <a:lvl2pPr marL="457200" marR="0" indent="0" algn="l" defTabSz="914400" rtl="0" eaLnBrk="1" fontAlgn="auto" latinLnBrk="0" hangingPunct="1">
              <a:lnSpc>
                <a:spcPct val="100000"/>
              </a:lnSpc>
              <a:spcBef>
                <a:spcPts val="400"/>
              </a:spcBef>
              <a:spcAft>
                <a:spcPts val="0"/>
              </a:spcAft>
              <a:buClrTx/>
              <a:buSzTx/>
              <a:buFont typeface=".AppleSystemUIFont" charset="-120"/>
              <a:buNone/>
              <a:tabLst/>
              <a:defRPr sz="1600" kern="1200">
                <a:solidFill>
                  <a:schemeClr val="accent3"/>
                </a:solidFill>
                <a:latin typeface="+mn-lt"/>
                <a:ea typeface="+mn-ea"/>
                <a:cs typeface="+mn-cs"/>
              </a:defRPr>
            </a:lvl2pPr>
            <a:lvl3pPr marL="914400" marR="0" indent="0" algn="l" defTabSz="914400" rtl="0" eaLnBrk="1" fontAlgn="auto" latinLnBrk="0" hangingPunct="1">
              <a:lnSpc>
                <a:spcPct val="100000"/>
              </a:lnSpc>
              <a:spcBef>
                <a:spcPts val="400"/>
              </a:spcBef>
              <a:spcAft>
                <a:spcPts val="0"/>
              </a:spcAft>
              <a:buClrTx/>
              <a:buSzPct val="80000"/>
              <a:buFont typeface="Wingdings" charset="2"/>
              <a:buNone/>
              <a:tabLst/>
              <a:defRPr sz="1600" kern="1200">
                <a:solidFill>
                  <a:schemeClr val="accent3"/>
                </a:solidFill>
                <a:latin typeface="+mn-lt"/>
                <a:ea typeface="+mn-ea"/>
                <a:cs typeface="+mn-cs"/>
              </a:defRPr>
            </a:lvl3pPr>
            <a:lvl4pPr marL="1371600" marR="0" indent="0" algn="l" defTabSz="914400" rtl="0" eaLnBrk="1" fontAlgn="auto" latinLnBrk="0" hangingPunct="1">
              <a:lnSpc>
                <a:spcPct val="100000"/>
              </a:lnSpc>
              <a:spcBef>
                <a:spcPts val="400"/>
              </a:spcBef>
              <a:spcAft>
                <a:spcPts val="0"/>
              </a:spcAft>
              <a:buClrTx/>
              <a:buSzPct val="80000"/>
              <a:buFont typeface="Courier New" charset="0"/>
              <a:buNone/>
              <a:tabLst/>
              <a:defRPr sz="1600" kern="1200">
                <a:solidFill>
                  <a:schemeClr val="accent3"/>
                </a:solidFill>
                <a:latin typeface="+mn-lt"/>
                <a:ea typeface="+mn-ea"/>
                <a:cs typeface="+mn-cs"/>
              </a:defRPr>
            </a:lvl4pPr>
            <a:lvl5pPr marL="1828800" marR="0" indent="0" algn="l" defTabSz="914400" rtl="0" eaLnBrk="1" fontAlgn="auto" latinLnBrk="0" hangingPunct="1">
              <a:lnSpc>
                <a:spcPct val="100000"/>
              </a:lnSpc>
              <a:spcBef>
                <a:spcPts val="400"/>
              </a:spcBef>
              <a:spcAft>
                <a:spcPts val="0"/>
              </a:spcAft>
              <a:buClrTx/>
              <a:buSzTx/>
              <a:buFont typeface="Arial"/>
              <a:buNone/>
              <a:tabLst/>
              <a:defRPr sz="1600" kern="1200" baseline="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b="0" dirty="0" smtClean="0"/>
              <a:t>Rapid, Safe, and Efficient Space Transportation</a:t>
            </a:r>
            <a:endParaRPr lang="en-US" sz="1200" b="0" dirty="0"/>
          </a:p>
        </p:txBody>
      </p:sp>
      <p:sp>
        <p:nvSpPr>
          <p:cNvPr id="18" name="Text Placeholder 9"/>
          <p:cNvSpPr txBox="1">
            <a:spLocks/>
          </p:cNvSpPr>
          <p:nvPr/>
        </p:nvSpPr>
        <p:spPr>
          <a:xfrm>
            <a:off x="453482" y="4291679"/>
            <a:ext cx="5296819" cy="221599"/>
          </a:xfrm>
          <a:prstGeom prst="rect">
            <a:avLst/>
          </a:prstGeom>
        </p:spPr>
        <p:txBody>
          <a:bodyPr vert="horz" wrap="square" lIns="0" tIns="0" rIns="0" bIns="0" rtlCol="0">
            <a:norm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600" b="1" kern="1200" baseline="0">
                <a:solidFill>
                  <a:schemeClr val="accent2"/>
                </a:solidFill>
                <a:latin typeface="+mn-lt"/>
                <a:ea typeface="+mn-ea"/>
                <a:cs typeface="+mn-cs"/>
              </a:defRPr>
            </a:lvl1pPr>
            <a:lvl2pPr marL="457200" marR="0" indent="0" algn="l" defTabSz="914400" rtl="0" eaLnBrk="1" fontAlgn="auto" latinLnBrk="0" hangingPunct="1">
              <a:lnSpc>
                <a:spcPct val="100000"/>
              </a:lnSpc>
              <a:spcBef>
                <a:spcPts val="400"/>
              </a:spcBef>
              <a:spcAft>
                <a:spcPts val="0"/>
              </a:spcAft>
              <a:buClrTx/>
              <a:buSzTx/>
              <a:buFont typeface=".AppleSystemUIFont" charset="-120"/>
              <a:buNone/>
              <a:tabLst/>
              <a:defRPr sz="1600" kern="1200">
                <a:solidFill>
                  <a:schemeClr val="accent3"/>
                </a:solidFill>
                <a:latin typeface="+mn-lt"/>
                <a:ea typeface="+mn-ea"/>
                <a:cs typeface="+mn-cs"/>
              </a:defRPr>
            </a:lvl2pPr>
            <a:lvl3pPr marL="914400" marR="0" indent="0" algn="l" defTabSz="914400" rtl="0" eaLnBrk="1" fontAlgn="auto" latinLnBrk="0" hangingPunct="1">
              <a:lnSpc>
                <a:spcPct val="100000"/>
              </a:lnSpc>
              <a:spcBef>
                <a:spcPts val="400"/>
              </a:spcBef>
              <a:spcAft>
                <a:spcPts val="0"/>
              </a:spcAft>
              <a:buClrTx/>
              <a:buSzPct val="80000"/>
              <a:buFont typeface="Wingdings" charset="2"/>
              <a:buNone/>
              <a:tabLst/>
              <a:defRPr sz="1600" kern="1200">
                <a:solidFill>
                  <a:schemeClr val="accent3"/>
                </a:solidFill>
                <a:latin typeface="+mn-lt"/>
                <a:ea typeface="+mn-ea"/>
                <a:cs typeface="+mn-cs"/>
              </a:defRPr>
            </a:lvl3pPr>
            <a:lvl4pPr marL="1371600" marR="0" indent="0" algn="l" defTabSz="914400" rtl="0" eaLnBrk="1" fontAlgn="auto" latinLnBrk="0" hangingPunct="1">
              <a:lnSpc>
                <a:spcPct val="100000"/>
              </a:lnSpc>
              <a:spcBef>
                <a:spcPts val="400"/>
              </a:spcBef>
              <a:spcAft>
                <a:spcPts val="0"/>
              </a:spcAft>
              <a:buClrTx/>
              <a:buSzPct val="80000"/>
              <a:buFont typeface="Courier New" charset="0"/>
              <a:buNone/>
              <a:tabLst/>
              <a:defRPr sz="1600" kern="1200">
                <a:solidFill>
                  <a:schemeClr val="accent3"/>
                </a:solidFill>
                <a:latin typeface="+mn-lt"/>
                <a:ea typeface="+mn-ea"/>
                <a:cs typeface="+mn-cs"/>
              </a:defRPr>
            </a:lvl4pPr>
            <a:lvl5pPr marL="1828800" marR="0" indent="0" algn="l" defTabSz="914400" rtl="0" eaLnBrk="1" fontAlgn="auto" latinLnBrk="0" hangingPunct="1">
              <a:lnSpc>
                <a:spcPct val="100000"/>
              </a:lnSpc>
              <a:spcBef>
                <a:spcPts val="400"/>
              </a:spcBef>
              <a:spcAft>
                <a:spcPts val="0"/>
              </a:spcAft>
              <a:buClrTx/>
              <a:buSzTx/>
              <a:buFont typeface="Arial"/>
              <a:buNone/>
              <a:tabLst/>
              <a:defRPr sz="1600" kern="1200" baseline="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b="0" dirty="0" smtClean="0"/>
              <a:t>Sustainable Living and Working Farther from Earth</a:t>
            </a:r>
            <a:endParaRPr lang="en-US" sz="1200" b="0" dirty="0"/>
          </a:p>
        </p:txBody>
      </p:sp>
      <p:sp>
        <p:nvSpPr>
          <p:cNvPr id="19" name="Text Placeholder 9"/>
          <p:cNvSpPr txBox="1">
            <a:spLocks/>
          </p:cNvSpPr>
          <p:nvPr/>
        </p:nvSpPr>
        <p:spPr>
          <a:xfrm>
            <a:off x="6442617" y="1443959"/>
            <a:ext cx="5296819" cy="221599"/>
          </a:xfrm>
          <a:prstGeom prst="rect">
            <a:avLst/>
          </a:prstGeom>
        </p:spPr>
        <p:txBody>
          <a:bodyPr vert="horz" wrap="square" lIns="0" tIns="0" rIns="0" bIns="0" rtlCol="0">
            <a:norm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600" b="1" kern="1200" baseline="0">
                <a:solidFill>
                  <a:schemeClr val="accent2"/>
                </a:solidFill>
                <a:latin typeface="+mn-lt"/>
                <a:ea typeface="+mn-ea"/>
                <a:cs typeface="+mn-cs"/>
              </a:defRPr>
            </a:lvl1pPr>
            <a:lvl2pPr marL="457200" marR="0" indent="0" algn="l" defTabSz="914400" rtl="0" eaLnBrk="1" fontAlgn="auto" latinLnBrk="0" hangingPunct="1">
              <a:lnSpc>
                <a:spcPct val="100000"/>
              </a:lnSpc>
              <a:spcBef>
                <a:spcPts val="400"/>
              </a:spcBef>
              <a:spcAft>
                <a:spcPts val="0"/>
              </a:spcAft>
              <a:buClrTx/>
              <a:buSzTx/>
              <a:buFont typeface=".AppleSystemUIFont" charset="-120"/>
              <a:buNone/>
              <a:tabLst/>
              <a:defRPr sz="1600" kern="1200">
                <a:solidFill>
                  <a:schemeClr val="accent3"/>
                </a:solidFill>
                <a:latin typeface="+mn-lt"/>
                <a:ea typeface="+mn-ea"/>
                <a:cs typeface="+mn-cs"/>
              </a:defRPr>
            </a:lvl2pPr>
            <a:lvl3pPr marL="914400" marR="0" indent="0" algn="l" defTabSz="914400" rtl="0" eaLnBrk="1" fontAlgn="auto" latinLnBrk="0" hangingPunct="1">
              <a:lnSpc>
                <a:spcPct val="100000"/>
              </a:lnSpc>
              <a:spcBef>
                <a:spcPts val="400"/>
              </a:spcBef>
              <a:spcAft>
                <a:spcPts val="0"/>
              </a:spcAft>
              <a:buClrTx/>
              <a:buSzPct val="80000"/>
              <a:buFont typeface="Wingdings" charset="2"/>
              <a:buNone/>
              <a:tabLst/>
              <a:defRPr sz="1600" kern="1200">
                <a:solidFill>
                  <a:schemeClr val="accent3"/>
                </a:solidFill>
                <a:latin typeface="+mn-lt"/>
                <a:ea typeface="+mn-ea"/>
                <a:cs typeface="+mn-cs"/>
              </a:defRPr>
            </a:lvl3pPr>
            <a:lvl4pPr marL="1371600" marR="0" indent="0" algn="l" defTabSz="914400" rtl="0" eaLnBrk="1" fontAlgn="auto" latinLnBrk="0" hangingPunct="1">
              <a:lnSpc>
                <a:spcPct val="100000"/>
              </a:lnSpc>
              <a:spcBef>
                <a:spcPts val="400"/>
              </a:spcBef>
              <a:spcAft>
                <a:spcPts val="0"/>
              </a:spcAft>
              <a:buClrTx/>
              <a:buSzPct val="80000"/>
              <a:buFont typeface="Courier New" charset="0"/>
              <a:buNone/>
              <a:tabLst/>
              <a:defRPr sz="1600" kern="1200">
                <a:solidFill>
                  <a:schemeClr val="accent3"/>
                </a:solidFill>
                <a:latin typeface="+mn-lt"/>
                <a:ea typeface="+mn-ea"/>
                <a:cs typeface="+mn-cs"/>
              </a:defRPr>
            </a:lvl4pPr>
            <a:lvl5pPr marL="1828800" marR="0" indent="0" algn="l" defTabSz="914400" rtl="0" eaLnBrk="1" fontAlgn="auto" latinLnBrk="0" hangingPunct="1">
              <a:lnSpc>
                <a:spcPct val="100000"/>
              </a:lnSpc>
              <a:spcBef>
                <a:spcPts val="400"/>
              </a:spcBef>
              <a:spcAft>
                <a:spcPts val="0"/>
              </a:spcAft>
              <a:buClrTx/>
              <a:buSzTx/>
              <a:buFont typeface="Arial"/>
              <a:buNone/>
              <a:tabLst/>
              <a:defRPr sz="1600" kern="1200" baseline="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b="0" dirty="0" smtClean="0"/>
              <a:t>Expanded Access to Diverse Surface Destinations</a:t>
            </a:r>
            <a:endParaRPr lang="en-US" sz="1200" b="0" dirty="0"/>
          </a:p>
        </p:txBody>
      </p:sp>
      <p:sp>
        <p:nvSpPr>
          <p:cNvPr id="20" name="Text Placeholder 9"/>
          <p:cNvSpPr txBox="1">
            <a:spLocks/>
          </p:cNvSpPr>
          <p:nvPr/>
        </p:nvSpPr>
        <p:spPr>
          <a:xfrm>
            <a:off x="6435186" y="4280576"/>
            <a:ext cx="5296819" cy="221599"/>
          </a:xfrm>
          <a:prstGeom prst="rect">
            <a:avLst/>
          </a:prstGeom>
        </p:spPr>
        <p:txBody>
          <a:bodyPr vert="horz" wrap="square" lIns="0" tIns="0" rIns="0" bIns="0" rtlCol="0">
            <a:norm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1600" b="1" kern="1200" baseline="0">
                <a:solidFill>
                  <a:schemeClr val="accent2"/>
                </a:solidFill>
                <a:latin typeface="+mn-lt"/>
                <a:ea typeface="+mn-ea"/>
                <a:cs typeface="+mn-cs"/>
              </a:defRPr>
            </a:lvl1pPr>
            <a:lvl2pPr marL="457200" marR="0" indent="0" algn="l" defTabSz="914400" rtl="0" eaLnBrk="1" fontAlgn="auto" latinLnBrk="0" hangingPunct="1">
              <a:lnSpc>
                <a:spcPct val="100000"/>
              </a:lnSpc>
              <a:spcBef>
                <a:spcPts val="400"/>
              </a:spcBef>
              <a:spcAft>
                <a:spcPts val="0"/>
              </a:spcAft>
              <a:buClrTx/>
              <a:buSzTx/>
              <a:buFont typeface=".AppleSystemUIFont" charset="-120"/>
              <a:buNone/>
              <a:tabLst/>
              <a:defRPr sz="1600" kern="1200">
                <a:solidFill>
                  <a:schemeClr val="accent3"/>
                </a:solidFill>
                <a:latin typeface="+mn-lt"/>
                <a:ea typeface="+mn-ea"/>
                <a:cs typeface="+mn-cs"/>
              </a:defRPr>
            </a:lvl2pPr>
            <a:lvl3pPr marL="914400" marR="0" indent="0" algn="l" defTabSz="914400" rtl="0" eaLnBrk="1" fontAlgn="auto" latinLnBrk="0" hangingPunct="1">
              <a:lnSpc>
                <a:spcPct val="100000"/>
              </a:lnSpc>
              <a:spcBef>
                <a:spcPts val="400"/>
              </a:spcBef>
              <a:spcAft>
                <a:spcPts val="0"/>
              </a:spcAft>
              <a:buClrTx/>
              <a:buSzPct val="80000"/>
              <a:buFont typeface="Wingdings" charset="2"/>
              <a:buNone/>
              <a:tabLst/>
              <a:defRPr sz="1600" kern="1200">
                <a:solidFill>
                  <a:schemeClr val="accent3"/>
                </a:solidFill>
                <a:latin typeface="+mn-lt"/>
                <a:ea typeface="+mn-ea"/>
                <a:cs typeface="+mn-cs"/>
              </a:defRPr>
            </a:lvl3pPr>
            <a:lvl4pPr marL="1371600" marR="0" indent="0" algn="l" defTabSz="914400" rtl="0" eaLnBrk="1" fontAlgn="auto" latinLnBrk="0" hangingPunct="1">
              <a:lnSpc>
                <a:spcPct val="100000"/>
              </a:lnSpc>
              <a:spcBef>
                <a:spcPts val="400"/>
              </a:spcBef>
              <a:spcAft>
                <a:spcPts val="0"/>
              </a:spcAft>
              <a:buClrTx/>
              <a:buSzPct val="80000"/>
              <a:buFont typeface="Courier New" charset="0"/>
              <a:buNone/>
              <a:tabLst/>
              <a:defRPr sz="1600" kern="1200">
                <a:solidFill>
                  <a:schemeClr val="accent3"/>
                </a:solidFill>
                <a:latin typeface="+mn-lt"/>
                <a:ea typeface="+mn-ea"/>
                <a:cs typeface="+mn-cs"/>
              </a:defRPr>
            </a:lvl4pPr>
            <a:lvl5pPr marL="1828800" marR="0" indent="0" algn="l" defTabSz="914400" rtl="0" eaLnBrk="1" fontAlgn="auto" latinLnBrk="0" hangingPunct="1">
              <a:lnSpc>
                <a:spcPct val="100000"/>
              </a:lnSpc>
              <a:spcBef>
                <a:spcPts val="400"/>
              </a:spcBef>
              <a:spcAft>
                <a:spcPts val="0"/>
              </a:spcAft>
              <a:buClrTx/>
              <a:buSzTx/>
              <a:buFont typeface="Arial"/>
              <a:buNone/>
              <a:tabLst/>
              <a:defRPr sz="1600" kern="1200" baseline="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b="0" dirty="0" smtClean="0"/>
              <a:t>Transformative Missions and Discoveries</a:t>
            </a:r>
            <a:endParaRPr lang="en-US" sz="1200" b="0" dirty="0"/>
          </a:p>
        </p:txBody>
      </p:sp>
      <p:sp>
        <p:nvSpPr>
          <p:cNvPr id="22" name="Title 1"/>
          <p:cNvSpPr txBox="1">
            <a:spLocks/>
          </p:cNvSpPr>
          <p:nvPr/>
        </p:nvSpPr>
        <p:spPr>
          <a:xfrm>
            <a:off x="388621" y="182229"/>
            <a:ext cx="11433492" cy="62289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2200" b="1" kern="1200">
                <a:solidFill>
                  <a:schemeClr val="bg1"/>
                </a:solidFill>
                <a:latin typeface="+mj-lt"/>
                <a:ea typeface="+mj-ea"/>
                <a:cs typeface="+mj-cs"/>
              </a:defRPr>
            </a:lvl1pPr>
          </a:lstStyle>
          <a:p>
            <a:pPr algn="ctr"/>
            <a:r>
              <a:rPr lang="en-US" sz="3600" dirty="0" smtClean="0"/>
              <a:t>Strategic Framework Cont’d</a:t>
            </a:r>
            <a:endParaRPr lang="en-US" sz="3600" dirty="0"/>
          </a:p>
        </p:txBody>
      </p:sp>
    </p:spTree>
    <p:extLst>
      <p:ext uri="{BB962C8B-B14F-4D97-AF65-F5344CB8AC3E}">
        <p14:creationId xmlns:p14="http://schemas.microsoft.com/office/powerpoint/2010/main" val="13364582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055" y="326951"/>
            <a:ext cx="5882165" cy="622891"/>
          </a:xfrm>
        </p:spPr>
        <p:txBody>
          <a:bodyPr>
            <a:normAutofit/>
          </a:bodyPr>
          <a:lstStyle/>
          <a:p>
            <a:pPr algn="ctr"/>
            <a:r>
              <a:rPr lang="en-US" dirty="0" smtClean="0"/>
              <a:t>Funding Opportunities</a:t>
            </a:r>
            <a:endParaRPr lang="en-US" dirty="0"/>
          </a:p>
        </p:txBody>
      </p:sp>
      <p:sp>
        <p:nvSpPr>
          <p:cNvPr id="3" name="Footer Placeholder 2"/>
          <p:cNvSpPr>
            <a:spLocks noGrp="1"/>
          </p:cNvSpPr>
          <p:nvPr>
            <p:ph type="ftr" sz="quarter" idx="10"/>
          </p:nvPr>
        </p:nvSpPr>
        <p:spPr>
          <a:xfrm>
            <a:off x="742415" y="6500488"/>
            <a:ext cx="4640289" cy="357511"/>
          </a:xfrm>
        </p:spPr>
        <p:txBody>
          <a:bodyPr/>
          <a:lstStyle/>
          <a:p>
            <a:endParaRPr lang="en-US" dirty="0"/>
          </a:p>
        </p:txBody>
      </p:sp>
      <p:sp>
        <p:nvSpPr>
          <p:cNvPr id="4" name="Date Placeholder 3"/>
          <p:cNvSpPr>
            <a:spLocks noGrp="1"/>
          </p:cNvSpPr>
          <p:nvPr>
            <p:ph type="dt" sz="half" idx="11"/>
          </p:nvPr>
        </p:nvSpPr>
        <p:spPr/>
        <p:txBody>
          <a:bodyPr/>
          <a:lstStyle/>
          <a:p>
            <a:fld id="{E74931B7-E6F4-684C-ACFC-44768C603396}" type="datetime3">
              <a:rPr lang="en-US" smtClean="0"/>
              <a:t>8 June 2023</a:t>
            </a:fld>
            <a:endParaRPr lang="en-US" dirty="0"/>
          </a:p>
        </p:txBody>
      </p:sp>
      <p:sp>
        <p:nvSpPr>
          <p:cNvPr id="5" name="Slide Number Placeholder 4"/>
          <p:cNvSpPr>
            <a:spLocks noGrp="1"/>
          </p:cNvSpPr>
          <p:nvPr>
            <p:ph type="sldNum" sz="quarter" idx="12"/>
          </p:nvPr>
        </p:nvSpPr>
        <p:spPr/>
        <p:txBody>
          <a:bodyPr/>
          <a:lstStyle/>
          <a:p>
            <a:fld id="{4EBCDCBD-78E1-0D41-A999-31B5EBF8E02C}" type="slidenum">
              <a:rPr lang="en-US" smtClean="0"/>
              <a:pPr/>
              <a:t>12</a:t>
            </a:fld>
            <a:endParaRPr lang="en-US" dirty="0"/>
          </a:p>
        </p:txBody>
      </p:sp>
      <p:sp>
        <p:nvSpPr>
          <p:cNvPr id="6" name="TextBox 5"/>
          <p:cNvSpPr txBox="1"/>
          <p:nvPr/>
        </p:nvSpPr>
        <p:spPr>
          <a:xfrm>
            <a:off x="7688580" y="2002377"/>
            <a:ext cx="3665220" cy="4247317"/>
          </a:xfrm>
          <a:prstGeom prst="rect">
            <a:avLst/>
          </a:prstGeom>
          <a:noFill/>
          <a:ln w="19050">
            <a:noFill/>
          </a:ln>
        </p:spPr>
        <p:txBody>
          <a:bodyPr wrap="square" rtlCol="0">
            <a:spAutoFit/>
          </a:bodyPr>
          <a:lstStyle/>
          <a:p>
            <a:pPr>
              <a:lnSpc>
                <a:spcPct val="150000"/>
              </a:lnSpc>
            </a:pPr>
            <a:r>
              <a:rPr lang="en-US" sz="2000" b="1" u="sng" dirty="0" smtClean="0">
                <a:solidFill>
                  <a:schemeClr val="bg1"/>
                </a:solidFill>
              </a:rPr>
              <a:t>Information</a:t>
            </a:r>
          </a:p>
          <a:p>
            <a:pPr marL="342900" indent="-342900">
              <a:lnSpc>
                <a:spcPct val="150000"/>
              </a:lnSpc>
              <a:buFont typeface="Arial" panose="020B0604020202020204" pitchFamily="34" charset="0"/>
              <a:buChar char="•"/>
            </a:pPr>
            <a:r>
              <a:rPr lang="en-US" sz="2000" dirty="0" smtClean="0">
                <a:solidFill>
                  <a:schemeClr val="bg1"/>
                </a:solidFill>
                <a:hlinkClick r:id="rId3"/>
              </a:rPr>
              <a:t>https</a:t>
            </a:r>
            <a:r>
              <a:rPr lang="en-US" sz="2000" dirty="0">
                <a:solidFill>
                  <a:schemeClr val="bg1"/>
                </a:solidFill>
                <a:hlinkClick r:id="rId3"/>
              </a:rPr>
              <a:t>://</a:t>
            </a:r>
            <a:r>
              <a:rPr lang="en-US" sz="2000" dirty="0" smtClean="0">
                <a:solidFill>
                  <a:schemeClr val="bg1"/>
                </a:solidFill>
                <a:hlinkClick r:id="rId3"/>
              </a:rPr>
              <a:t>techport.nasa.gov/opportunities</a:t>
            </a:r>
            <a:r>
              <a:rPr lang="en-US" sz="2000" dirty="0" smtClean="0">
                <a:solidFill>
                  <a:schemeClr val="bg1"/>
                </a:solidFill>
              </a:rPr>
              <a:t> </a:t>
            </a:r>
          </a:p>
          <a:p>
            <a:pPr marL="342900" indent="-342900">
              <a:lnSpc>
                <a:spcPct val="150000"/>
              </a:lnSpc>
              <a:buFont typeface="Arial" panose="020B0604020202020204" pitchFamily="34" charset="0"/>
              <a:buChar char="•"/>
            </a:pPr>
            <a:r>
              <a:rPr lang="en-US" sz="2000" dirty="0" smtClean="0">
                <a:solidFill>
                  <a:schemeClr val="bg1"/>
                </a:solidFill>
              </a:rPr>
              <a:t>Accounts for:</a:t>
            </a:r>
          </a:p>
          <a:p>
            <a:pPr marL="800100" lvl="1" indent="-342900">
              <a:lnSpc>
                <a:spcPct val="150000"/>
              </a:lnSpc>
              <a:buFont typeface="Arial" panose="020B0604020202020204" pitchFamily="34" charset="0"/>
              <a:buChar char="•"/>
            </a:pPr>
            <a:r>
              <a:rPr lang="en-US" sz="2000" dirty="0" smtClean="0">
                <a:solidFill>
                  <a:schemeClr val="bg1"/>
                </a:solidFill>
              </a:rPr>
              <a:t>Your role/organization</a:t>
            </a:r>
          </a:p>
          <a:p>
            <a:pPr marL="800100" lvl="1" indent="-342900">
              <a:lnSpc>
                <a:spcPct val="150000"/>
              </a:lnSpc>
              <a:buFont typeface="Arial" panose="020B0604020202020204" pitchFamily="34" charset="0"/>
              <a:buChar char="•"/>
            </a:pPr>
            <a:r>
              <a:rPr lang="en-US" sz="2000" dirty="0" smtClean="0">
                <a:solidFill>
                  <a:schemeClr val="bg1"/>
                </a:solidFill>
              </a:rPr>
              <a:t>Funding needed</a:t>
            </a:r>
          </a:p>
          <a:p>
            <a:pPr marL="800100" lvl="1" indent="-342900">
              <a:lnSpc>
                <a:spcPct val="150000"/>
              </a:lnSpc>
              <a:buFont typeface="Arial" panose="020B0604020202020204" pitchFamily="34" charset="0"/>
              <a:buChar char="•"/>
            </a:pPr>
            <a:r>
              <a:rPr lang="en-US" sz="2000" dirty="0" smtClean="0">
                <a:solidFill>
                  <a:schemeClr val="bg1"/>
                </a:solidFill>
              </a:rPr>
              <a:t>TRL</a:t>
            </a:r>
          </a:p>
          <a:p>
            <a:pPr marL="342900" indent="-342900">
              <a:lnSpc>
                <a:spcPct val="150000"/>
              </a:lnSpc>
              <a:buFont typeface="Arial" panose="020B0604020202020204" pitchFamily="34" charset="0"/>
              <a:buChar char="•"/>
            </a:pPr>
            <a:r>
              <a:rPr lang="en-US" sz="2000" dirty="0" smtClean="0">
                <a:solidFill>
                  <a:schemeClr val="bg1"/>
                </a:solidFill>
              </a:rPr>
              <a:t>Funding up to $15M</a:t>
            </a:r>
          </a:p>
          <a:p>
            <a:pPr marL="342900" indent="-342900">
              <a:lnSpc>
                <a:spcPct val="150000"/>
              </a:lnSpc>
              <a:buFont typeface="Arial" panose="020B0604020202020204" pitchFamily="34" charset="0"/>
              <a:buChar char="•"/>
            </a:pPr>
            <a:r>
              <a:rPr lang="en-US" sz="2000" dirty="0" smtClean="0">
                <a:solidFill>
                  <a:schemeClr val="bg1"/>
                </a:solidFill>
              </a:rPr>
              <a:t>TRL 1-9 considered</a:t>
            </a:r>
          </a:p>
        </p:txBody>
      </p:sp>
      <p:pic>
        <p:nvPicPr>
          <p:cNvPr id="7" name="Picture 6"/>
          <p:cNvPicPr>
            <a:picLocks noChangeAspect="1"/>
          </p:cNvPicPr>
          <p:nvPr/>
        </p:nvPicPr>
        <p:blipFill>
          <a:blip r:embed="rId4"/>
          <a:stretch>
            <a:fillRect/>
          </a:stretch>
        </p:blipFill>
        <p:spPr>
          <a:xfrm>
            <a:off x="258040" y="1408805"/>
            <a:ext cx="6771535" cy="4915795"/>
          </a:xfrm>
          <a:prstGeom prst="rect">
            <a:avLst/>
          </a:prstGeom>
        </p:spPr>
      </p:pic>
    </p:spTree>
    <p:extLst>
      <p:ext uri="{BB962C8B-B14F-4D97-AF65-F5344CB8AC3E}">
        <p14:creationId xmlns:p14="http://schemas.microsoft.com/office/powerpoint/2010/main" val="9920108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055" y="326951"/>
            <a:ext cx="5882165" cy="622891"/>
          </a:xfrm>
        </p:spPr>
        <p:txBody>
          <a:bodyPr>
            <a:normAutofit/>
          </a:bodyPr>
          <a:lstStyle/>
          <a:p>
            <a:pPr algn="ctr"/>
            <a:r>
              <a:rPr lang="en-US" dirty="0" smtClean="0"/>
              <a:t>Advanced Search</a:t>
            </a:r>
            <a:endParaRPr lang="en-US" dirty="0"/>
          </a:p>
        </p:txBody>
      </p:sp>
      <p:sp>
        <p:nvSpPr>
          <p:cNvPr id="3" name="Footer Placeholder 2"/>
          <p:cNvSpPr>
            <a:spLocks noGrp="1"/>
          </p:cNvSpPr>
          <p:nvPr>
            <p:ph type="ftr" sz="quarter" idx="10"/>
          </p:nvPr>
        </p:nvSpPr>
        <p:spPr>
          <a:xfrm>
            <a:off x="742415" y="6500488"/>
            <a:ext cx="4640289" cy="357511"/>
          </a:xfrm>
        </p:spPr>
        <p:txBody>
          <a:bodyPr/>
          <a:lstStyle/>
          <a:p>
            <a:endParaRPr lang="en-US" dirty="0"/>
          </a:p>
        </p:txBody>
      </p:sp>
      <p:sp>
        <p:nvSpPr>
          <p:cNvPr id="4" name="Date Placeholder 3"/>
          <p:cNvSpPr>
            <a:spLocks noGrp="1"/>
          </p:cNvSpPr>
          <p:nvPr>
            <p:ph type="dt" sz="half" idx="11"/>
          </p:nvPr>
        </p:nvSpPr>
        <p:spPr/>
        <p:txBody>
          <a:bodyPr/>
          <a:lstStyle/>
          <a:p>
            <a:fld id="{E74931B7-E6F4-684C-ACFC-44768C603396}" type="datetime3">
              <a:rPr lang="en-US" smtClean="0"/>
              <a:t>8 June 2023</a:t>
            </a:fld>
            <a:endParaRPr lang="en-US" dirty="0"/>
          </a:p>
        </p:txBody>
      </p:sp>
      <p:sp>
        <p:nvSpPr>
          <p:cNvPr id="5" name="Slide Number Placeholder 4"/>
          <p:cNvSpPr>
            <a:spLocks noGrp="1"/>
          </p:cNvSpPr>
          <p:nvPr>
            <p:ph type="sldNum" sz="quarter" idx="12"/>
          </p:nvPr>
        </p:nvSpPr>
        <p:spPr/>
        <p:txBody>
          <a:bodyPr/>
          <a:lstStyle/>
          <a:p>
            <a:fld id="{4EBCDCBD-78E1-0D41-A999-31B5EBF8E02C}" type="slidenum">
              <a:rPr lang="en-US" smtClean="0"/>
              <a:pPr/>
              <a:t>13</a:t>
            </a:fld>
            <a:endParaRPr lang="en-US" dirty="0"/>
          </a:p>
        </p:txBody>
      </p:sp>
      <p:sp>
        <p:nvSpPr>
          <p:cNvPr id="6" name="TextBox 5"/>
          <p:cNvSpPr txBox="1"/>
          <p:nvPr/>
        </p:nvSpPr>
        <p:spPr>
          <a:xfrm>
            <a:off x="7475220" y="1400112"/>
            <a:ext cx="3665220" cy="4708981"/>
          </a:xfrm>
          <a:prstGeom prst="rect">
            <a:avLst/>
          </a:prstGeom>
          <a:noFill/>
          <a:ln w="19050">
            <a:noFill/>
          </a:ln>
        </p:spPr>
        <p:txBody>
          <a:bodyPr wrap="square" rtlCol="0">
            <a:spAutoFit/>
          </a:bodyPr>
          <a:lstStyle/>
          <a:p>
            <a:pPr>
              <a:lnSpc>
                <a:spcPct val="150000"/>
              </a:lnSpc>
            </a:pPr>
            <a:r>
              <a:rPr lang="en-US" sz="2000" b="1" u="sng" dirty="0" smtClean="0">
                <a:solidFill>
                  <a:schemeClr val="bg1"/>
                </a:solidFill>
              </a:rPr>
              <a:t>Information</a:t>
            </a:r>
          </a:p>
          <a:p>
            <a:pPr marL="342900" indent="-342900">
              <a:lnSpc>
                <a:spcPct val="150000"/>
              </a:lnSpc>
              <a:buFont typeface="Arial" panose="020B0604020202020204" pitchFamily="34" charset="0"/>
              <a:buChar char="•"/>
            </a:pPr>
            <a:r>
              <a:rPr lang="en-US" sz="2000" dirty="0">
                <a:solidFill>
                  <a:schemeClr val="bg1"/>
                </a:solidFill>
                <a:hlinkClick r:id="rId3"/>
              </a:rPr>
              <a:t>https://</a:t>
            </a:r>
            <a:r>
              <a:rPr lang="en-US" sz="2000" dirty="0" smtClean="0">
                <a:solidFill>
                  <a:schemeClr val="bg1"/>
                </a:solidFill>
                <a:hlinkClick r:id="rId3"/>
              </a:rPr>
              <a:t>techport.nasa.gov/resetSearchOptions</a:t>
            </a:r>
            <a:r>
              <a:rPr lang="en-US" sz="2000" dirty="0" smtClean="0">
                <a:solidFill>
                  <a:schemeClr val="bg1"/>
                </a:solidFill>
              </a:rPr>
              <a:t> </a:t>
            </a:r>
          </a:p>
          <a:p>
            <a:pPr marL="342900" indent="-342900">
              <a:lnSpc>
                <a:spcPct val="150000"/>
              </a:lnSpc>
              <a:buFont typeface="Arial" panose="020B0604020202020204" pitchFamily="34" charset="0"/>
              <a:buChar char="•"/>
            </a:pPr>
            <a:r>
              <a:rPr lang="en-US" sz="2000" dirty="0" smtClean="0">
                <a:solidFill>
                  <a:schemeClr val="bg1"/>
                </a:solidFill>
              </a:rPr>
              <a:t>Search via:</a:t>
            </a:r>
          </a:p>
          <a:p>
            <a:pPr marL="800100" lvl="1" indent="-342900">
              <a:lnSpc>
                <a:spcPct val="150000"/>
              </a:lnSpc>
              <a:buFont typeface="Arial" panose="020B0604020202020204" pitchFamily="34" charset="0"/>
              <a:buChar char="•"/>
            </a:pPr>
            <a:r>
              <a:rPr lang="en-US" sz="2000" dirty="0" smtClean="0">
                <a:solidFill>
                  <a:schemeClr val="bg1"/>
                </a:solidFill>
              </a:rPr>
              <a:t>Technology Area</a:t>
            </a:r>
          </a:p>
          <a:p>
            <a:pPr marL="800100" lvl="1" indent="-342900">
              <a:lnSpc>
                <a:spcPct val="150000"/>
              </a:lnSpc>
              <a:buFont typeface="Arial" panose="020B0604020202020204" pitchFamily="34" charset="0"/>
              <a:buChar char="•"/>
            </a:pPr>
            <a:r>
              <a:rPr lang="en-US" sz="2000" dirty="0" smtClean="0">
                <a:solidFill>
                  <a:schemeClr val="bg1"/>
                </a:solidFill>
              </a:rPr>
              <a:t>TRL</a:t>
            </a:r>
          </a:p>
          <a:p>
            <a:pPr marL="800100" lvl="1" indent="-342900">
              <a:lnSpc>
                <a:spcPct val="150000"/>
              </a:lnSpc>
              <a:buFont typeface="Arial" panose="020B0604020202020204" pitchFamily="34" charset="0"/>
              <a:buChar char="•"/>
            </a:pPr>
            <a:r>
              <a:rPr lang="en-US" sz="2000" dirty="0" smtClean="0">
                <a:solidFill>
                  <a:schemeClr val="bg1"/>
                </a:solidFill>
              </a:rPr>
              <a:t>Target destination</a:t>
            </a:r>
          </a:p>
          <a:p>
            <a:pPr marL="800100" lvl="1" indent="-342900">
              <a:lnSpc>
                <a:spcPct val="150000"/>
              </a:lnSpc>
              <a:buFont typeface="Arial" panose="020B0604020202020204" pitchFamily="34" charset="0"/>
              <a:buChar char="•"/>
            </a:pPr>
            <a:r>
              <a:rPr lang="en-US" sz="2000" dirty="0" smtClean="0">
                <a:solidFill>
                  <a:schemeClr val="bg1"/>
                </a:solidFill>
              </a:rPr>
              <a:t>Supporting Organizations</a:t>
            </a:r>
          </a:p>
          <a:p>
            <a:pPr marL="800100" lvl="1" indent="-342900">
              <a:lnSpc>
                <a:spcPct val="150000"/>
              </a:lnSpc>
              <a:buFont typeface="Arial" panose="020B0604020202020204" pitchFamily="34" charset="0"/>
              <a:buChar char="•"/>
            </a:pPr>
            <a:r>
              <a:rPr lang="en-US" sz="2000" dirty="0" smtClean="0">
                <a:solidFill>
                  <a:schemeClr val="bg1"/>
                </a:solidFill>
              </a:rPr>
              <a:t>And more!</a:t>
            </a:r>
          </a:p>
        </p:txBody>
      </p:sp>
      <p:pic>
        <p:nvPicPr>
          <p:cNvPr id="8" name="Picture 7"/>
          <p:cNvPicPr>
            <a:picLocks noChangeAspect="1"/>
          </p:cNvPicPr>
          <p:nvPr/>
        </p:nvPicPr>
        <p:blipFill>
          <a:blip r:embed="rId4"/>
          <a:stretch>
            <a:fillRect/>
          </a:stretch>
        </p:blipFill>
        <p:spPr>
          <a:xfrm>
            <a:off x="217170" y="1400112"/>
            <a:ext cx="6924002" cy="4947348"/>
          </a:xfrm>
          <a:prstGeom prst="rect">
            <a:avLst/>
          </a:prstGeom>
        </p:spPr>
      </p:pic>
    </p:spTree>
    <p:extLst>
      <p:ext uri="{BB962C8B-B14F-4D97-AF65-F5344CB8AC3E}">
        <p14:creationId xmlns:p14="http://schemas.microsoft.com/office/powerpoint/2010/main" val="8304518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normAutofit/>
          </a:bodyPr>
          <a:lstStyle/>
          <a:p>
            <a:pPr marL="0" indent="0" algn="ctr">
              <a:buNone/>
            </a:pPr>
            <a:r>
              <a:rPr lang="en-US" sz="6000" dirty="0" smtClean="0"/>
              <a:t>What You Need to Know about Lunar Comms</a:t>
            </a:r>
          </a:p>
          <a:p>
            <a:pPr marL="0" indent="0" algn="ctr">
              <a:buNone/>
            </a:pPr>
            <a:r>
              <a:rPr lang="en-US" sz="3200" dirty="0" smtClean="0"/>
              <a:t>Sarah Withee, Johns Hopkins University Applied Physics Laboratory</a:t>
            </a:r>
            <a:endParaRPr lang="en-US" sz="3200" dirty="0"/>
          </a:p>
        </p:txBody>
      </p:sp>
      <p:sp>
        <p:nvSpPr>
          <p:cNvPr id="4" name="Date Placeholder 3"/>
          <p:cNvSpPr>
            <a:spLocks noGrp="1"/>
          </p:cNvSpPr>
          <p:nvPr>
            <p:ph type="dt" sz="half" idx="10"/>
          </p:nvPr>
        </p:nvSpPr>
        <p:spPr/>
        <p:txBody>
          <a:bodyPr/>
          <a:lstStyle/>
          <a:p>
            <a:fld id="{24B93144-C76E-764F-93FB-58C67DB58A80}" type="datetime3">
              <a:rPr lang="en-US" smtClean="0"/>
              <a:t>8 June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14</a:t>
            </a:fld>
            <a:endParaRPr lang="en-US" dirty="0"/>
          </a:p>
        </p:txBody>
      </p:sp>
    </p:spTree>
    <p:extLst>
      <p:ext uri="{BB962C8B-B14F-4D97-AF65-F5344CB8AC3E}">
        <p14:creationId xmlns:p14="http://schemas.microsoft.com/office/powerpoint/2010/main" val="3693420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2679A-F2A4-5840-A5F5-DB52EFF00899}"/>
              </a:ext>
            </a:extLst>
          </p:cNvPr>
          <p:cNvSpPr>
            <a:spLocks noGrp="1"/>
          </p:cNvSpPr>
          <p:nvPr>
            <p:ph type="title"/>
          </p:nvPr>
        </p:nvSpPr>
        <p:spPr>
          <a:xfrm>
            <a:off x="1208868" y="427495"/>
            <a:ext cx="10022236" cy="762000"/>
          </a:xfrm>
        </p:spPr>
        <p:txBody>
          <a:bodyPr>
            <a:normAutofit/>
          </a:bodyPr>
          <a:lstStyle/>
          <a:p>
            <a:pPr algn="ctr"/>
            <a:r>
              <a:rPr lang="en-US" dirty="0" smtClean="0"/>
              <a:t>Presentation overview</a:t>
            </a:r>
            <a:endParaRPr lang="en-US" dirty="0"/>
          </a:p>
        </p:txBody>
      </p:sp>
      <p:sp>
        <p:nvSpPr>
          <p:cNvPr id="4" name="Date Placeholder 3">
            <a:extLst>
              <a:ext uri="{FF2B5EF4-FFF2-40B4-BE49-F238E27FC236}">
                <a16:creationId xmlns:a16="http://schemas.microsoft.com/office/drawing/2014/main" id="{3CF73F19-0875-AF45-BF7E-CF66C98A265F}"/>
              </a:ext>
            </a:extLst>
          </p:cNvPr>
          <p:cNvSpPr>
            <a:spLocks noGrp="1"/>
          </p:cNvSpPr>
          <p:nvPr>
            <p:ph type="dt" sz="half" idx="11"/>
          </p:nvPr>
        </p:nvSpPr>
        <p:spPr/>
        <p:txBody>
          <a:bodyPr/>
          <a:lstStyle/>
          <a:p>
            <a:fld id="{E74931B7-E6F4-684C-ACFC-44768C603396}" type="datetime3">
              <a:rPr lang="en-US" smtClean="0"/>
              <a:t>8 June 2023</a:t>
            </a:fld>
            <a:endParaRPr lang="en-US" dirty="0"/>
          </a:p>
        </p:txBody>
      </p:sp>
      <p:sp>
        <p:nvSpPr>
          <p:cNvPr id="5" name="Slide Number Placeholder 4">
            <a:extLst>
              <a:ext uri="{FF2B5EF4-FFF2-40B4-BE49-F238E27FC236}">
                <a16:creationId xmlns:a16="http://schemas.microsoft.com/office/drawing/2014/main" id="{56C3E212-BBB7-8E46-AF63-B1A8728B156C}"/>
              </a:ext>
            </a:extLst>
          </p:cNvPr>
          <p:cNvSpPr>
            <a:spLocks noGrp="1"/>
          </p:cNvSpPr>
          <p:nvPr>
            <p:ph type="sldNum" sz="quarter" idx="12"/>
          </p:nvPr>
        </p:nvSpPr>
        <p:spPr/>
        <p:txBody>
          <a:bodyPr/>
          <a:lstStyle/>
          <a:p>
            <a:fld id="{4EBCDCBD-78E1-0D41-A999-31B5EBF8E02C}" type="slidenum">
              <a:rPr lang="en-US" smtClean="0"/>
              <a:pPr/>
              <a:t>15</a:t>
            </a:fld>
            <a:endParaRPr lang="en-US" dirty="0"/>
          </a:p>
        </p:txBody>
      </p:sp>
      <p:sp>
        <p:nvSpPr>
          <p:cNvPr id="3" name="TextBox 2"/>
          <p:cNvSpPr txBox="1"/>
          <p:nvPr/>
        </p:nvSpPr>
        <p:spPr>
          <a:xfrm>
            <a:off x="112889" y="1494616"/>
            <a:ext cx="11694797" cy="5509200"/>
          </a:xfrm>
          <a:prstGeom prst="rect">
            <a:avLst/>
          </a:prstGeom>
          <a:noFill/>
          <a:ln w="19050">
            <a:noFill/>
          </a:ln>
        </p:spPr>
        <p:txBody>
          <a:bodyPr wrap="square" rtlCol="0">
            <a:spAutoFit/>
          </a:bodyPr>
          <a:lstStyle/>
          <a:p>
            <a:pPr marL="342900" indent="-342900">
              <a:buFont typeface="Arial" panose="020B0604020202020204" pitchFamily="34" charset="0"/>
              <a:buChar char="•"/>
            </a:pPr>
            <a:r>
              <a:rPr lang="en-US" sz="3200" dirty="0" smtClean="0">
                <a:solidFill>
                  <a:schemeClr val="bg1"/>
                </a:solidFill>
              </a:rPr>
              <a:t>Terrestrial vs lunar </a:t>
            </a:r>
            <a:r>
              <a:rPr lang="en-US" sz="3200" dirty="0" err="1" smtClean="0">
                <a:solidFill>
                  <a:schemeClr val="bg1"/>
                </a:solidFill>
              </a:rPr>
              <a:t>comms</a:t>
            </a:r>
            <a:endParaRPr lang="en-US" sz="3200" dirty="0" smtClean="0">
              <a:solidFill>
                <a:schemeClr val="bg1"/>
              </a:solidFill>
            </a:endParaRPr>
          </a:p>
          <a:p>
            <a:pPr marL="342900" indent="-342900">
              <a:buFont typeface="Arial" panose="020B0604020202020204" pitchFamily="34" charset="0"/>
              <a:buChar char="•"/>
            </a:pPr>
            <a:r>
              <a:rPr lang="en-US" sz="3200" dirty="0" smtClean="0">
                <a:solidFill>
                  <a:schemeClr val="bg1"/>
                </a:solidFill>
              </a:rPr>
              <a:t>Earth to Moon/Moon to Earth</a:t>
            </a:r>
          </a:p>
          <a:p>
            <a:pPr marL="800100" lvl="1" indent="-342900">
              <a:buFont typeface="Arial" panose="020B0604020202020204" pitchFamily="34" charset="0"/>
              <a:buChar char="•"/>
            </a:pPr>
            <a:r>
              <a:rPr lang="en-US" sz="3200" dirty="0" smtClean="0">
                <a:solidFill>
                  <a:schemeClr val="bg1"/>
                </a:solidFill>
              </a:rPr>
              <a:t>Factors limiting availability of </a:t>
            </a:r>
            <a:r>
              <a:rPr lang="en-US" sz="3200" dirty="0" err="1" smtClean="0">
                <a:solidFill>
                  <a:schemeClr val="bg1"/>
                </a:solidFill>
              </a:rPr>
              <a:t>comms</a:t>
            </a:r>
            <a:endParaRPr lang="en-US" sz="3200" dirty="0" smtClean="0">
              <a:solidFill>
                <a:schemeClr val="bg1"/>
              </a:solidFill>
            </a:endParaRPr>
          </a:p>
          <a:p>
            <a:pPr marL="800100" lvl="1" indent="-342900">
              <a:buFont typeface="Arial" panose="020B0604020202020204" pitchFamily="34" charset="0"/>
              <a:buChar char="•"/>
            </a:pPr>
            <a:r>
              <a:rPr lang="en-US" sz="3200" dirty="0" smtClean="0">
                <a:solidFill>
                  <a:schemeClr val="bg1"/>
                </a:solidFill>
              </a:rPr>
              <a:t>Blackouts</a:t>
            </a:r>
          </a:p>
          <a:p>
            <a:pPr marL="800100" lvl="1" indent="-342900">
              <a:buFont typeface="Arial" panose="020B0604020202020204" pitchFamily="34" charset="0"/>
              <a:buChar char="•"/>
            </a:pPr>
            <a:r>
              <a:rPr lang="en-US" sz="3200" dirty="0" smtClean="0">
                <a:solidFill>
                  <a:schemeClr val="bg1"/>
                </a:solidFill>
              </a:rPr>
              <a:t>Delays</a:t>
            </a:r>
          </a:p>
          <a:p>
            <a:pPr marL="342900" indent="-342900">
              <a:buFont typeface="Arial" panose="020B0604020202020204" pitchFamily="34" charset="0"/>
              <a:buChar char="•"/>
            </a:pPr>
            <a:r>
              <a:rPr lang="en-US" sz="3200" dirty="0" smtClean="0">
                <a:solidFill>
                  <a:schemeClr val="bg1"/>
                </a:solidFill>
              </a:rPr>
              <a:t>Implications </a:t>
            </a:r>
            <a:r>
              <a:rPr lang="en-US" sz="3200" dirty="0">
                <a:solidFill>
                  <a:schemeClr val="bg1"/>
                </a:solidFill>
              </a:rPr>
              <a:t>of lunar </a:t>
            </a:r>
            <a:r>
              <a:rPr lang="en-US" sz="3200" dirty="0" err="1">
                <a:solidFill>
                  <a:schemeClr val="bg1"/>
                </a:solidFill>
              </a:rPr>
              <a:t>comms</a:t>
            </a:r>
            <a:r>
              <a:rPr lang="en-US" sz="3200" dirty="0">
                <a:solidFill>
                  <a:schemeClr val="bg1"/>
                </a:solidFill>
              </a:rPr>
              <a:t> constraints for mission planning and </a:t>
            </a:r>
            <a:r>
              <a:rPr lang="en-US" sz="3200" dirty="0" err="1" smtClean="0">
                <a:solidFill>
                  <a:schemeClr val="bg1"/>
                </a:solidFill>
              </a:rPr>
              <a:t>conops</a:t>
            </a:r>
            <a:endParaRPr lang="en-US" sz="3200" dirty="0" smtClean="0">
              <a:solidFill>
                <a:schemeClr val="bg1"/>
              </a:solidFill>
            </a:endParaRPr>
          </a:p>
          <a:p>
            <a:pPr marL="342900" indent="-342900">
              <a:buFont typeface="Arial" panose="020B0604020202020204" pitchFamily="34" charset="0"/>
              <a:buChar char="•"/>
            </a:pPr>
            <a:r>
              <a:rPr lang="en-US" sz="3200" dirty="0">
                <a:solidFill>
                  <a:schemeClr val="bg1"/>
                </a:solidFill>
              </a:rPr>
              <a:t>Surface-to-surface </a:t>
            </a:r>
            <a:r>
              <a:rPr lang="en-US" sz="3200" dirty="0" err="1">
                <a:solidFill>
                  <a:schemeClr val="bg1"/>
                </a:solidFill>
              </a:rPr>
              <a:t>comms</a:t>
            </a:r>
            <a:r>
              <a:rPr lang="en-US" sz="3200" dirty="0">
                <a:solidFill>
                  <a:schemeClr val="bg1"/>
                </a:solidFill>
              </a:rPr>
              <a:t> on the </a:t>
            </a:r>
            <a:r>
              <a:rPr lang="en-US" sz="3200" dirty="0" smtClean="0">
                <a:solidFill>
                  <a:schemeClr val="bg1"/>
                </a:solidFill>
              </a:rPr>
              <a:t>Moon</a:t>
            </a:r>
          </a:p>
          <a:p>
            <a:pPr marL="342900" indent="-342900">
              <a:buFont typeface="Arial" panose="020B0604020202020204" pitchFamily="34" charset="0"/>
              <a:buChar char="•"/>
            </a:pPr>
            <a:r>
              <a:rPr lang="en-US" sz="3200" dirty="0" smtClean="0">
                <a:solidFill>
                  <a:schemeClr val="bg1"/>
                </a:solidFill>
              </a:rPr>
              <a:t>Relay providers</a:t>
            </a:r>
          </a:p>
          <a:p>
            <a:pPr marL="342900" indent="-342900">
              <a:buFont typeface="Arial" panose="020B0604020202020204" pitchFamily="34" charset="0"/>
              <a:buChar char="•"/>
            </a:pPr>
            <a:r>
              <a:rPr lang="en-US" sz="3200" dirty="0" smtClean="0">
                <a:solidFill>
                  <a:schemeClr val="bg1"/>
                </a:solidFill>
              </a:rPr>
              <a:t>Concluding thoughts</a:t>
            </a:r>
            <a:endParaRPr lang="en-US" sz="3200" dirty="0">
              <a:solidFill>
                <a:schemeClr val="bg1"/>
              </a:solidFill>
            </a:endParaRPr>
          </a:p>
          <a:p>
            <a:endParaRPr lang="en-US" sz="3200" dirty="0" smtClean="0">
              <a:solidFill>
                <a:schemeClr val="bg1"/>
              </a:solidFill>
            </a:endParaRPr>
          </a:p>
        </p:txBody>
      </p:sp>
    </p:spTree>
    <p:extLst>
      <p:ext uri="{BB962C8B-B14F-4D97-AF65-F5344CB8AC3E}">
        <p14:creationId xmlns:p14="http://schemas.microsoft.com/office/powerpoint/2010/main" val="2816896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6"/>
          </p:nvPr>
        </p:nvSpPr>
        <p:spPr>
          <a:xfrm>
            <a:off x="952491" y="3918037"/>
            <a:ext cx="2301386" cy="610918"/>
          </a:xfrm>
        </p:spPr>
        <p:txBody>
          <a:bodyPr/>
          <a:lstStyle/>
          <a:p>
            <a:pPr algn="ctr"/>
            <a:r>
              <a:rPr lang="en-US" b="0" dirty="0">
                <a:solidFill>
                  <a:srgbClr val="FFFF00"/>
                </a:solidFill>
              </a:rPr>
              <a:t>Choose a cellphone provider</a:t>
            </a:r>
          </a:p>
          <a:p>
            <a:endParaRPr lang="en-US" dirty="0"/>
          </a:p>
        </p:txBody>
      </p:sp>
      <p:sp>
        <p:nvSpPr>
          <p:cNvPr id="20" name="Text Placeholder 19"/>
          <p:cNvSpPr>
            <a:spLocks noGrp="1"/>
          </p:cNvSpPr>
          <p:nvPr>
            <p:ph type="body" sz="quarter" idx="18"/>
          </p:nvPr>
        </p:nvSpPr>
        <p:spPr>
          <a:xfrm>
            <a:off x="3591970" y="3918037"/>
            <a:ext cx="2332272" cy="304800"/>
          </a:xfrm>
        </p:spPr>
        <p:txBody>
          <a:bodyPr/>
          <a:lstStyle/>
          <a:p>
            <a:pPr algn="ctr"/>
            <a:r>
              <a:rPr lang="en-US" b="0" dirty="0">
                <a:solidFill>
                  <a:srgbClr val="FFFF00"/>
                </a:solidFill>
              </a:rPr>
              <a:t>Choose pre-built hardware (iPhone, Android, </a:t>
            </a:r>
            <a:r>
              <a:rPr lang="en-US" b="0" dirty="0" err="1">
                <a:solidFill>
                  <a:srgbClr val="FFFF00"/>
                </a:solidFill>
              </a:rPr>
              <a:t>etc</a:t>
            </a:r>
            <a:r>
              <a:rPr lang="en-US" b="0" dirty="0">
                <a:solidFill>
                  <a:srgbClr val="FFFF00"/>
                </a:solidFill>
              </a:rPr>
              <a:t>) that works with the </a:t>
            </a:r>
            <a:r>
              <a:rPr lang="en-US" b="0" dirty="0" smtClean="0">
                <a:solidFill>
                  <a:srgbClr val="FFFF00"/>
                </a:solidFill>
              </a:rPr>
              <a:t>network</a:t>
            </a:r>
            <a:endParaRPr lang="en-US" b="0" dirty="0">
              <a:solidFill>
                <a:srgbClr val="FFFF00"/>
              </a:solidFill>
            </a:endParaRPr>
          </a:p>
        </p:txBody>
      </p:sp>
      <p:sp>
        <p:nvSpPr>
          <p:cNvPr id="22" name="Text Placeholder 21"/>
          <p:cNvSpPr>
            <a:spLocks noGrp="1"/>
          </p:cNvSpPr>
          <p:nvPr>
            <p:ph type="body" sz="quarter" idx="20"/>
          </p:nvPr>
        </p:nvSpPr>
        <p:spPr>
          <a:xfrm>
            <a:off x="6262333" y="3918037"/>
            <a:ext cx="2301386" cy="304800"/>
          </a:xfrm>
        </p:spPr>
        <p:txBody>
          <a:bodyPr/>
          <a:lstStyle/>
          <a:p>
            <a:pPr algn="ctr"/>
            <a:r>
              <a:rPr lang="en-US" b="0" dirty="0">
                <a:solidFill>
                  <a:srgbClr val="FFFF00"/>
                </a:solidFill>
              </a:rPr>
              <a:t>Sign contract with provider and pay fees</a:t>
            </a:r>
          </a:p>
          <a:p>
            <a:endParaRPr lang="en-US" dirty="0"/>
          </a:p>
        </p:txBody>
      </p:sp>
      <p:sp>
        <p:nvSpPr>
          <p:cNvPr id="2" name="Title 1">
            <a:extLst>
              <a:ext uri="{FF2B5EF4-FFF2-40B4-BE49-F238E27FC236}">
                <a16:creationId xmlns:a16="http://schemas.microsoft.com/office/drawing/2014/main" id="{6E52679A-F2A4-5840-A5F5-DB52EFF00899}"/>
              </a:ext>
            </a:extLst>
          </p:cNvPr>
          <p:cNvSpPr>
            <a:spLocks noGrp="1"/>
          </p:cNvSpPr>
          <p:nvPr>
            <p:ph type="title"/>
          </p:nvPr>
        </p:nvSpPr>
        <p:spPr/>
        <p:txBody>
          <a:bodyPr>
            <a:normAutofit/>
          </a:bodyPr>
          <a:lstStyle/>
          <a:p>
            <a:pPr algn="ctr"/>
            <a:r>
              <a:rPr lang="en-US" dirty="0" smtClean="0">
                <a:solidFill>
                  <a:srgbClr val="FFFF00"/>
                </a:solidFill>
              </a:rPr>
              <a:t>Terrestrial </a:t>
            </a:r>
            <a:r>
              <a:rPr lang="en-US" dirty="0" err="1" smtClean="0">
                <a:solidFill>
                  <a:srgbClr val="FFFF00"/>
                </a:solidFill>
              </a:rPr>
              <a:t>Comms</a:t>
            </a:r>
            <a:r>
              <a:rPr lang="en-US" dirty="0" smtClean="0">
                <a:solidFill>
                  <a:srgbClr val="FFFF00"/>
                </a:solidFill>
              </a:rPr>
              <a:t>: Our Day-to-Day</a:t>
            </a:r>
            <a:endParaRPr lang="en-US" dirty="0">
              <a:solidFill>
                <a:srgbClr val="FFFF00"/>
              </a:solidFill>
            </a:endParaRPr>
          </a:p>
        </p:txBody>
      </p:sp>
      <p:sp>
        <p:nvSpPr>
          <p:cNvPr id="27" name="Text Placeholder 26"/>
          <p:cNvSpPr>
            <a:spLocks noGrp="1"/>
          </p:cNvSpPr>
          <p:nvPr>
            <p:ph type="body" sz="quarter" idx="28"/>
          </p:nvPr>
        </p:nvSpPr>
        <p:spPr>
          <a:xfrm>
            <a:off x="8901806" y="3918037"/>
            <a:ext cx="2337688" cy="304800"/>
          </a:xfrm>
        </p:spPr>
        <p:txBody>
          <a:bodyPr/>
          <a:lstStyle/>
          <a:p>
            <a:pPr algn="ctr"/>
            <a:r>
              <a:rPr lang="en-US" b="0" dirty="0">
                <a:solidFill>
                  <a:srgbClr val="FFFF00"/>
                </a:solidFill>
              </a:rPr>
              <a:t>Call anyone with a phone number, anywhere, at any time without reservations or blackouts, even if they have a different service provider. Pay a flat rate for voice </a:t>
            </a:r>
            <a:r>
              <a:rPr lang="en-US" b="0" dirty="0" err="1">
                <a:solidFill>
                  <a:srgbClr val="FFFF00"/>
                </a:solidFill>
              </a:rPr>
              <a:t>comms</a:t>
            </a:r>
            <a:r>
              <a:rPr lang="en-US" b="0" dirty="0">
                <a:solidFill>
                  <a:srgbClr val="FFFF00"/>
                </a:solidFill>
              </a:rPr>
              <a:t> and a certain amount of data.</a:t>
            </a:r>
          </a:p>
          <a:p>
            <a:endParaRPr lang="en-US" dirty="0"/>
          </a:p>
        </p:txBody>
      </p:sp>
      <p:sp>
        <p:nvSpPr>
          <p:cNvPr id="4" name="Date Placeholder 3">
            <a:extLst>
              <a:ext uri="{FF2B5EF4-FFF2-40B4-BE49-F238E27FC236}">
                <a16:creationId xmlns:a16="http://schemas.microsoft.com/office/drawing/2014/main" id="{3CF73F19-0875-AF45-BF7E-CF66C98A265F}"/>
              </a:ext>
            </a:extLst>
          </p:cNvPr>
          <p:cNvSpPr>
            <a:spLocks noGrp="1"/>
          </p:cNvSpPr>
          <p:nvPr>
            <p:ph type="dt" sz="half" idx="4294967295"/>
          </p:nvPr>
        </p:nvSpPr>
        <p:spPr>
          <a:xfrm>
            <a:off x="10817225" y="6500813"/>
            <a:ext cx="1374775" cy="357187"/>
          </a:xfrm>
        </p:spPr>
        <p:txBody>
          <a:bodyPr/>
          <a:lstStyle/>
          <a:p>
            <a:fld id="{E74931B7-E6F4-684C-ACFC-44768C603396}" type="datetime3">
              <a:rPr lang="en-US" smtClean="0"/>
              <a:t>8 June 2023</a:t>
            </a:fld>
            <a:endParaRPr lang="en-US" dirty="0"/>
          </a:p>
        </p:txBody>
      </p:sp>
      <p:sp>
        <p:nvSpPr>
          <p:cNvPr id="5" name="Slide Number Placeholder 4">
            <a:extLst>
              <a:ext uri="{FF2B5EF4-FFF2-40B4-BE49-F238E27FC236}">
                <a16:creationId xmlns:a16="http://schemas.microsoft.com/office/drawing/2014/main" id="{56C3E212-BBB7-8E46-AF63-B1A8728B156C}"/>
              </a:ext>
            </a:extLst>
          </p:cNvPr>
          <p:cNvSpPr>
            <a:spLocks noGrp="1"/>
          </p:cNvSpPr>
          <p:nvPr>
            <p:ph type="sldNum" sz="quarter" idx="4294967295"/>
          </p:nvPr>
        </p:nvSpPr>
        <p:spPr>
          <a:xfrm>
            <a:off x="11822113" y="6500813"/>
            <a:ext cx="369887" cy="357187"/>
          </a:xfrm>
        </p:spPr>
        <p:txBody>
          <a:bodyPr/>
          <a:lstStyle/>
          <a:p>
            <a:fld id="{4EBCDCBD-78E1-0D41-A999-31B5EBF8E02C}" type="slidenum">
              <a:rPr lang="en-US" smtClean="0"/>
              <a:pPr/>
              <a:t>16</a:t>
            </a:fld>
            <a:endParaRPr lang="en-US" dirty="0"/>
          </a:p>
        </p:txBody>
      </p:sp>
      <p:pic>
        <p:nvPicPr>
          <p:cNvPr id="33" name="Picture 4" descr="Contract Signing Female Customer Sign Papers In Dealership Office Closeup  Shot Stock Photo - Download Image Now - iStock"/>
          <p:cNvPicPr>
            <a:picLocks noGrp="1" noChangeAspect="1" noChangeArrowheads="1"/>
          </p:cNvPicPr>
          <p:nvPr>
            <p:ph type="pic" sz="quarter" idx="23"/>
          </p:nvPr>
        </p:nvPicPr>
        <p:blipFill>
          <a:blip r:embed="rId3">
            <a:extLst>
              <a:ext uri="{28A0092B-C50C-407E-A947-70E740481C1C}">
                <a14:useLocalDpi xmlns:a14="http://schemas.microsoft.com/office/drawing/2010/main" val="0"/>
              </a:ext>
            </a:extLst>
          </a:blip>
          <a:srcRect l="15598" r="15598"/>
          <a:stretch>
            <a:fillRect/>
          </a:stretch>
        </p:blipFill>
        <p:spPr bwMode="auto">
          <a:xfrm>
            <a:off x="6262688" y="1484313"/>
            <a:ext cx="2300287" cy="22288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op Cell Phone Tower Drawing Stock Vectors, Illustrations &amp; Clip Art -  iStock"/>
          <p:cNvPicPr>
            <a:picLocks noGrp="1" noChangeAspect="1" noChangeArrowheads="1"/>
          </p:cNvPicPr>
          <p:nvPr>
            <p:ph type="pic" sz="quarter" idx="21"/>
          </p:nvPr>
        </p:nvPicPr>
        <p:blipFill rotWithShape="1">
          <a:blip r:embed="rId4">
            <a:extLst>
              <a:ext uri="{28A0092B-C50C-407E-A947-70E740481C1C}">
                <a14:useLocalDpi xmlns:a14="http://schemas.microsoft.com/office/drawing/2010/main" val="0"/>
              </a:ext>
            </a:extLst>
          </a:blip>
          <a:srcRect t="1586" b="8729"/>
          <a:stretch/>
        </p:blipFill>
        <p:spPr bwMode="auto">
          <a:xfrm>
            <a:off x="952500" y="1484313"/>
            <a:ext cx="2301875" cy="22287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ell Phone Glyph Icon Graphic by Graphic Nehar · Creative Fabrica"/>
          <p:cNvPicPr>
            <a:picLocks noGrp="1" noChangeAspect="1" noChangeArrowheads="1"/>
          </p:cNvPicPr>
          <p:nvPr>
            <p:ph type="pic" sz="quarter" idx="22"/>
          </p:nvPr>
        </p:nvPicPr>
        <p:blipFill>
          <a:blip r:embed="rId5">
            <a:extLst>
              <a:ext uri="{28A0092B-C50C-407E-A947-70E740481C1C}">
                <a14:useLocalDpi xmlns:a14="http://schemas.microsoft.com/office/drawing/2010/main" val="0"/>
              </a:ext>
            </a:extLst>
          </a:blip>
          <a:srcRect l="15176" r="15176"/>
          <a:stretch>
            <a:fillRect/>
          </a:stretch>
        </p:blipFill>
        <p:spPr bwMode="auto">
          <a:xfrm>
            <a:off x="3592513" y="1484313"/>
            <a:ext cx="2332037" cy="22288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ynk demos global satellite connection for ordinary phones and prepares for  commercial launch | TechCrunch"/>
          <p:cNvPicPr>
            <a:picLocks noGrp="1" noChangeAspect="1" noChangeArrowheads="1"/>
          </p:cNvPicPr>
          <p:nvPr>
            <p:ph type="pic" sz="quarter" idx="29"/>
          </p:nvPr>
        </p:nvPicPr>
        <p:blipFill>
          <a:blip r:embed="rId6">
            <a:extLst>
              <a:ext uri="{28A0092B-C50C-407E-A947-70E740481C1C}">
                <a14:useLocalDpi xmlns:a14="http://schemas.microsoft.com/office/drawing/2010/main" val="0"/>
              </a:ext>
            </a:extLst>
          </a:blip>
          <a:srcRect l="19747" r="19747"/>
          <a:stretch>
            <a:fillRect/>
          </a:stretch>
        </p:blipFill>
        <p:spPr bwMode="auto">
          <a:xfrm>
            <a:off x="8901113" y="1484313"/>
            <a:ext cx="2338387" cy="2228850"/>
          </a:xfrm>
          <a:prstGeom prst="rect">
            <a:avLst/>
          </a:prstGeom>
          <a:noFill/>
          <a:extLst>
            <a:ext uri="{909E8E84-426E-40DD-AFC4-6F175D3DCCD1}">
              <a14:hiddenFill xmlns:a14="http://schemas.microsoft.com/office/drawing/2010/main">
                <a:solidFill>
                  <a:srgbClr val="FFFFFF"/>
                </a:solidFill>
              </a14:hiddenFill>
            </a:ext>
          </a:extLst>
        </p:spPr>
      </p:pic>
      <p:sp>
        <p:nvSpPr>
          <p:cNvPr id="30" name="Right Arrow 29"/>
          <p:cNvSpPr/>
          <p:nvPr/>
        </p:nvSpPr>
        <p:spPr>
          <a:xfrm>
            <a:off x="3165746" y="2467925"/>
            <a:ext cx="514350" cy="26125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31" name="Right Arrow 30"/>
          <p:cNvSpPr/>
          <p:nvPr/>
        </p:nvSpPr>
        <p:spPr>
          <a:xfrm>
            <a:off x="5838825" y="2467925"/>
            <a:ext cx="514350" cy="26125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
        <p:nvSpPr>
          <p:cNvPr id="32" name="Right Arrow 31"/>
          <p:cNvSpPr/>
          <p:nvPr/>
        </p:nvSpPr>
        <p:spPr>
          <a:xfrm>
            <a:off x="8511904" y="2467925"/>
            <a:ext cx="514350" cy="26125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Tree>
    <p:extLst>
      <p:ext uri="{BB962C8B-B14F-4D97-AF65-F5344CB8AC3E}">
        <p14:creationId xmlns:p14="http://schemas.microsoft.com/office/powerpoint/2010/main" val="14954240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6"/>
          </p:nvPr>
        </p:nvSpPr>
        <p:spPr>
          <a:xfrm>
            <a:off x="952501" y="2834690"/>
            <a:ext cx="2463800" cy="563608"/>
          </a:xfrm>
        </p:spPr>
        <p:txBody>
          <a:bodyPr/>
          <a:lstStyle/>
          <a:p>
            <a:pPr algn="ctr"/>
            <a:r>
              <a:rPr lang="en-US" sz="1500" dirty="0">
                <a:solidFill>
                  <a:srgbClr val="FFFF00"/>
                </a:solidFill>
              </a:rPr>
              <a:t>Analyze radio propagation characteristics and communications availability of your operating location</a:t>
            </a:r>
          </a:p>
          <a:p>
            <a:endParaRPr lang="en-US" dirty="0"/>
          </a:p>
        </p:txBody>
      </p:sp>
      <p:sp>
        <p:nvSpPr>
          <p:cNvPr id="11" name="Text Placeholder 10"/>
          <p:cNvSpPr>
            <a:spLocks noGrp="1"/>
          </p:cNvSpPr>
          <p:nvPr>
            <p:ph type="body" sz="quarter" idx="22"/>
          </p:nvPr>
        </p:nvSpPr>
        <p:spPr>
          <a:xfrm>
            <a:off x="3581400" y="2834690"/>
            <a:ext cx="2446337" cy="563608"/>
          </a:xfrm>
        </p:spPr>
        <p:txBody>
          <a:bodyPr/>
          <a:lstStyle/>
          <a:p>
            <a:pPr algn="ctr"/>
            <a:r>
              <a:rPr lang="en-US" sz="1500" dirty="0">
                <a:solidFill>
                  <a:srgbClr val="FFFF00"/>
                </a:solidFill>
              </a:rPr>
              <a:t>Select a ground station service </a:t>
            </a:r>
            <a:r>
              <a:rPr lang="en-US" sz="1500" dirty="0" smtClean="0">
                <a:solidFill>
                  <a:srgbClr val="FFFF00"/>
                </a:solidFill>
              </a:rPr>
              <a:t>provider</a:t>
            </a:r>
            <a:endParaRPr lang="en-US" sz="1500" dirty="0">
              <a:solidFill>
                <a:srgbClr val="FFFF00"/>
              </a:solidFill>
            </a:endParaRPr>
          </a:p>
        </p:txBody>
      </p:sp>
      <p:sp>
        <p:nvSpPr>
          <p:cNvPr id="14" name="Text Placeholder 13"/>
          <p:cNvSpPr>
            <a:spLocks noGrp="1"/>
          </p:cNvSpPr>
          <p:nvPr>
            <p:ph type="body" sz="quarter" idx="24"/>
          </p:nvPr>
        </p:nvSpPr>
        <p:spPr>
          <a:xfrm>
            <a:off x="6181726" y="2834690"/>
            <a:ext cx="2446337" cy="563608"/>
          </a:xfrm>
        </p:spPr>
        <p:txBody>
          <a:bodyPr/>
          <a:lstStyle/>
          <a:p>
            <a:pPr algn="ctr"/>
            <a:r>
              <a:rPr lang="en-US" sz="1500" dirty="0">
                <a:solidFill>
                  <a:srgbClr val="FFFF00"/>
                </a:solidFill>
              </a:rPr>
              <a:t>Select hardware: Radio, Antenna, </a:t>
            </a:r>
            <a:r>
              <a:rPr lang="en-US" sz="1500" dirty="0" smtClean="0">
                <a:solidFill>
                  <a:srgbClr val="FFFF00"/>
                </a:solidFill>
              </a:rPr>
              <a:t>Amplifier</a:t>
            </a:r>
            <a:endParaRPr lang="en-US" sz="1500" dirty="0">
              <a:solidFill>
                <a:srgbClr val="FFFF00"/>
              </a:solidFill>
            </a:endParaRPr>
          </a:p>
        </p:txBody>
      </p:sp>
      <p:sp>
        <p:nvSpPr>
          <p:cNvPr id="36" name="Text Placeholder 35"/>
          <p:cNvSpPr>
            <a:spLocks noGrp="1"/>
          </p:cNvSpPr>
          <p:nvPr>
            <p:ph type="body" sz="quarter" idx="26"/>
          </p:nvPr>
        </p:nvSpPr>
        <p:spPr>
          <a:xfrm>
            <a:off x="8793163" y="2834690"/>
            <a:ext cx="2446337" cy="589836"/>
          </a:xfrm>
        </p:spPr>
        <p:txBody>
          <a:bodyPr/>
          <a:lstStyle/>
          <a:p>
            <a:pPr algn="ctr"/>
            <a:r>
              <a:rPr lang="en-US" sz="1500" dirty="0">
                <a:solidFill>
                  <a:srgbClr val="FFFF00"/>
                </a:solidFill>
              </a:rPr>
              <a:t>Develop link budget &amp; Apply to spectrum licensing for transmit (1-2 </a:t>
            </a:r>
            <a:r>
              <a:rPr lang="en-US" sz="1500" dirty="0" err="1">
                <a:solidFill>
                  <a:srgbClr val="FFFF00"/>
                </a:solidFill>
              </a:rPr>
              <a:t>yrs</a:t>
            </a:r>
            <a:r>
              <a:rPr lang="en-US" sz="1500" dirty="0">
                <a:solidFill>
                  <a:srgbClr val="FFFF00"/>
                </a:solidFill>
              </a:rPr>
              <a:t> min.)</a:t>
            </a:r>
          </a:p>
          <a:p>
            <a:endParaRPr lang="en-US" dirty="0"/>
          </a:p>
        </p:txBody>
      </p:sp>
      <p:sp>
        <p:nvSpPr>
          <p:cNvPr id="38" name="Text Placeholder 37"/>
          <p:cNvSpPr>
            <a:spLocks noGrp="1"/>
          </p:cNvSpPr>
          <p:nvPr>
            <p:ph type="body" sz="quarter" idx="28"/>
          </p:nvPr>
        </p:nvSpPr>
        <p:spPr>
          <a:xfrm>
            <a:off x="952500" y="5541104"/>
            <a:ext cx="2463800" cy="563873"/>
          </a:xfrm>
        </p:spPr>
        <p:txBody>
          <a:bodyPr/>
          <a:lstStyle/>
          <a:p>
            <a:pPr algn="ctr"/>
            <a:r>
              <a:rPr lang="en-US" sz="1500" dirty="0" smtClean="0">
                <a:solidFill>
                  <a:srgbClr val="FFFF00"/>
                </a:solidFill>
              </a:rPr>
              <a:t>Launch &amp; </a:t>
            </a:r>
            <a:r>
              <a:rPr lang="en-US" sz="1500" dirty="0">
                <a:solidFill>
                  <a:srgbClr val="FFFF00"/>
                </a:solidFill>
              </a:rPr>
              <a:t>communicate with your provider during scheduled time periods (no 24/7 </a:t>
            </a:r>
            <a:r>
              <a:rPr lang="en-US" sz="1500" dirty="0" err="1">
                <a:solidFill>
                  <a:srgbClr val="FFFF00"/>
                </a:solidFill>
              </a:rPr>
              <a:t>comms</a:t>
            </a:r>
            <a:r>
              <a:rPr lang="en-US" sz="1500" dirty="0">
                <a:solidFill>
                  <a:srgbClr val="FFFF00"/>
                </a:solidFill>
              </a:rPr>
              <a:t>)</a:t>
            </a:r>
          </a:p>
          <a:p>
            <a:endParaRPr lang="en-US" dirty="0">
              <a:solidFill>
                <a:schemeClr val="bg1"/>
              </a:solidFill>
            </a:endParaRPr>
          </a:p>
        </p:txBody>
      </p:sp>
      <p:sp>
        <p:nvSpPr>
          <p:cNvPr id="40" name="Text Placeholder 39"/>
          <p:cNvSpPr>
            <a:spLocks noGrp="1"/>
          </p:cNvSpPr>
          <p:nvPr>
            <p:ph type="body" sz="quarter" idx="30"/>
          </p:nvPr>
        </p:nvSpPr>
        <p:spPr>
          <a:xfrm>
            <a:off x="3581399" y="5541104"/>
            <a:ext cx="2446337" cy="392501"/>
          </a:xfrm>
        </p:spPr>
        <p:txBody>
          <a:bodyPr/>
          <a:lstStyle/>
          <a:p>
            <a:pPr algn="ctr"/>
            <a:r>
              <a:rPr lang="en-US" sz="1500" dirty="0" smtClean="0">
                <a:solidFill>
                  <a:srgbClr val="FFFF00"/>
                </a:solidFill>
              </a:rPr>
              <a:t>RF </a:t>
            </a:r>
            <a:r>
              <a:rPr lang="en-US" sz="1500" dirty="0">
                <a:solidFill>
                  <a:srgbClr val="FFFF00"/>
                </a:solidFill>
              </a:rPr>
              <a:t>compatibility testing with your service provider</a:t>
            </a:r>
          </a:p>
          <a:p>
            <a:endParaRPr lang="en-US" dirty="0">
              <a:solidFill>
                <a:schemeClr val="bg1"/>
              </a:solidFill>
            </a:endParaRPr>
          </a:p>
          <a:p>
            <a:endParaRPr lang="en-US" dirty="0"/>
          </a:p>
        </p:txBody>
      </p:sp>
      <p:sp>
        <p:nvSpPr>
          <p:cNvPr id="42" name="Text Placeholder 41"/>
          <p:cNvSpPr>
            <a:spLocks noGrp="1"/>
          </p:cNvSpPr>
          <p:nvPr>
            <p:ph type="body" sz="quarter" idx="32"/>
          </p:nvPr>
        </p:nvSpPr>
        <p:spPr>
          <a:xfrm>
            <a:off x="6181725" y="5541104"/>
            <a:ext cx="2446337" cy="563873"/>
          </a:xfrm>
        </p:spPr>
        <p:txBody>
          <a:bodyPr/>
          <a:lstStyle/>
          <a:p>
            <a:pPr algn="ctr"/>
            <a:r>
              <a:rPr lang="en-US" sz="1500" dirty="0">
                <a:solidFill>
                  <a:srgbClr val="FFFF00"/>
                </a:solidFill>
              </a:rPr>
              <a:t>Sign contract with provider and pay fees</a:t>
            </a:r>
          </a:p>
        </p:txBody>
      </p:sp>
      <p:sp>
        <p:nvSpPr>
          <p:cNvPr id="44" name="Text Placeholder 43"/>
          <p:cNvSpPr>
            <a:spLocks noGrp="1"/>
          </p:cNvSpPr>
          <p:nvPr>
            <p:ph type="body" sz="quarter" idx="34"/>
          </p:nvPr>
        </p:nvSpPr>
        <p:spPr>
          <a:xfrm>
            <a:off x="8793162" y="5541104"/>
            <a:ext cx="2446337" cy="586884"/>
          </a:xfrm>
        </p:spPr>
        <p:txBody>
          <a:bodyPr/>
          <a:lstStyle/>
          <a:p>
            <a:pPr algn="ctr"/>
            <a:r>
              <a:rPr lang="en-US" sz="1500" dirty="0">
                <a:solidFill>
                  <a:srgbClr val="FFFF00"/>
                </a:solidFill>
              </a:rPr>
              <a:t>Integrate hardware</a:t>
            </a:r>
          </a:p>
        </p:txBody>
      </p:sp>
      <p:sp>
        <p:nvSpPr>
          <p:cNvPr id="2" name="Title 1">
            <a:extLst>
              <a:ext uri="{FF2B5EF4-FFF2-40B4-BE49-F238E27FC236}">
                <a16:creationId xmlns:a16="http://schemas.microsoft.com/office/drawing/2014/main" id="{6E52679A-F2A4-5840-A5F5-DB52EFF00899}"/>
              </a:ext>
            </a:extLst>
          </p:cNvPr>
          <p:cNvSpPr>
            <a:spLocks noGrp="1"/>
          </p:cNvSpPr>
          <p:nvPr>
            <p:ph type="title"/>
          </p:nvPr>
        </p:nvSpPr>
        <p:spPr/>
        <p:txBody>
          <a:bodyPr>
            <a:normAutofit/>
          </a:bodyPr>
          <a:lstStyle/>
          <a:p>
            <a:pPr algn="ctr"/>
            <a:r>
              <a:rPr lang="en-US" dirty="0" smtClean="0">
                <a:solidFill>
                  <a:srgbClr val="FFFF00"/>
                </a:solidFill>
              </a:rPr>
              <a:t>Lunar </a:t>
            </a:r>
            <a:r>
              <a:rPr lang="en-US" dirty="0" err="1" smtClean="0">
                <a:solidFill>
                  <a:srgbClr val="FFFF00"/>
                </a:solidFill>
              </a:rPr>
              <a:t>Comms</a:t>
            </a:r>
            <a:r>
              <a:rPr lang="en-US" dirty="0">
                <a:solidFill>
                  <a:srgbClr val="FFFF00"/>
                </a:solidFill>
              </a:rPr>
              <a:t>:</a:t>
            </a:r>
            <a:r>
              <a:rPr lang="en-US" dirty="0" smtClean="0">
                <a:solidFill>
                  <a:srgbClr val="FFFF00"/>
                </a:solidFill>
              </a:rPr>
              <a:t> Current Process</a:t>
            </a:r>
            <a:endParaRPr lang="en-US" dirty="0">
              <a:solidFill>
                <a:srgbClr val="FFFF00"/>
              </a:solidFill>
            </a:endParaRPr>
          </a:p>
        </p:txBody>
      </p:sp>
      <p:sp>
        <p:nvSpPr>
          <p:cNvPr id="4" name="Date Placeholder 3">
            <a:extLst>
              <a:ext uri="{FF2B5EF4-FFF2-40B4-BE49-F238E27FC236}">
                <a16:creationId xmlns:a16="http://schemas.microsoft.com/office/drawing/2014/main" id="{3CF73F19-0875-AF45-BF7E-CF66C98A265F}"/>
              </a:ext>
            </a:extLst>
          </p:cNvPr>
          <p:cNvSpPr>
            <a:spLocks noGrp="1"/>
          </p:cNvSpPr>
          <p:nvPr>
            <p:ph type="dt" sz="half" idx="4294967295"/>
          </p:nvPr>
        </p:nvSpPr>
        <p:spPr>
          <a:xfrm>
            <a:off x="10817225" y="6500813"/>
            <a:ext cx="1374775" cy="357187"/>
          </a:xfrm>
        </p:spPr>
        <p:txBody>
          <a:bodyPr/>
          <a:lstStyle/>
          <a:p>
            <a:fld id="{E74931B7-E6F4-684C-ACFC-44768C603396}" type="datetime3">
              <a:rPr lang="en-US" smtClean="0"/>
              <a:t>8 June 2023</a:t>
            </a:fld>
            <a:endParaRPr lang="en-US" dirty="0"/>
          </a:p>
        </p:txBody>
      </p:sp>
      <p:sp>
        <p:nvSpPr>
          <p:cNvPr id="5" name="Slide Number Placeholder 4">
            <a:extLst>
              <a:ext uri="{FF2B5EF4-FFF2-40B4-BE49-F238E27FC236}">
                <a16:creationId xmlns:a16="http://schemas.microsoft.com/office/drawing/2014/main" id="{56C3E212-BBB7-8E46-AF63-B1A8728B156C}"/>
              </a:ext>
            </a:extLst>
          </p:cNvPr>
          <p:cNvSpPr>
            <a:spLocks noGrp="1"/>
          </p:cNvSpPr>
          <p:nvPr>
            <p:ph type="sldNum" sz="quarter" idx="4294967295"/>
          </p:nvPr>
        </p:nvSpPr>
        <p:spPr>
          <a:xfrm>
            <a:off x="11822113" y="6500813"/>
            <a:ext cx="369887" cy="357187"/>
          </a:xfrm>
        </p:spPr>
        <p:txBody>
          <a:bodyPr/>
          <a:lstStyle/>
          <a:p>
            <a:fld id="{4EBCDCBD-78E1-0D41-A999-31B5EBF8E02C}" type="slidenum">
              <a:rPr lang="en-US" smtClean="0"/>
              <a:pPr/>
              <a:t>17</a:t>
            </a:fld>
            <a:endParaRPr lang="en-US" dirty="0"/>
          </a:p>
        </p:txBody>
      </p:sp>
      <p:pic>
        <p:nvPicPr>
          <p:cNvPr id="1026" name="Picture 2" descr="Best Cell Phone Providers for 2023"/>
          <p:cNvPicPr>
            <a:picLocks noGrp="1" noChangeAspect="1" noChangeArrowheads="1"/>
          </p:cNvPicPr>
          <p:nvPr>
            <p:ph type="pic" sz="quarter" idx="23"/>
          </p:nvPr>
        </p:nvPicPr>
        <p:blipFill>
          <a:blip r:embed="rId3">
            <a:extLst>
              <a:ext uri="{28A0092B-C50C-407E-A947-70E740481C1C}">
                <a14:useLocalDpi xmlns:a14="http://schemas.microsoft.com/office/drawing/2010/main" val="0"/>
              </a:ext>
            </a:extLst>
          </a:blip>
          <a:srcRect t="3618" b="361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unar Landscape by Nasa/science Photo Library"/>
          <p:cNvPicPr>
            <a:picLocks noGrp="1" noChangeAspect="1" noChangeArrowheads="1"/>
          </p:cNvPicPr>
          <p:nvPr>
            <p:ph type="pic" sz="quarter" idx="21"/>
          </p:nvPr>
        </p:nvPicPr>
        <p:blipFill>
          <a:blip r:embed="rId4">
            <a:extLst>
              <a:ext uri="{28A0092B-C50C-407E-A947-70E740481C1C}">
                <a14:useLocalDpi xmlns:a14="http://schemas.microsoft.com/office/drawing/2010/main" val="0"/>
              </a:ext>
            </a:extLst>
          </a:blip>
          <a:srcRect t="12960" b="1296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6" name="Right Arrow 45"/>
          <p:cNvSpPr/>
          <p:nvPr/>
        </p:nvSpPr>
        <p:spPr>
          <a:xfrm>
            <a:off x="3238500" y="1853293"/>
            <a:ext cx="514350" cy="26125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pic>
        <p:nvPicPr>
          <p:cNvPr id="1030" name="Picture 6" descr="How Does NASA Communicate With Spacecraft? | NASA Space Place – NASA  Science for Kids"/>
          <p:cNvPicPr>
            <a:picLocks noGrp="1" noChangeAspect="1" noChangeArrowheads="1"/>
          </p:cNvPicPr>
          <p:nvPr>
            <p:ph type="pic" sz="quarter" idx="25"/>
          </p:nvPr>
        </p:nvPicPr>
        <p:blipFill>
          <a:blip r:embed="rId5">
            <a:extLst>
              <a:ext uri="{28A0092B-C50C-407E-A947-70E740481C1C}">
                <a14:useLocalDpi xmlns:a14="http://schemas.microsoft.com/office/drawing/2010/main" val="0"/>
              </a:ext>
            </a:extLst>
          </a:blip>
          <a:srcRect t="19402" b="1940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7" name="Right Arrow 46"/>
          <p:cNvSpPr/>
          <p:nvPr/>
        </p:nvSpPr>
        <p:spPr>
          <a:xfrm>
            <a:off x="5859802" y="1853293"/>
            <a:ext cx="514350" cy="26125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pic>
        <p:nvPicPr>
          <p:cNvPr id="1032" name="Picture 8" descr="Spectrum management - Wikipedia"/>
          <p:cNvPicPr>
            <a:picLocks noGrp="1" noChangeAspect="1" noChangeArrowheads="1"/>
          </p:cNvPicPr>
          <p:nvPr>
            <p:ph type="pic" sz="quarter" idx="27"/>
          </p:nvPr>
        </p:nvPicPr>
        <p:blipFill>
          <a:blip r:embed="rId6">
            <a:extLst>
              <a:ext uri="{28A0092B-C50C-407E-A947-70E740481C1C}">
                <a14:useLocalDpi xmlns:a14="http://schemas.microsoft.com/office/drawing/2010/main" val="0"/>
              </a:ext>
            </a:extLst>
          </a:blip>
          <a:srcRect t="1685" b="168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8" name="Right Arrow 47"/>
          <p:cNvSpPr/>
          <p:nvPr/>
        </p:nvSpPr>
        <p:spPr>
          <a:xfrm>
            <a:off x="8483865" y="1833437"/>
            <a:ext cx="514350" cy="26125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pic>
        <p:nvPicPr>
          <p:cNvPr id="3" name="Picture Placeholder 2" descr="Photo of a golden rectangular metal box, roughly the size of a tissue box."/>
          <p:cNvPicPr>
            <a:picLocks noGrp="1" noChangeAspect="1" noChangeArrowheads="1"/>
          </p:cNvPicPr>
          <p:nvPr>
            <p:ph type="pic" sz="quarter" idx="35"/>
          </p:nvPr>
        </p:nvPicPr>
        <p:blipFill>
          <a:blip r:embed="rId7">
            <a:extLst>
              <a:ext uri="{28A0092B-C50C-407E-A947-70E740481C1C}">
                <a14:useLocalDpi xmlns:a14="http://schemas.microsoft.com/office/drawing/2010/main" val="0"/>
              </a:ext>
            </a:extLst>
          </a:blip>
          <a:srcRect t="10577" b="10577"/>
          <a:stretch>
            <a:fillRect/>
          </a:stretch>
        </p:blipFill>
        <p:spPr bwMode="auto">
          <a:xfrm>
            <a:off x="8793163" y="3900488"/>
            <a:ext cx="2446337" cy="1504950"/>
          </a:xfrm>
          <a:prstGeom prst="rect">
            <a:avLst/>
          </a:prstGeom>
          <a:noFill/>
          <a:extLst>
            <a:ext uri="{909E8E84-426E-40DD-AFC4-6F175D3DCCD1}">
              <a14:hiddenFill xmlns:a14="http://schemas.microsoft.com/office/drawing/2010/main">
                <a:solidFill>
                  <a:srgbClr val="FFFFFF"/>
                </a:solidFill>
              </a14:hiddenFill>
            </a:ext>
          </a:extLst>
        </p:spPr>
      </p:pic>
      <p:sp>
        <p:nvSpPr>
          <p:cNvPr id="49" name="Right Arrow 48"/>
          <p:cNvSpPr/>
          <p:nvPr/>
        </p:nvSpPr>
        <p:spPr>
          <a:xfrm rot="5400000">
            <a:off x="9753973" y="3659533"/>
            <a:ext cx="524707" cy="26125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pic>
        <p:nvPicPr>
          <p:cNvPr id="6" name="Picture 4" descr="Contract Signing Female Customer Sign Papers In Dealership Office Closeup  Shot Stock Photo - Download Image Now - iStock"/>
          <p:cNvPicPr>
            <a:picLocks noGrp="1" noChangeAspect="1" noChangeArrowheads="1"/>
          </p:cNvPicPr>
          <p:nvPr>
            <p:ph type="pic" sz="quarter" idx="33"/>
          </p:nvPr>
        </p:nvPicPr>
        <p:blipFill>
          <a:blip r:embed="rId8">
            <a:extLst>
              <a:ext uri="{28A0092B-C50C-407E-A947-70E740481C1C}">
                <a14:useLocalDpi xmlns:a14="http://schemas.microsoft.com/office/drawing/2010/main" val="0"/>
              </a:ext>
            </a:extLst>
          </a:blip>
          <a:srcRect t="3861" b="3861"/>
          <a:stretch>
            <a:fillRect/>
          </a:stretch>
        </p:blipFill>
        <p:spPr bwMode="auto">
          <a:xfrm>
            <a:off x="6184900" y="3900488"/>
            <a:ext cx="2446338" cy="1504950"/>
          </a:xfrm>
          <a:prstGeom prst="rect">
            <a:avLst/>
          </a:prstGeom>
          <a:noFill/>
          <a:extLst>
            <a:ext uri="{909E8E84-426E-40DD-AFC4-6F175D3DCCD1}">
              <a14:hiddenFill xmlns:a14="http://schemas.microsoft.com/office/drawing/2010/main">
                <a:solidFill>
                  <a:srgbClr val="FFFFFF"/>
                </a:solidFill>
              </a14:hiddenFill>
            </a:ext>
          </a:extLst>
        </p:spPr>
      </p:pic>
      <p:sp>
        <p:nvSpPr>
          <p:cNvPr id="50" name="Right Arrow 49"/>
          <p:cNvSpPr/>
          <p:nvPr/>
        </p:nvSpPr>
        <p:spPr>
          <a:xfrm rot="10800000">
            <a:off x="8455289" y="4522460"/>
            <a:ext cx="514350" cy="26125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pic>
        <p:nvPicPr>
          <p:cNvPr id="7" name="Picture Placeholder 6" descr="RF technology"/>
          <p:cNvPicPr>
            <a:picLocks noGrp="1" noChangeAspect="1" noChangeArrowheads="1"/>
          </p:cNvPicPr>
          <p:nvPr>
            <p:ph type="pic" sz="quarter" idx="31"/>
          </p:nvPr>
        </p:nvPicPr>
        <p:blipFill>
          <a:blip r:embed="rId9">
            <a:extLst>
              <a:ext uri="{28A0092B-C50C-407E-A947-70E740481C1C}">
                <a14:useLocalDpi xmlns:a14="http://schemas.microsoft.com/office/drawing/2010/main" val="0"/>
              </a:ext>
            </a:extLst>
          </a:blip>
          <a:srcRect l="2997" r="2997"/>
          <a:stretch>
            <a:fillRect/>
          </a:stretch>
        </p:blipFill>
        <p:spPr bwMode="auto">
          <a:xfrm>
            <a:off x="3578225" y="3900488"/>
            <a:ext cx="2446338" cy="1504950"/>
          </a:xfrm>
          <a:prstGeom prst="rect">
            <a:avLst/>
          </a:prstGeom>
          <a:noFill/>
          <a:extLst>
            <a:ext uri="{909E8E84-426E-40DD-AFC4-6F175D3DCCD1}">
              <a14:hiddenFill xmlns:a14="http://schemas.microsoft.com/office/drawing/2010/main">
                <a:solidFill>
                  <a:srgbClr val="FFFFFF"/>
                </a:solidFill>
              </a14:hiddenFill>
            </a:ext>
          </a:extLst>
        </p:spPr>
      </p:pic>
      <p:sp>
        <p:nvSpPr>
          <p:cNvPr id="51" name="Right Arrow 50"/>
          <p:cNvSpPr/>
          <p:nvPr/>
        </p:nvSpPr>
        <p:spPr>
          <a:xfrm rot="10800000">
            <a:off x="5847555" y="4544231"/>
            <a:ext cx="514350" cy="26125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pic>
        <p:nvPicPr>
          <p:cNvPr id="10" name="Picture 8" descr="Image of the GRACE Follow-On spacecraft launching into orbit in May 2018."/>
          <p:cNvPicPr>
            <a:picLocks noGrp="1" noChangeAspect="1" noChangeArrowheads="1"/>
          </p:cNvPicPr>
          <p:nvPr>
            <p:ph type="pic" sz="quarter" idx="29"/>
          </p:nvPr>
        </p:nvPicPr>
        <p:blipFill>
          <a:blip r:embed="rId10">
            <a:extLst>
              <a:ext uri="{28A0092B-C50C-407E-A947-70E740481C1C}">
                <a14:useLocalDpi xmlns:a14="http://schemas.microsoft.com/office/drawing/2010/main" val="0"/>
              </a:ext>
            </a:extLst>
          </a:blip>
          <a:srcRect t="11953" b="11953"/>
          <a:stretch>
            <a:fillRect/>
          </a:stretch>
        </p:blipFill>
        <p:spPr bwMode="auto">
          <a:xfrm>
            <a:off x="952500" y="3900488"/>
            <a:ext cx="2463800" cy="1504950"/>
          </a:xfrm>
          <a:prstGeom prst="rect">
            <a:avLst/>
          </a:prstGeom>
          <a:noFill/>
          <a:extLst>
            <a:ext uri="{909E8E84-426E-40DD-AFC4-6F175D3DCCD1}">
              <a14:hiddenFill xmlns:a14="http://schemas.microsoft.com/office/drawing/2010/main">
                <a:solidFill>
                  <a:srgbClr val="FFFFFF"/>
                </a:solidFill>
              </a14:hiddenFill>
            </a:ext>
          </a:extLst>
        </p:spPr>
      </p:pic>
      <p:sp>
        <p:nvSpPr>
          <p:cNvPr id="52" name="Right Arrow 51"/>
          <p:cNvSpPr/>
          <p:nvPr/>
        </p:nvSpPr>
        <p:spPr>
          <a:xfrm rot="10800000">
            <a:off x="3238499" y="4544232"/>
            <a:ext cx="514350" cy="26125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sz="2000" dirty="0" err="1" smtClean="0"/>
          </a:p>
        </p:txBody>
      </p:sp>
    </p:spTree>
    <p:extLst>
      <p:ext uri="{BB962C8B-B14F-4D97-AF65-F5344CB8AC3E}">
        <p14:creationId xmlns:p14="http://schemas.microsoft.com/office/powerpoint/2010/main" val="15371799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2679A-F2A4-5840-A5F5-DB52EFF00899}"/>
              </a:ext>
            </a:extLst>
          </p:cNvPr>
          <p:cNvSpPr>
            <a:spLocks noGrp="1"/>
          </p:cNvSpPr>
          <p:nvPr>
            <p:ph type="title"/>
          </p:nvPr>
        </p:nvSpPr>
        <p:spPr>
          <a:xfrm>
            <a:off x="4093142" y="312171"/>
            <a:ext cx="7913914" cy="762000"/>
          </a:xfrm>
        </p:spPr>
        <p:txBody>
          <a:bodyPr>
            <a:noAutofit/>
          </a:bodyPr>
          <a:lstStyle/>
          <a:p>
            <a:pPr algn="ctr"/>
            <a:r>
              <a:rPr lang="en-US" sz="2900" dirty="0" smtClean="0"/>
              <a:t>Factors Limiting Availability of Lunar </a:t>
            </a:r>
            <a:r>
              <a:rPr lang="en-US" sz="2900" dirty="0" err="1"/>
              <a:t>C</a:t>
            </a:r>
            <a:r>
              <a:rPr lang="en-US" sz="2900" dirty="0" err="1" smtClean="0"/>
              <a:t>omms</a:t>
            </a:r>
            <a:endParaRPr lang="en-US" sz="2900" dirty="0"/>
          </a:p>
        </p:txBody>
      </p:sp>
      <p:sp>
        <p:nvSpPr>
          <p:cNvPr id="6" name="Content Placeholder 5"/>
          <p:cNvSpPr>
            <a:spLocks noGrp="1"/>
          </p:cNvSpPr>
          <p:nvPr>
            <p:ph idx="1"/>
          </p:nvPr>
        </p:nvSpPr>
        <p:spPr>
          <a:xfrm>
            <a:off x="952500" y="1480456"/>
            <a:ext cx="4952999" cy="4047335"/>
          </a:xfrm>
        </p:spPr>
        <p:txBody>
          <a:bodyPr>
            <a:normAutofit fontScale="92500" lnSpcReduction="10000"/>
          </a:bodyPr>
          <a:lstStyle/>
          <a:p>
            <a:pPr marL="342900" indent="-342900">
              <a:buFont typeface="Arial" panose="020B0604020202020204" pitchFamily="34" charset="0"/>
              <a:buChar char="•"/>
            </a:pPr>
            <a:r>
              <a:rPr lang="en-US" dirty="0"/>
              <a:t>Location on the Moon</a:t>
            </a:r>
          </a:p>
          <a:p>
            <a:pPr marL="800100" lvl="1" indent="-342900">
              <a:buFont typeface="Arial" panose="020B0604020202020204" pitchFamily="34" charset="0"/>
              <a:buChar char="•"/>
            </a:pPr>
            <a:r>
              <a:rPr lang="en-US" dirty="0"/>
              <a:t>Do you have a view of Earth? </a:t>
            </a:r>
          </a:p>
          <a:p>
            <a:pPr marL="800100" lvl="1" indent="-342900">
              <a:buFont typeface="Arial" panose="020B0604020202020204" pitchFamily="34" charset="0"/>
              <a:buChar char="•"/>
            </a:pPr>
            <a:r>
              <a:rPr lang="en-US" dirty="0"/>
              <a:t>Does lunar topography permit communication (</a:t>
            </a:r>
            <a:r>
              <a:rPr lang="en-US" dirty="0" smtClean="0"/>
              <a:t>i.e. </a:t>
            </a:r>
            <a:r>
              <a:rPr lang="en-US" dirty="0"/>
              <a:t>no mountain blocking your signal)?</a:t>
            </a:r>
          </a:p>
          <a:p>
            <a:pPr marL="342900" indent="-342900">
              <a:buFont typeface="Arial" panose="020B0604020202020204" pitchFamily="34" charset="0"/>
              <a:buChar char="•"/>
            </a:pPr>
            <a:r>
              <a:rPr lang="en-US" dirty="0"/>
              <a:t>Is your Earth ground station in </a:t>
            </a:r>
            <a:r>
              <a:rPr lang="en-US" dirty="0" smtClean="0"/>
              <a:t>view?</a:t>
            </a:r>
          </a:p>
          <a:p>
            <a:pPr marL="808038" lvl="1" indent="-342900">
              <a:buFont typeface="Arial" panose="020B0604020202020204" pitchFamily="34" charset="0"/>
              <a:buChar char="•"/>
            </a:pPr>
            <a:r>
              <a:rPr lang="en-US" dirty="0" smtClean="0"/>
              <a:t>Just </a:t>
            </a:r>
            <a:r>
              <a:rPr lang="en-US" dirty="0"/>
              <a:t>because you can see the Earth doesn’t mean you can see your ground station</a:t>
            </a:r>
          </a:p>
          <a:p>
            <a:pPr marL="342900" indent="-342900">
              <a:buFont typeface="Arial" panose="020B0604020202020204" pitchFamily="34" charset="0"/>
              <a:buChar char="•"/>
            </a:pPr>
            <a:r>
              <a:rPr lang="en-US" dirty="0">
                <a:ea typeface="Calibri" panose="020F0502020204030204" pitchFamily="34" charset="0"/>
                <a:cs typeface="Times New Roman" panose="02020603050405020304" pitchFamily="18" charset="0"/>
              </a:rPr>
              <a:t>Is it your allotted time to communicate with your provider? </a:t>
            </a:r>
          </a:p>
          <a:p>
            <a:pPr marL="800100" lvl="1" indent="-342900">
              <a:buFont typeface="Arial" panose="020B0604020202020204" pitchFamily="34" charset="0"/>
              <a:buChar char="•"/>
            </a:pPr>
            <a:r>
              <a:rPr lang="en-US" dirty="0">
                <a:ea typeface="Calibri" panose="020F0502020204030204" pitchFamily="34" charset="0"/>
                <a:cs typeface="Times New Roman" panose="02020603050405020304" pitchFamily="18" charset="0"/>
              </a:rPr>
              <a:t>Ground station service providers generally utilize a time-division model for </a:t>
            </a:r>
            <a:r>
              <a:rPr lang="en-US" dirty="0" err="1">
                <a:ea typeface="Calibri" panose="020F0502020204030204" pitchFamily="34" charset="0"/>
                <a:cs typeface="Times New Roman" panose="02020603050405020304" pitchFamily="18" charset="0"/>
              </a:rPr>
              <a:t>comms</a:t>
            </a:r>
            <a:endParaRPr lang="en-US" dirty="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dirty="0">
                <a:cs typeface="Times New Roman" panose="02020603050405020304" pitchFamily="18" charset="0"/>
              </a:rPr>
              <a:t>Radio frequency </a:t>
            </a:r>
            <a:r>
              <a:rPr lang="en-US" dirty="0" smtClean="0">
                <a:cs typeface="Times New Roman" panose="02020603050405020304" pitchFamily="18" charset="0"/>
              </a:rPr>
              <a:t>interference</a:t>
            </a:r>
          </a:p>
          <a:p>
            <a:pPr marL="808038" lvl="1" indent="-342900">
              <a:buFont typeface="Arial" panose="020B0604020202020204" pitchFamily="34" charset="0"/>
              <a:buChar char="•"/>
            </a:pPr>
            <a:r>
              <a:rPr lang="en-US" dirty="0">
                <a:cs typeface="Times New Roman" panose="02020603050405020304" pitchFamily="18" charset="0"/>
              </a:rPr>
              <a:t>W</a:t>
            </a:r>
            <a:r>
              <a:rPr lang="en-US" dirty="0" smtClean="0">
                <a:cs typeface="Times New Roman" panose="02020603050405020304" pitchFamily="18" charset="0"/>
              </a:rPr>
              <a:t>e’ve </a:t>
            </a:r>
            <a:r>
              <a:rPr lang="en-US" dirty="0">
                <a:cs typeface="Times New Roman" panose="02020603050405020304" pitchFamily="18" charset="0"/>
              </a:rPr>
              <a:t>seen this already at </a:t>
            </a:r>
            <a:r>
              <a:rPr lang="en-US" dirty="0" smtClean="0">
                <a:cs typeface="Times New Roman" panose="02020603050405020304" pitchFamily="18" charset="0"/>
              </a:rPr>
              <a:t>Mars, </a:t>
            </a:r>
            <a:r>
              <a:rPr lang="en-US" dirty="0">
                <a:cs typeface="Times New Roman" panose="02020603050405020304" pitchFamily="18" charset="0"/>
              </a:rPr>
              <a:t>and that was with only ~13 missions </a:t>
            </a:r>
            <a:r>
              <a:rPr lang="en-US" dirty="0" smtClean="0">
                <a:cs typeface="Times New Roman" panose="02020603050405020304" pitchFamily="18" charset="0"/>
              </a:rPr>
              <a:t>operating</a:t>
            </a:r>
            <a:endParaRPr lang="en-US" dirty="0">
              <a:cs typeface="Times New Roman" panose="02020603050405020304" pitchFamily="18" charset="0"/>
            </a:endParaRPr>
          </a:p>
        </p:txBody>
      </p:sp>
      <p:sp>
        <p:nvSpPr>
          <p:cNvPr id="7" name="Content Placeholder 6"/>
          <p:cNvSpPr>
            <a:spLocks noGrp="1"/>
          </p:cNvSpPr>
          <p:nvPr>
            <p:ph idx="13"/>
          </p:nvPr>
        </p:nvSpPr>
        <p:spPr>
          <a:xfrm>
            <a:off x="6286500" y="1468891"/>
            <a:ext cx="4953000" cy="4058900"/>
          </a:xfrm>
        </p:spPr>
        <p:txBody>
          <a:bodyPr/>
          <a:lstStyle/>
          <a:p>
            <a:pPr marL="342900" indent="-342900">
              <a:buFont typeface="Arial" panose="020B0604020202020204" pitchFamily="34" charset="0"/>
              <a:buChar char="•"/>
            </a:pPr>
            <a:r>
              <a:rPr lang="en-US" dirty="0"/>
              <a:t>Are there relays that service your location on the Moon? </a:t>
            </a:r>
            <a:endParaRPr lang="en-US" dirty="0" smtClean="0"/>
          </a:p>
          <a:p>
            <a:pPr marL="808038" lvl="1" indent="-342900">
              <a:buFont typeface="Arial" panose="020B0604020202020204" pitchFamily="34" charset="0"/>
              <a:buChar char="•"/>
            </a:pPr>
            <a:r>
              <a:rPr lang="en-US" dirty="0" smtClean="0"/>
              <a:t>Initial </a:t>
            </a:r>
            <a:r>
              <a:rPr lang="en-US" dirty="0"/>
              <a:t>services are focused on South </a:t>
            </a:r>
            <a:r>
              <a:rPr lang="en-US" dirty="0" smtClean="0"/>
              <a:t>Pole</a:t>
            </a:r>
            <a:endParaRPr lang="en-US" dirty="0"/>
          </a:p>
          <a:p>
            <a:pPr marL="342900" indent="-342900">
              <a:buFont typeface="Arial" panose="020B0604020202020204" pitchFamily="34" charset="0"/>
              <a:buChar char="•"/>
            </a:pPr>
            <a:r>
              <a:rPr lang="en-US" dirty="0"/>
              <a:t>Is the relay satellite in view? </a:t>
            </a:r>
          </a:p>
          <a:p>
            <a:pPr marL="342900" indent="-342900">
              <a:buFont typeface="Arial" panose="020B0604020202020204" pitchFamily="34" charset="0"/>
              <a:buChar char="•"/>
            </a:pPr>
            <a:r>
              <a:rPr lang="en-US" dirty="0"/>
              <a:t>Relay services will provide </a:t>
            </a:r>
            <a:r>
              <a:rPr lang="en-US" dirty="0" err="1"/>
              <a:t>comms</a:t>
            </a:r>
            <a:r>
              <a:rPr lang="en-US" dirty="0"/>
              <a:t> to multiple </a:t>
            </a:r>
            <a:r>
              <a:rPr lang="en-US" dirty="0" smtClean="0"/>
              <a:t>clients</a:t>
            </a:r>
          </a:p>
          <a:p>
            <a:pPr marL="808038" lvl="1" indent="-342900">
              <a:buFont typeface="Arial" panose="020B0604020202020204" pitchFamily="34" charset="0"/>
              <a:buChar char="•"/>
            </a:pPr>
            <a:r>
              <a:rPr lang="en-US" dirty="0" smtClean="0"/>
              <a:t>This </a:t>
            </a:r>
            <a:r>
              <a:rPr lang="en-US" dirty="0"/>
              <a:t>may limit time available to any one client for </a:t>
            </a:r>
            <a:r>
              <a:rPr lang="en-US" dirty="0" err="1" smtClean="0"/>
              <a:t>comms</a:t>
            </a:r>
            <a:endParaRPr lang="en-US" dirty="0"/>
          </a:p>
          <a:p>
            <a:pPr marL="342900" indent="-342900">
              <a:buFont typeface="Arial" panose="020B0604020202020204" pitchFamily="34" charset="0"/>
              <a:buChar char="•"/>
            </a:pPr>
            <a:r>
              <a:rPr lang="en-US" dirty="0">
                <a:cs typeface="Times New Roman" panose="02020603050405020304" pitchFamily="18" charset="0"/>
              </a:rPr>
              <a:t>Radio frequency </a:t>
            </a:r>
            <a:r>
              <a:rPr lang="en-US" dirty="0" smtClean="0">
                <a:cs typeface="Times New Roman" panose="02020603050405020304" pitchFamily="18" charset="0"/>
              </a:rPr>
              <a:t>interference</a:t>
            </a:r>
          </a:p>
          <a:p>
            <a:pPr marL="808038" lvl="1" indent="-342900">
              <a:buFont typeface="Arial" panose="020B0604020202020204" pitchFamily="34" charset="0"/>
              <a:buChar char="•"/>
            </a:pPr>
            <a:r>
              <a:rPr lang="en-US" dirty="0" smtClean="0">
                <a:cs typeface="Times New Roman" panose="02020603050405020304" pitchFamily="18" charset="0"/>
              </a:rPr>
              <a:t>We’ve </a:t>
            </a:r>
            <a:r>
              <a:rPr lang="en-US" dirty="0">
                <a:cs typeface="Times New Roman" panose="02020603050405020304" pitchFamily="18" charset="0"/>
              </a:rPr>
              <a:t>seen this already at Mars, and that was with only ~13 missions </a:t>
            </a:r>
            <a:r>
              <a:rPr lang="en-US" dirty="0" smtClean="0">
                <a:cs typeface="Times New Roman" panose="02020603050405020304" pitchFamily="18" charset="0"/>
              </a:rPr>
              <a:t>operating</a:t>
            </a:r>
            <a:endParaRPr lang="en-US" dirty="0">
              <a:cs typeface="Times New Roman" panose="02020603050405020304" pitchFamily="18" charset="0"/>
            </a:endParaRPr>
          </a:p>
        </p:txBody>
      </p:sp>
      <p:sp>
        <p:nvSpPr>
          <p:cNvPr id="4" name="Date Placeholder 3">
            <a:extLst>
              <a:ext uri="{FF2B5EF4-FFF2-40B4-BE49-F238E27FC236}">
                <a16:creationId xmlns:a16="http://schemas.microsoft.com/office/drawing/2014/main" id="{3CF73F19-0875-AF45-BF7E-CF66C98A265F}"/>
              </a:ext>
            </a:extLst>
          </p:cNvPr>
          <p:cNvSpPr>
            <a:spLocks noGrp="1"/>
          </p:cNvSpPr>
          <p:nvPr>
            <p:ph type="dt" sz="half" idx="4294967295"/>
          </p:nvPr>
        </p:nvSpPr>
        <p:spPr>
          <a:xfrm>
            <a:off x="10817225" y="6500813"/>
            <a:ext cx="1374775" cy="357187"/>
          </a:xfrm>
        </p:spPr>
        <p:txBody>
          <a:bodyPr/>
          <a:lstStyle/>
          <a:p>
            <a:fld id="{E74931B7-E6F4-684C-ACFC-44768C603396}" type="datetime3">
              <a:rPr lang="en-US" smtClean="0"/>
              <a:t>8 June 2023</a:t>
            </a:fld>
            <a:endParaRPr lang="en-US" dirty="0"/>
          </a:p>
        </p:txBody>
      </p:sp>
      <p:sp>
        <p:nvSpPr>
          <p:cNvPr id="5" name="Slide Number Placeholder 4">
            <a:extLst>
              <a:ext uri="{FF2B5EF4-FFF2-40B4-BE49-F238E27FC236}">
                <a16:creationId xmlns:a16="http://schemas.microsoft.com/office/drawing/2014/main" id="{56C3E212-BBB7-8E46-AF63-B1A8728B156C}"/>
              </a:ext>
            </a:extLst>
          </p:cNvPr>
          <p:cNvSpPr>
            <a:spLocks noGrp="1"/>
          </p:cNvSpPr>
          <p:nvPr>
            <p:ph type="sldNum" sz="quarter" idx="4294967295"/>
          </p:nvPr>
        </p:nvSpPr>
        <p:spPr>
          <a:xfrm>
            <a:off x="11822113" y="6500813"/>
            <a:ext cx="369887" cy="357187"/>
          </a:xfrm>
        </p:spPr>
        <p:txBody>
          <a:bodyPr/>
          <a:lstStyle/>
          <a:p>
            <a:fld id="{4EBCDCBD-78E1-0D41-A999-31B5EBF8E02C}" type="slidenum">
              <a:rPr lang="en-US" smtClean="0"/>
              <a:pPr/>
              <a:t>18</a:t>
            </a:fld>
            <a:endParaRPr lang="en-US" dirty="0"/>
          </a:p>
        </p:txBody>
      </p:sp>
      <p:sp>
        <p:nvSpPr>
          <p:cNvPr id="11" name="Text Placeholder 16"/>
          <p:cNvSpPr>
            <a:spLocks noGrp="1"/>
          </p:cNvSpPr>
          <p:nvPr>
            <p:ph type="body" sz="quarter" idx="16"/>
          </p:nvPr>
        </p:nvSpPr>
        <p:spPr>
          <a:xfrm>
            <a:off x="952500" y="1074171"/>
            <a:ext cx="4952999" cy="304800"/>
          </a:xfrm>
        </p:spPr>
        <p:txBody>
          <a:bodyPr/>
          <a:lstStyle/>
          <a:p>
            <a:r>
              <a:rPr lang="en-US" sz="2200" b="1" dirty="0" smtClean="0">
                <a:solidFill>
                  <a:srgbClr val="338CD8"/>
                </a:solidFill>
              </a:rPr>
              <a:t>Direct to Earth (DTE) </a:t>
            </a:r>
            <a:r>
              <a:rPr lang="en-US" sz="2200" b="1" dirty="0" err="1" smtClean="0">
                <a:solidFill>
                  <a:srgbClr val="338CD8"/>
                </a:solidFill>
              </a:rPr>
              <a:t>Comms</a:t>
            </a:r>
            <a:endParaRPr lang="en-US" sz="2200" b="1" dirty="0">
              <a:solidFill>
                <a:srgbClr val="338CD8"/>
              </a:solidFill>
            </a:endParaRPr>
          </a:p>
        </p:txBody>
      </p:sp>
      <p:sp>
        <p:nvSpPr>
          <p:cNvPr id="12" name="Text Placeholder 16"/>
          <p:cNvSpPr>
            <a:spLocks noGrp="1"/>
          </p:cNvSpPr>
          <p:nvPr>
            <p:ph type="body" sz="quarter" idx="16"/>
          </p:nvPr>
        </p:nvSpPr>
        <p:spPr>
          <a:xfrm>
            <a:off x="6286500" y="1074171"/>
            <a:ext cx="4952999" cy="304800"/>
          </a:xfrm>
        </p:spPr>
        <p:txBody>
          <a:bodyPr/>
          <a:lstStyle/>
          <a:p>
            <a:r>
              <a:rPr lang="en-US" sz="2200" b="1" dirty="0" smtClean="0">
                <a:solidFill>
                  <a:srgbClr val="338CD8"/>
                </a:solidFill>
              </a:rPr>
              <a:t>Relay </a:t>
            </a:r>
            <a:r>
              <a:rPr lang="en-US" sz="2200" b="1" dirty="0" err="1" smtClean="0">
                <a:solidFill>
                  <a:srgbClr val="338CD8"/>
                </a:solidFill>
              </a:rPr>
              <a:t>Comms</a:t>
            </a:r>
            <a:endParaRPr lang="en-US" sz="2200" b="1" dirty="0">
              <a:solidFill>
                <a:srgbClr val="338CD8"/>
              </a:solidFill>
            </a:endParaRPr>
          </a:p>
        </p:txBody>
      </p:sp>
      <p:sp>
        <p:nvSpPr>
          <p:cNvPr id="13" name="Rectangle 12"/>
          <p:cNvSpPr/>
          <p:nvPr/>
        </p:nvSpPr>
        <p:spPr>
          <a:xfrm>
            <a:off x="952500" y="5649685"/>
            <a:ext cx="10540175" cy="729234"/>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000" dirty="0" smtClean="0"/>
              <a:t>At present there is no “roaming” from one provider to another. This may change, but for now, your mission can only communicate with your </a:t>
            </a:r>
            <a:r>
              <a:rPr lang="en-US" sz="2000" dirty="0" err="1" smtClean="0"/>
              <a:t>comms</a:t>
            </a:r>
            <a:r>
              <a:rPr lang="en-US" sz="2000" dirty="0" smtClean="0"/>
              <a:t> provider and no one else.</a:t>
            </a:r>
          </a:p>
        </p:txBody>
      </p:sp>
    </p:spTree>
    <p:extLst>
      <p:ext uri="{BB962C8B-B14F-4D97-AF65-F5344CB8AC3E}">
        <p14:creationId xmlns:p14="http://schemas.microsoft.com/office/powerpoint/2010/main" val="7980738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2679A-F2A4-5840-A5F5-DB52EFF00899}"/>
              </a:ext>
            </a:extLst>
          </p:cNvPr>
          <p:cNvSpPr>
            <a:spLocks noGrp="1"/>
          </p:cNvSpPr>
          <p:nvPr>
            <p:ph type="title"/>
          </p:nvPr>
        </p:nvSpPr>
        <p:spPr>
          <a:xfrm>
            <a:off x="1728159" y="427495"/>
            <a:ext cx="10022236" cy="762000"/>
          </a:xfrm>
        </p:spPr>
        <p:txBody>
          <a:bodyPr>
            <a:normAutofit fontScale="90000"/>
          </a:bodyPr>
          <a:lstStyle/>
          <a:p>
            <a:pPr algn="ctr"/>
            <a:r>
              <a:rPr lang="en-US" dirty="0" smtClean="0"/>
              <a:t>Blackouts of </a:t>
            </a:r>
            <a:r>
              <a:rPr lang="en-US" dirty="0" err="1"/>
              <a:t>C</a:t>
            </a:r>
            <a:r>
              <a:rPr lang="en-US" dirty="0" err="1" smtClean="0"/>
              <a:t>omms</a:t>
            </a:r>
            <a:r>
              <a:rPr lang="en-US" dirty="0" smtClean="0"/>
              <a:t> </a:t>
            </a:r>
            <a:r>
              <a:rPr lang="en-US" dirty="0"/>
              <a:t>S</a:t>
            </a:r>
            <a:r>
              <a:rPr lang="en-US" dirty="0" smtClean="0"/>
              <a:t>ervices at Various </a:t>
            </a:r>
            <a:r>
              <a:rPr lang="en-US" dirty="0"/>
              <a:t>L</a:t>
            </a:r>
            <a:r>
              <a:rPr lang="en-US" dirty="0" smtClean="0"/>
              <a:t>ocations on the Moon</a:t>
            </a:r>
            <a:endParaRPr lang="en-US" dirty="0"/>
          </a:p>
        </p:txBody>
      </p:sp>
      <p:sp>
        <p:nvSpPr>
          <p:cNvPr id="4" name="Date Placeholder 3">
            <a:extLst>
              <a:ext uri="{FF2B5EF4-FFF2-40B4-BE49-F238E27FC236}">
                <a16:creationId xmlns:a16="http://schemas.microsoft.com/office/drawing/2014/main" id="{3CF73F19-0875-AF45-BF7E-CF66C98A265F}"/>
              </a:ext>
            </a:extLst>
          </p:cNvPr>
          <p:cNvSpPr>
            <a:spLocks noGrp="1"/>
          </p:cNvSpPr>
          <p:nvPr>
            <p:ph type="dt" sz="half" idx="11"/>
          </p:nvPr>
        </p:nvSpPr>
        <p:spPr/>
        <p:txBody>
          <a:bodyPr/>
          <a:lstStyle/>
          <a:p>
            <a:fld id="{E74931B7-E6F4-684C-ACFC-44768C603396}" type="datetime3">
              <a:rPr lang="en-US" smtClean="0"/>
              <a:t>8 June 2023</a:t>
            </a:fld>
            <a:endParaRPr lang="en-US" dirty="0"/>
          </a:p>
        </p:txBody>
      </p:sp>
      <p:sp>
        <p:nvSpPr>
          <p:cNvPr id="5" name="Slide Number Placeholder 4">
            <a:extLst>
              <a:ext uri="{FF2B5EF4-FFF2-40B4-BE49-F238E27FC236}">
                <a16:creationId xmlns:a16="http://schemas.microsoft.com/office/drawing/2014/main" id="{56C3E212-BBB7-8E46-AF63-B1A8728B156C}"/>
              </a:ext>
            </a:extLst>
          </p:cNvPr>
          <p:cNvSpPr>
            <a:spLocks noGrp="1"/>
          </p:cNvSpPr>
          <p:nvPr>
            <p:ph type="sldNum" sz="quarter" idx="12"/>
          </p:nvPr>
        </p:nvSpPr>
        <p:spPr/>
        <p:txBody>
          <a:bodyPr/>
          <a:lstStyle/>
          <a:p>
            <a:fld id="{4EBCDCBD-78E1-0D41-A999-31B5EBF8E02C}" type="slidenum">
              <a:rPr lang="en-US" smtClean="0"/>
              <a:pPr/>
              <a:t>19</a:t>
            </a:fld>
            <a:endParaRPr lang="en-US" dirty="0"/>
          </a:p>
        </p:txBody>
      </p:sp>
      <p:sp>
        <p:nvSpPr>
          <p:cNvPr id="9" name="Rectangle 8"/>
          <p:cNvSpPr/>
          <p:nvPr/>
        </p:nvSpPr>
        <p:spPr>
          <a:xfrm>
            <a:off x="4917606" y="1426488"/>
            <a:ext cx="2362200" cy="1513114"/>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000" dirty="0" smtClean="0"/>
              <a:t>South Pole relay</a:t>
            </a:r>
          </a:p>
        </p:txBody>
      </p:sp>
      <p:sp>
        <p:nvSpPr>
          <p:cNvPr id="11" name="Rectangle 10"/>
          <p:cNvSpPr/>
          <p:nvPr/>
        </p:nvSpPr>
        <p:spPr>
          <a:xfrm>
            <a:off x="3541694" y="3352798"/>
            <a:ext cx="2362200" cy="20574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000" dirty="0" smtClean="0"/>
              <a:t>ESA Lunar Pathfinder best case 10 hours on 2 hours off for South Pole (starting in 2026)</a:t>
            </a:r>
          </a:p>
        </p:txBody>
      </p:sp>
      <p:sp>
        <p:nvSpPr>
          <p:cNvPr id="12" name="Rectangle 11"/>
          <p:cNvSpPr/>
          <p:nvPr/>
        </p:nvSpPr>
        <p:spPr>
          <a:xfrm>
            <a:off x="6383486" y="3352798"/>
            <a:ext cx="2362200" cy="2057401"/>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algn="ctr"/>
            <a:endParaRPr lang="en-US" sz="2000" dirty="0" smtClean="0"/>
          </a:p>
          <a:p>
            <a:pPr algn="ctr"/>
            <a:r>
              <a:rPr lang="en-US" sz="2000" dirty="0" smtClean="0"/>
              <a:t>Parsec </a:t>
            </a:r>
          </a:p>
          <a:p>
            <a:pPr algn="ctr"/>
            <a:r>
              <a:rPr lang="en-US" sz="2000" dirty="0" smtClean="0"/>
              <a:t>No blackouts as long as you have a view of the sky (starting in 2025, according to LSIC </a:t>
            </a:r>
            <a:r>
              <a:rPr lang="en-US" sz="2000" dirty="0" err="1" smtClean="0"/>
              <a:t>comms</a:t>
            </a:r>
            <a:r>
              <a:rPr lang="en-US" sz="2000" dirty="0" smtClean="0"/>
              <a:t> subgroup presentation 5-17-2023)</a:t>
            </a:r>
          </a:p>
          <a:p>
            <a:pPr algn="ctr"/>
            <a:endParaRPr lang="en-US" sz="2000" dirty="0" smtClean="0"/>
          </a:p>
        </p:txBody>
      </p:sp>
      <p:sp>
        <p:nvSpPr>
          <p:cNvPr id="13" name="Rectangle 12"/>
          <p:cNvSpPr/>
          <p:nvPr/>
        </p:nvSpPr>
        <p:spPr>
          <a:xfrm>
            <a:off x="443784" y="1445307"/>
            <a:ext cx="2362200" cy="1513114"/>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000" dirty="0" smtClean="0"/>
              <a:t>South Pole Direct to Earth (DTE)</a:t>
            </a:r>
          </a:p>
        </p:txBody>
      </p:sp>
      <p:sp>
        <p:nvSpPr>
          <p:cNvPr id="16" name="Rectangle 15"/>
          <p:cNvSpPr/>
          <p:nvPr/>
        </p:nvSpPr>
        <p:spPr>
          <a:xfrm>
            <a:off x="443784" y="3352798"/>
            <a:ext cx="2362200" cy="1513114"/>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000" dirty="0" smtClean="0"/>
              <a:t>8-14 day </a:t>
            </a:r>
            <a:r>
              <a:rPr lang="en-US" sz="2000" dirty="0" err="1" smtClean="0"/>
              <a:t>comms</a:t>
            </a:r>
            <a:r>
              <a:rPr lang="en-US" sz="2000" dirty="0" smtClean="0"/>
              <a:t> blackouts depending on location at the Pole</a:t>
            </a:r>
          </a:p>
        </p:txBody>
      </p:sp>
      <p:sp>
        <p:nvSpPr>
          <p:cNvPr id="17" name="Rectangle 16"/>
          <p:cNvSpPr/>
          <p:nvPr/>
        </p:nvSpPr>
        <p:spPr>
          <a:xfrm>
            <a:off x="9545672" y="1426488"/>
            <a:ext cx="2362200" cy="1513114"/>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000" dirty="0" smtClean="0"/>
              <a:t>Far Side – no DTE, relay only</a:t>
            </a:r>
          </a:p>
        </p:txBody>
      </p:sp>
      <p:sp>
        <p:nvSpPr>
          <p:cNvPr id="18" name="Rectangle 17"/>
          <p:cNvSpPr/>
          <p:nvPr/>
        </p:nvSpPr>
        <p:spPr>
          <a:xfrm>
            <a:off x="9541370" y="3352798"/>
            <a:ext cx="2362200" cy="2057401"/>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smtClean="0"/>
          </a:p>
          <a:p>
            <a:pPr algn="ctr"/>
            <a:r>
              <a:rPr lang="en-US" sz="2000" dirty="0" smtClean="0"/>
              <a:t>Availability and duration of relay services will depend on provider</a:t>
            </a:r>
          </a:p>
          <a:p>
            <a:pPr algn="ctr"/>
            <a:endParaRPr lang="en-US" sz="2000" dirty="0" smtClean="0"/>
          </a:p>
        </p:txBody>
      </p:sp>
      <p:cxnSp>
        <p:nvCxnSpPr>
          <p:cNvPr id="6" name="Straight Connector 5"/>
          <p:cNvCxnSpPr>
            <a:stCxn id="9" idx="2"/>
            <a:endCxn id="11" idx="0"/>
          </p:cNvCxnSpPr>
          <p:nvPr/>
        </p:nvCxnSpPr>
        <p:spPr>
          <a:xfrm flipH="1">
            <a:off x="4722794" y="2939602"/>
            <a:ext cx="1375912" cy="4131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9" idx="2"/>
            <a:endCxn id="12" idx="0"/>
          </p:cNvCxnSpPr>
          <p:nvPr/>
        </p:nvCxnSpPr>
        <p:spPr>
          <a:xfrm>
            <a:off x="6098706" y="2939602"/>
            <a:ext cx="1465880" cy="4131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7" idx="2"/>
            <a:endCxn id="18" idx="0"/>
          </p:cNvCxnSpPr>
          <p:nvPr/>
        </p:nvCxnSpPr>
        <p:spPr>
          <a:xfrm flipH="1">
            <a:off x="10722470" y="2939602"/>
            <a:ext cx="4302" cy="4131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3" idx="2"/>
            <a:endCxn id="16" idx="0"/>
          </p:cNvCxnSpPr>
          <p:nvPr/>
        </p:nvCxnSpPr>
        <p:spPr>
          <a:xfrm>
            <a:off x="1624884" y="2958421"/>
            <a:ext cx="0" cy="3943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a:stretch>
            <a:fillRect/>
          </a:stretch>
        </p:blipFill>
        <p:spPr>
          <a:xfrm>
            <a:off x="1141810" y="2548976"/>
            <a:ext cx="966148" cy="940078"/>
          </a:xfrm>
          <a:prstGeom prst="rect">
            <a:avLst/>
          </a:prstGeom>
        </p:spPr>
      </p:pic>
      <p:pic>
        <p:nvPicPr>
          <p:cNvPr id="23" name="Picture 22"/>
          <p:cNvPicPr>
            <a:picLocks noChangeAspect="1"/>
          </p:cNvPicPr>
          <p:nvPr/>
        </p:nvPicPr>
        <p:blipFill>
          <a:blip r:embed="rId4"/>
          <a:stretch>
            <a:fillRect/>
          </a:stretch>
        </p:blipFill>
        <p:spPr>
          <a:xfrm>
            <a:off x="5379266" y="2548975"/>
            <a:ext cx="1386615" cy="940078"/>
          </a:xfrm>
          <a:prstGeom prst="rect">
            <a:avLst/>
          </a:prstGeom>
        </p:spPr>
      </p:pic>
      <p:pic>
        <p:nvPicPr>
          <p:cNvPr id="24" name="Picture 23"/>
          <p:cNvPicPr>
            <a:picLocks noChangeAspect="1"/>
          </p:cNvPicPr>
          <p:nvPr/>
        </p:nvPicPr>
        <p:blipFill>
          <a:blip r:embed="rId4"/>
          <a:stretch>
            <a:fillRect/>
          </a:stretch>
        </p:blipFill>
        <p:spPr>
          <a:xfrm>
            <a:off x="10163196" y="2641254"/>
            <a:ext cx="1250504" cy="847799"/>
          </a:xfrm>
          <a:prstGeom prst="rect">
            <a:avLst/>
          </a:prstGeom>
        </p:spPr>
      </p:pic>
      <p:sp>
        <p:nvSpPr>
          <p:cNvPr id="19" name="Rectangle 18"/>
          <p:cNvSpPr/>
          <p:nvPr/>
        </p:nvSpPr>
        <p:spPr>
          <a:xfrm>
            <a:off x="1830874" y="5652356"/>
            <a:ext cx="9105224" cy="723042"/>
          </a:xfrm>
          <a:prstGeom prst="rect">
            <a:avLst/>
          </a:prstGeom>
          <a:solidFill>
            <a:srgbClr val="338CD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000" dirty="0" smtClean="0"/>
              <a:t>In all locations, local topography will also affect </a:t>
            </a:r>
            <a:r>
              <a:rPr lang="en-US" sz="2000" dirty="0" err="1" smtClean="0"/>
              <a:t>comms</a:t>
            </a:r>
            <a:r>
              <a:rPr lang="en-US" sz="2000" dirty="0" smtClean="0"/>
              <a:t> availability</a:t>
            </a:r>
          </a:p>
        </p:txBody>
      </p:sp>
    </p:spTree>
    <p:extLst>
      <p:ext uri="{BB962C8B-B14F-4D97-AF65-F5344CB8AC3E}">
        <p14:creationId xmlns:p14="http://schemas.microsoft.com/office/powerpoint/2010/main" val="4000231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dark, night&#10;&#10;Description automatically generated">
            <a:extLst>
              <a:ext uri="{FF2B5EF4-FFF2-40B4-BE49-F238E27FC236}">
                <a16:creationId xmlns:a16="http://schemas.microsoft.com/office/drawing/2014/main" id="{9A2946F0-E4CB-C848-A198-48067C458108}"/>
              </a:ext>
            </a:extLst>
          </p:cNvPr>
          <p:cNvPicPr>
            <a:picLocks noChangeAspect="1"/>
          </p:cNvPicPr>
          <p:nvPr/>
        </p:nvPicPr>
        <p:blipFill>
          <a:blip r:embed="rId2">
            <a:alphaModFix amt="50000"/>
          </a:blip>
          <a:stretch>
            <a:fillRect/>
          </a:stretch>
        </p:blipFill>
        <p:spPr>
          <a:xfrm>
            <a:off x="0" y="116732"/>
            <a:ext cx="12192000" cy="6858000"/>
          </a:xfrm>
          <a:prstGeom prst="rect">
            <a:avLst/>
          </a:prstGeom>
        </p:spPr>
      </p:pic>
      <p:sp>
        <p:nvSpPr>
          <p:cNvPr id="2" name="Title 1">
            <a:extLst>
              <a:ext uri="{FF2B5EF4-FFF2-40B4-BE49-F238E27FC236}">
                <a16:creationId xmlns:a16="http://schemas.microsoft.com/office/drawing/2014/main" id="{2AB90800-86F3-0046-A16B-FBF71F11FD05}"/>
              </a:ext>
            </a:extLst>
          </p:cNvPr>
          <p:cNvSpPr>
            <a:spLocks noGrp="1"/>
          </p:cNvSpPr>
          <p:nvPr>
            <p:ph type="title"/>
          </p:nvPr>
        </p:nvSpPr>
        <p:spPr/>
        <p:txBody>
          <a:bodyPr/>
          <a:lstStyle/>
          <a:p>
            <a:pPr algn="ctr"/>
            <a:r>
              <a:rPr lang="en-US" dirty="0"/>
              <a:t>Today’s Agenda</a:t>
            </a:r>
          </a:p>
        </p:txBody>
      </p:sp>
      <p:sp>
        <p:nvSpPr>
          <p:cNvPr id="3" name="Content Placeholder 2">
            <a:extLst>
              <a:ext uri="{FF2B5EF4-FFF2-40B4-BE49-F238E27FC236}">
                <a16:creationId xmlns:a16="http://schemas.microsoft.com/office/drawing/2014/main" id="{695BDB35-68AC-7F44-BA79-1783750FAA93}"/>
              </a:ext>
            </a:extLst>
          </p:cNvPr>
          <p:cNvSpPr>
            <a:spLocks noGrp="1"/>
          </p:cNvSpPr>
          <p:nvPr>
            <p:ph sz="quarter" idx="13"/>
          </p:nvPr>
        </p:nvSpPr>
        <p:spPr>
          <a:xfrm>
            <a:off x="952500" y="1179514"/>
            <a:ext cx="11052266" cy="5030786"/>
          </a:xfrm>
        </p:spPr>
        <p:txBody>
          <a:bodyPr/>
          <a:lstStyle/>
          <a:p>
            <a:r>
              <a:rPr lang="en-US" dirty="0" smtClean="0"/>
              <a:t>Introductions &amp; General Updates</a:t>
            </a:r>
          </a:p>
          <a:p>
            <a:r>
              <a:rPr lang="en-US" dirty="0" smtClean="0"/>
              <a:t>Subgroup Updates</a:t>
            </a:r>
          </a:p>
          <a:p>
            <a:r>
              <a:rPr lang="en-US" dirty="0" smtClean="0"/>
              <a:t>Danielle Mortensen, JHUAPL – NASA </a:t>
            </a:r>
            <a:r>
              <a:rPr lang="en-US" dirty="0" err="1" smtClean="0"/>
              <a:t>Techport</a:t>
            </a:r>
            <a:r>
              <a:rPr lang="en-US" dirty="0" smtClean="0"/>
              <a:t> Introduction</a:t>
            </a:r>
          </a:p>
          <a:p>
            <a:r>
              <a:rPr lang="en-US" dirty="0" smtClean="0">
                <a:ea typeface="Calibri" panose="020F0502020204030204" pitchFamily="34" charset="0"/>
              </a:rPr>
              <a:t>Sarah Withee, JHUAPL – </a:t>
            </a:r>
            <a:r>
              <a:rPr lang="en-US" dirty="0"/>
              <a:t> </a:t>
            </a:r>
            <a:r>
              <a:rPr lang="en-US" dirty="0" smtClean="0"/>
              <a:t>”What You Need </a:t>
            </a:r>
            <a:r>
              <a:rPr lang="en-US" dirty="0"/>
              <a:t>to </a:t>
            </a:r>
            <a:r>
              <a:rPr lang="en-US" dirty="0" smtClean="0"/>
              <a:t>Know About Lunar Communications”</a:t>
            </a:r>
            <a:endParaRPr lang="en-US" dirty="0"/>
          </a:p>
        </p:txBody>
      </p:sp>
      <p:sp>
        <p:nvSpPr>
          <p:cNvPr id="4" name="Date Placeholder 3">
            <a:extLst>
              <a:ext uri="{FF2B5EF4-FFF2-40B4-BE49-F238E27FC236}">
                <a16:creationId xmlns:a16="http://schemas.microsoft.com/office/drawing/2014/main" id="{3FDF6108-F94E-374C-92DA-0CB3D08AD4FA}"/>
              </a:ext>
            </a:extLst>
          </p:cNvPr>
          <p:cNvSpPr>
            <a:spLocks noGrp="1"/>
          </p:cNvSpPr>
          <p:nvPr>
            <p:ph type="dt" sz="half" idx="14"/>
          </p:nvPr>
        </p:nvSpPr>
        <p:spPr/>
        <p:txBody>
          <a:bodyPr/>
          <a:lstStyle/>
          <a:p>
            <a:fld id="{23C2CCE9-65D5-4615-9B27-785F94F466C1}" type="datetime3">
              <a:rPr lang="en-US" smtClean="0"/>
              <a:t>8 June 2023</a:t>
            </a:fld>
            <a:endParaRPr lang="en-US" dirty="0"/>
          </a:p>
        </p:txBody>
      </p:sp>
      <p:sp>
        <p:nvSpPr>
          <p:cNvPr id="6" name="Slide Number Placeholder 5">
            <a:extLst>
              <a:ext uri="{FF2B5EF4-FFF2-40B4-BE49-F238E27FC236}">
                <a16:creationId xmlns:a16="http://schemas.microsoft.com/office/drawing/2014/main" id="{413E00A2-DE63-884C-AB47-FD1C1FCF43A7}"/>
              </a:ext>
            </a:extLst>
          </p:cNvPr>
          <p:cNvSpPr>
            <a:spLocks noGrp="1"/>
          </p:cNvSpPr>
          <p:nvPr>
            <p:ph type="sldNum" sz="quarter" idx="16"/>
          </p:nvPr>
        </p:nvSpPr>
        <p:spPr/>
        <p:txBody>
          <a:bodyPr/>
          <a:lstStyle/>
          <a:p>
            <a:fld id="{4EBCDCBD-78E1-0D41-A999-31B5EBF8E02C}" type="slidenum">
              <a:rPr lang="en-US" smtClean="0"/>
              <a:pPr/>
              <a:t>2</a:t>
            </a:fld>
            <a:endParaRPr lang="en-US" dirty="0"/>
          </a:p>
        </p:txBody>
      </p:sp>
    </p:spTree>
    <p:extLst>
      <p:ext uri="{BB962C8B-B14F-4D97-AF65-F5344CB8AC3E}">
        <p14:creationId xmlns:p14="http://schemas.microsoft.com/office/powerpoint/2010/main" val="927435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CF73F19-0875-AF45-BF7E-CF66C98A265F}"/>
              </a:ext>
            </a:extLst>
          </p:cNvPr>
          <p:cNvSpPr>
            <a:spLocks noGrp="1"/>
          </p:cNvSpPr>
          <p:nvPr>
            <p:ph type="dt" sz="half" idx="11"/>
          </p:nvPr>
        </p:nvSpPr>
        <p:spPr/>
        <p:txBody>
          <a:bodyPr/>
          <a:lstStyle/>
          <a:p>
            <a:fld id="{E74931B7-E6F4-684C-ACFC-44768C603396}" type="datetime3">
              <a:rPr lang="en-US" smtClean="0"/>
              <a:t>8 June 2023</a:t>
            </a:fld>
            <a:endParaRPr lang="en-US" dirty="0"/>
          </a:p>
        </p:txBody>
      </p:sp>
      <p:sp>
        <p:nvSpPr>
          <p:cNvPr id="5" name="Slide Number Placeholder 4">
            <a:extLst>
              <a:ext uri="{FF2B5EF4-FFF2-40B4-BE49-F238E27FC236}">
                <a16:creationId xmlns:a16="http://schemas.microsoft.com/office/drawing/2014/main" id="{56C3E212-BBB7-8E46-AF63-B1A8728B156C}"/>
              </a:ext>
            </a:extLst>
          </p:cNvPr>
          <p:cNvSpPr>
            <a:spLocks noGrp="1"/>
          </p:cNvSpPr>
          <p:nvPr>
            <p:ph type="sldNum" sz="quarter" idx="12"/>
          </p:nvPr>
        </p:nvSpPr>
        <p:spPr/>
        <p:txBody>
          <a:bodyPr/>
          <a:lstStyle/>
          <a:p>
            <a:fld id="{4EBCDCBD-78E1-0D41-A999-31B5EBF8E02C}" type="slidenum">
              <a:rPr lang="en-US" smtClean="0"/>
              <a:pPr/>
              <a:t>20</a:t>
            </a:fld>
            <a:endParaRPr lang="en-US" dirty="0"/>
          </a:p>
        </p:txBody>
      </p:sp>
      <p:sp>
        <p:nvSpPr>
          <p:cNvPr id="28" name="TextBox 27"/>
          <p:cNvSpPr txBox="1"/>
          <p:nvPr/>
        </p:nvSpPr>
        <p:spPr>
          <a:xfrm>
            <a:off x="3165771" y="2315882"/>
            <a:ext cx="2407454" cy="646331"/>
          </a:xfrm>
          <a:prstGeom prst="rect">
            <a:avLst/>
          </a:prstGeom>
          <a:noFill/>
          <a:ln w="19050">
            <a:noFill/>
          </a:ln>
        </p:spPr>
        <p:txBody>
          <a:bodyPr wrap="none" rtlCol="0">
            <a:spAutoFit/>
          </a:bodyPr>
          <a:lstStyle/>
          <a:p>
            <a:r>
              <a:rPr lang="en-US" sz="3600" b="1" dirty="0" smtClean="0">
                <a:solidFill>
                  <a:schemeClr val="bg1"/>
                </a:solidFill>
                <a:latin typeface="+mj-lt"/>
              </a:rPr>
              <a:t>Terrestrial</a:t>
            </a:r>
          </a:p>
        </p:txBody>
      </p:sp>
      <p:pic>
        <p:nvPicPr>
          <p:cNvPr id="1026" name="Picture 2" descr="How big is Earth? | Space"/>
          <p:cNvPicPr>
            <a:picLocks noChangeAspect="1" noChangeArrowheads="1"/>
          </p:cNvPicPr>
          <p:nvPr/>
        </p:nvPicPr>
        <p:blipFill rotWithShape="1">
          <a:blip r:embed="rId3">
            <a:extLst>
              <a:ext uri="{28A0092B-C50C-407E-A947-70E740481C1C}">
                <a14:useLocalDpi xmlns:a14="http://schemas.microsoft.com/office/drawing/2010/main" val="0"/>
              </a:ext>
            </a:extLst>
          </a:blip>
          <a:srcRect b="42549"/>
          <a:stretch/>
        </p:blipFill>
        <p:spPr bwMode="auto">
          <a:xfrm>
            <a:off x="1688889" y="3919797"/>
            <a:ext cx="5114300" cy="293820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115433" y="3065964"/>
            <a:ext cx="4508131" cy="154577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000" dirty="0" smtClean="0"/>
              <a:t>Call anyone with a phone number, anywhere, at any time without reservations or blackouts and talk for however long you wish</a:t>
            </a:r>
          </a:p>
        </p:txBody>
      </p:sp>
      <p:pic>
        <p:nvPicPr>
          <p:cNvPr id="1028" name="Picture 4" descr="What Time Is It on the Moon? - Scientific American"/>
          <p:cNvPicPr>
            <a:picLocks noChangeAspect="1" noChangeArrowheads="1"/>
          </p:cNvPicPr>
          <p:nvPr/>
        </p:nvPicPr>
        <p:blipFill rotWithShape="1">
          <a:blip r:embed="rId4">
            <a:extLst>
              <a:ext uri="{28A0092B-C50C-407E-A947-70E740481C1C}">
                <a14:useLocalDpi xmlns:a14="http://schemas.microsoft.com/office/drawing/2010/main" val="0"/>
              </a:ext>
            </a:extLst>
          </a:blip>
          <a:srcRect l="14991" r="45034"/>
          <a:stretch/>
        </p:blipFill>
        <p:spPr bwMode="auto">
          <a:xfrm>
            <a:off x="9372599" y="1004438"/>
            <a:ext cx="2819401" cy="470203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7742334" y="2364202"/>
            <a:ext cx="2446489" cy="357665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a:bodyPr>
          <a:lstStyle/>
          <a:p>
            <a:pPr algn="ctr"/>
            <a:r>
              <a:rPr lang="en-US" sz="2000" dirty="0" smtClean="0"/>
              <a:t>Set up contact schedule with your provider, most likely for limited duration communications (minutes to hours at a time). At present, you can only contact your service provider. There is no network to connect you to other users.</a:t>
            </a:r>
          </a:p>
        </p:txBody>
      </p:sp>
      <p:sp>
        <p:nvSpPr>
          <p:cNvPr id="31" name="TextBox 30"/>
          <p:cNvSpPr txBox="1"/>
          <p:nvPr/>
        </p:nvSpPr>
        <p:spPr>
          <a:xfrm>
            <a:off x="8232044" y="1717871"/>
            <a:ext cx="1467068" cy="646331"/>
          </a:xfrm>
          <a:prstGeom prst="rect">
            <a:avLst/>
          </a:prstGeom>
          <a:noFill/>
          <a:ln w="19050">
            <a:noFill/>
          </a:ln>
        </p:spPr>
        <p:txBody>
          <a:bodyPr wrap="none" rtlCol="0">
            <a:spAutoFit/>
          </a:bodyPr>
          <a:lstStyle/>
          <a:p>
            <a:r>
              <a:rPr lang="en-US" sz="3600" b="1" dirty="0" smtClean="0">
                <a:solidFill>
                  <a:schemeClr val="bg1"/>
                </a:solidFill>
                <a:latin typeface="+mj-lt"/>
              </a:rPr>
              <a:t>Lunar</a:t>
            </a:r>
          </a:p>
        </p:txBody>
      </p:sp>
      <p:sp>
        <p:nvSpPr>
          <p:cNvPr id="2" name="Title 1">
            <a:extLst>
              <a:ext uri="{FF2B5EF4-FFF2-40B4-BE49-F238E27FC236}">
                <a16:creationId xmlns:a16="http://schemas.microsoft.com/office/drawing/2014/main" id="{6E52679A-F2A4-5840-A5F5-DB52EFF00899}"/>
              </a:ext>
            </a:extLst>
          </p:cNvPr>
          <p:cNvSpPr>
            <a:spLocks noGrp="1"/>
          </p:cNvSpPr>
          <p:nvPr>
            <p:ph type="title"/>
          </p:nvPr>
        </p:nvSpPr>
        <p:spPr>
          <a:xfrm>
            <a:off x="760063" y="427495"/>
            <a:ext cx="10022236" cy="762000"/>
          </a:xfrm>
        </p:spPr>
        <p:txBody>
          <a:bodyPr>
            <a:noAutofit/>
          </a:bodyPr>
          <a:lstStyle/>
          <a:p>
            <a:pPr algn="ctr"/>
            <a:r>
              <a:rPr lang="en-US" sz="3200" dirty="0" smtClean="0"/>
              <a:t>Terrestrial vs Lunar </a:t>
            </a:r>
            <a:r>
              <a:rPr lang="en-US" sz="3200" dirty="0" err="1" smtClean="0"/>
              <a:t>Comms</a:t>
            </a:r>
            <a:r>
              <a:rPr lang="en-US" sz="3200" dirty="0" smtClean="0"/>
              <a:t> </a:t>
            </a:r>
            <a:r>
              <a:rPr lang="en-US" sz="2800" dirty="0" smtClean="0"/>
              <a:t/>
            </a:r>
            <a:br>
              <a:rPr lang="en-US" sz="2800" dirty="0" smtClean="0"/>
            </a:br>
            <a:r>
              <a:rPr lang="en-US" sz="2500" dirty="0" smtClean="0"/>
              <a:t>Availability, Accessibility, and Duration</a:t>
            </a:r>
            <a:endParaRPr lang="en-US" sz="2500" dirty="0"/>
          </a:p>
        </p:txBody>
      </p:sp>
    </p:spTree>
    <p:extLst>
      <p:ext uri="{BB962C8B-B14F-4D97-AF65-F5344CB8AC3E}">
        <p14:creationId xmlns:p14="http://schemas.microsoft.com/office/powerpoint/2010/main" val="33243185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2679A-F2A4-5840-A5F5-DB52EFF00899}"/>
              </a:ext>
            </a:extLst>
          </p:cNvPr>
          <p:cNvSpPr>
            <a:spLocks noGrp="1"/>
          </p:cNvSpPr>
          <p:nvPr>
            <p:ph type="title"/>
          </p:nvPr>
        </p:nvSpPr>
        <p:spPr>
          <a:xfrm>
            <a:off x="2630420" y="427495"/>
            <a:ext cx="8600683" cy="762000"/>
          </a:xfrm>
        </p:spPr>
        <p:txBody>
          <a:bodyPr>
            <a:normAutofit/>
          </a:bodyPr>
          <a:lstStyle/>
          <a:p>
            <a:r>
              <a:rPr lang="en-US" dirty="0" smtClean="0"/>
              <a:t>Delays</a:t>
            </a:r>
            <a:endParaRPr lang="en-US" dirty="0"/>
          </a:p>
        </p:txBody>
      </p:sp>
      <p:sp>
        <p:nvSpPr>
          <p:cNvPr id="4" name="Date Placeholder 3">
            <a:extLst>
              <a:ext uri="{FF2B5EF4-FFF2-40B4-BE49-F238E27FC236}">
                <a16:creationId xmlns:a16="http://schemas.microsoft.com/office/drawing/2014/main" id="{3CF73F19-0875-AF45-BF7E-CF66C98A265F}"/>
              </a:ext>
            </a:extLst>
          </p:cNvPr>
          <p:cNvSpPr>
            <a:spLocks noGrp="1"/>
          </p:cNvSpPr>
          <p:nvPr>
            <p:ph type="dt" sz="half" idx="11"/>
          </p:nvPr>
        </p:nvSpPr>
        <p:spPr/>
        <p:txBody>
          <a:bodyPr/>
          <a:lstStyle/>
          <a:p>
            <a:fld id="{E74931B7-E6F4-684C-ACFC-44768C603396}" type="datetime3">
              <a:rPr lang="en-US" smtClean="0"/>
              <a:t>8 June 2023</a:t>
            </a:fld>
            <a:endParaRPr lang="en-US" dirty="0"/>
          </a:p>
        </p:txBody>
      </p:sp>
      <p:sp>
        <p:nvSpPr>
          <p:cNvPr id="5" name="Slide Number Placeholder 4">
            <a:extLst>
              <a:ext uri="{FF2B5EF4-FFF2-40B4-BE49-F238E27FC236}">
                <a16:creationId xmlns:a16="http://schemas.microsoft.com/office/drawing/2014/main" id="{56C3E212-BBB7-8E46-AF63-B1A8728B156C}"/>
              </a:ext>
            </a:extLst>
          </p:cNvPr>
          <p:cNvSpPr>
            <a:spLocks noGrp="1"/>
          </p:cNvSpPr>
          <p:nvPr>
            <p:ph type="sldNum" sz="quarter" idx="12"/>
          </p:nvPr>
        </p:nvSpPr>
        <p:spPr/>
        <p:txBody>
          <a:bodyPr/>
          <a:lstStyle/>
          <a:p>
            <a:fld id="{4EBCDCBD-78E1-0D41-A999-31B5EBF8E02C}" type="slidenum">
              <a:rPr lang="en-US" smtClean="0"/>
              <a:pPr/>
              <a:t>21</a:t>
            </a:fld>
            <a:endParaRPr lang="en-US" dirty="0"/>
          </a:p>
        </p:txBody>
      </p:sp>
      <p:sp>
        <p:nvSpPr>
          <p:cNvPr id="9" name="Rectangle 8"/>
          <p:cNvSpPr/>
          <p:nvPr/>
        </p:nvSpPr>
        <p:spPr>
          <a:xfrm>
            <a:off x="4942157" y="4364864"/>
            <a:ext cx="3977208" cy="577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r>
              <a:rPr lang="en-US" sz="2000" dirty="0" smtClean="0"/>
              <a:t>Earth-to-Moon</a:t>
            </a:r>
          </a:p>
          <a:p>
            <a:pPr algn="ctr"/>
            <a:r>
              <a:rPr lang="en-US" sz="2000" dirty="0" smtClean="0"/>
              <a:t>~2.6 seconds round trip light time</a:t>
            </a:r>
          </a:p>
        </p:txBody>
      </p:sp>
      <p:sp>
        <p:nvSpPr>
          <p:cNvPr id="7" name="Rectangle 6"/>
          <p:cNvSpPr/>
          <p:nvPr/>
        </p:nvSpPr>
        <p:spPr>
          <a:xfrm>
            <a:off x="1628671" y="1171448"/>
            <a:ext cx="9809550" cy="877525"/>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000" dirty="0" smtClean="0"/>
              <a:t>Delays will be part of the system, so plan for them!</a:t>
            </a:r>
          </a:p>
          <a:p>
            <a:pPr algn="ctr"/>
            <a:r>
              <a:rPr lang="en-US" sz="2000" dirty="0" smtClean="0"/>
              <a:t>Includes light time delays and travel time from ground stations to mission ops centers</a:t>
            </a:r>
            <a:r>
              <a:rPr lang="en-US" sz="2000" dirty="0"/>
              <a:t>.</a:t>
            </a:r>
            <a:endParaRPr lang="en-US" sz="2000" dirty="0" smtClean="0"/>
          </a:p>
        </p:txBody>
      </p:sp>
      <p:pic>
        <p:nvPicPr>
          <p:cNvPr id="8" name="Picture 2" descr="How big is Earth? | Space"/>
          <p:cNvPicPr>
            <a:picLocks noChangeAspect="1" noChangeArrowheads="1"/>
          </p:cNvPicPr>
          <p:nvPr/>
        </p:nvPicPr>
        <p:blipFill rotWithShape="1">
          <a:blip r:embed="rId3">
            <a:extLst>
              <a:ext uri="{28A0092B-C50C-407E-A947-70E740481C1C}">
                <a14:useLocalDpi xmlns:a14="http://schemas.microsoft.com/office/drawing/2010/main" val="0"/>
              </a:ext>
            </a:extLst>
          </a:blip>
          <a:srcRect t="1" b="1504"/>
          <a:stretch/>
        </p:blipFill>
        <p:spPr bwMode="auto">
          <a:xfrm>
            <a:off x="685800" y="2367185"/>
            <a:ext cx="4117325" cy="40553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What Time Is It on the Moon? - Scientific American"/>
          <p:cNvPicPr>
            <a:picLocks noChangeAspect="1" noChangeArrowheads="1"/>
          </p:cNvPicPr>
          <p:nvPr/>
        </p:nvPicPr>
        <p:blipFill rotWithShape="1">
          <a:blip r:embed="rId4">
            <a:extLst>
              <a:ext uri="{28A0092B-C50C-407E-A947-70E740481C1C}">
                <a14:useLocalDpi xmlns:a14="http://schemas.microsoft.com/office/drawing/2010/main" val="0"/>
              </a:ext>
            </a:extLst>
          </a:blip>
          <a:srcRect l="14990" r="17050"/>
          <a:stretch/>
        </p:blipFill>
        <p:spPr bwMode="auto">
          <a:xfrm>
            <a:off x="9178915" y="2794027"/>
            <a:ext cx="2259306" cy="2216354"/>
          </a:xfrm>
          <a:prstGeom prst="rect">
            <a:avLst/>
          </a:prstGeom>
          <a:noFill/>
          <a:extLst>
            <a:ext uri="{909E8E84-426E-40DD-AFC4-6F175D3DCCD1}">
              <a14:hiddenFill xmlns:a14="http://schemas.microsoft.com/office/drawing/2010/main">
                <a:solidFill>
                  <a:srgbClr val="FFFFFF"/>
                </a:solidFill>
              </a14:hiddenFill>
            </a:ext>
          </a:extLst>
        </p:spPr>
      </p:pic>
      <p:sp>
        <p:nvSpPr>
          <p:cNvPr id="3" name="Curved Left Arrow 2"/>
          <p:cNvSpPr/>
          <p:nvPr/>
        </p:nvSpPr>
        <p:spPr>
          <a:xfrm>
            <a:off x="4635138" y="3703818"/>
            <a:ext cx="4591246" cy="729343"/>
          </a:xfrm>
          <a:prstGeom prst="curvedLeftArrow">
            <a:avLst>
              <a:gd name="adj1" fmla="val 13055"/>
              <a:gd name="adj2" fmla="val 50000"/>
              <a:gd name="adj3" fmla="val 25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smtClean="0">
              <a:solidFill>
                <a:schemeClr val="tx1"/>
              </a:solidFill>
            </a:endParaRPr>
          </a:p>
        </p:txBody>
      </p:sp>
    </p:spTree>
    <p:extLst>
      <p:ext uri="{BB962C8B-B14F-4D97-AF65-F5344CB8AC3E}">
        <p14:creationId xmlns:p14="http://schemas.microsoft.com/office/powerpoint/2010/main" val="42400136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2679A-F2A4-5840-A5F5-DB52EFF00899}"/>
              </a:ext>
            </a:extLst>
          </p:cNvPr>
          <p:cNvSpPr>
            <a:spLocks noGrp="1"/>
          </p:cNvSpPr>
          <p:nvPr>
            <p:ph type="title"/>
          </p:nvPr>
        </p:nvSpPr>
        <p:spPr>
          <a:xfrm>
            <a:off x="1728159" y="427495"/>
            <a:ext cx="10022236" cy="762000"/>
          </a:xfrm>
        </p:spPr>
        <p:txBody>
          <a:bodyPr>
            <a:normAutofit fontScale="90000"/>
          </a:bodyPr>
          <a:lstStyle/>
          <a:p>
            <a:pPr algn="ctr"/>
            <a:r>
              <a:rPr lang="en-US" dirty="0" smtClean="0"/>
              <a:t>Implications for Mission Planning and CONOPS</a:t>
            </a:r>
            <a:endParaRPr lang="en-US" dirty="0"/>
          </a:p>
        </p:txBody>
      </p:sp>
      <p:sp>
        <p:nvSpPr>
          <p:cNvPr id="4" name="Date Placeholder 3">
            <a:extLst>
              <a:ext uri="{FF2B5EF4-FFF2-40B4-BE49-F238E27FC236}">
                <a16:creationId xmlns:a16="http://schemas.microsoft.com/office/drawing/2014/main" id="{3CF73F19-0875-AF45-BF7E-CF66C98A265F}"/>
              </a:ext>
            </a:extLst>
          </p:cNvPr>
          <p:cNvSpPr>
            <a:spLocks noGrp="1"/>
          </p:cNvSpPr>
          <p:nvPr>
            <p:ph type="dt" sz="half" idx="11"/>
          </p:nvPr>
        </p:nvSpPr>
        <p:spPr/>
        <p:txBody>
          <a:bodyPr/>
          <a:lstStyle/>
          <a:p>
            <a:fld id="{E74931B7-E6F4-684C-ACFC-44768C603396}" type="datetime3">
              <a:rPr lang="en-US" smtClean="0"/>
              <a:t>8 June 2023</a:t>
            </a:fld>
            <a:endParaRPr lang="en-US" dirty="0"/>
          </a:p>
        </p:txBody>
      </p:sp>
      <p:sp>
        <p:nvSpPr>
          <p:cNvPr id="5" name="Slide Number Placeholder 4">
            <a:extLst>
              <a:ext uri="{FF2B5EF4-FFF2-40B4-BE49-F238E27FC236}">
                <a16:creationId xmlns:a16="http://schemas.microsoft.com/office/drawing/2014/main" id="{56C3E212-BBB7-8E46-AF63-B1A8728B156C}"/>
              </a:ext>
            </a:extLst>
          </p:cNvPr>
          <p:cNvSpPr>
            <a:spLocks noGrp="1"/>
          </p:cNvSpPr>
          <p:nvPr>
            <p:ph type="sldNum" sz="quarter" idx="12"/>
          </p:nvPr>
        </p:nvSpPr>
        <p:spPr/>
        <p:txBody>
          <a:bodyPr/>
          <a:lstStyle/>
          <a:p>
            <a:fld id="{4EBCDCBD-78E1-0D41-A999-31B5EBF8E02C}" type="slidenum">
              <a:rPr lang="en-US" smtClean="0"/>
              <a:pPr/>
              <a:t>22</a:t>
            </a:fld>
            <a:endParaRPr lang="en-US" dirty="0"/>
          </a:p>
        </p:txBody>
      </p:sp>
      <p:sp>
        <p:nvSpPr>
          <p:cNvPr id="3" name="Rectangle 2"/>
          <p:cNvSpPr/>
          <p:nvPr/>
        </p:nvSpPr>
        <p:spPr>
          <a:xfrm>
            <a:off x="985185" y="1189495"/>
            <a:ext cx="10428515" cy="5216813"/>
          </a:xfrm>
          <a:prstGeom prst="rect">
            <a:avLst/>
          </a:prstGeom>
        </p:spPr>
        <p:txBody>
          <a:bodyPr wrap="square">
            <a:spAutoFit/>
          </a:bodyPr>
          <a:lstStyle/>
          <a:p>
            <a:pPr marL="285750" indent="-285750">
              <a:lnSpc>
                <a:spcPct val="150000"/>
              </a:lnSpc>
              <a:buFont typeface="Arial" panose="020B0604020202020204" pitchFamily="34" charset="0"/>
              <a:buChar char="•"/>
            </a:pPr>
            <a:r>
              <a:rPr lang="en-US" sz="2200" dirty="0" smtClean="0">
                <a:solidFill>
                  <a:schemeClr val="bg1"/>
                </a:solidFill>
              </a:rPr>
              <a:t>DTE </a:t>
            </a:r>
            <a:r>
              <a:rPr lang="en-US" sz="2200" dirty="0" err="1" smtClean="0">
                <a:solidFill>
                  <a:schemeClr val="bg1"/>
                </a:solidFill>
              </a:rPr>
              <a:t>comms</a:t>
            </a:r>
            <a:r>
              <a:rPr lang="en-US" sz="2200" dirty="0" smtClean="0">
                <a:solidFill>
                  <a:schemeClr val="bg1"/>
                </a:solidFill>
              </a:rPr>
              <a:t> blackout and lunar night do NOT always occur at the same time</a:t>
            </a:r>
          </a:p>
          <a:p>
            <a:pPr marL="742950" lvl="1" indent="-285750">
              <a:lnSpc>
                <a:spcPct val="150000"/>
              </a:lnSpc>
              <a:buFont typeface="Arial" panose="020B0604020202020204" pitchFamily="34" charset="0"/>
              <a:buChar char="•"/>
            </a:pPr>
            <a:r>
              <a:rPr lang="en-US" dirty="0" smtClean="0">
                <a:solidFill>
                  <a:schemeClr val="bg1"/>
                </a:solidFill>
              </a:rPr>
              <a:t>If you are using DTE and you are solar powered/need light to operate, you may not be able to communicate during light periods</a:t>
            </a:r>
          </a:p>
          <a:p>
            <a:pPr marL="285750" indent="-285750">
              <a:lnSpc>
                <a:spcPct val="150000"/>
              </a:lnSpc>
              <a:buFont typeface="Arial" panose="020B0604020202020204" pitchFamily="34" charset="0"/>
              <a:buChar char="•"/>
            </a:pPr>
            <a:r>
              <a:rPr lang="en-US" sz="2200" dirty="0" smtClean="0">
                <a:solidFill>
                  <a:schemeClr val="bg1"/>
                </a:solidFill>
              </a:rPr>
              <a:t>Delays of 2.6 seconds are substantial for teleoperation</a:t>
            </a:r>
          </a:p>
          <a:p>
            <a:pPr marL="742950" lvl="1" indent="-285750">
              <a:lnSpc>
                <a:spcPct val="150000"/>
              </a:lnSpc>
              <a:buFont typeface="Arial" panose="020B0604020202020204" pitchFamily="34" charset="0"/>
              <a:buChar char="•"/>
            </a:pPr>
            <a:r>
              <a:rPr lang="en-US" dirty="0" smtClean="0">
                <a:solidFill>
                  <a:schemeClr val="bg1"/>
                </a:solidFill>
              </a:rPr>
              <a:t>Delays of greater that 0.4 to 0.5 seconds significantly degrade the performance of human operators</a:t>
            </a:r>
          </a:p>
          <a:p>
            <a:pPr marL="742950" lvl="1" indent="-285750">
              <a:lnSpc>
                <a:spcPct val="150000"/>
              </a:lnSpc>
              <a:buFont typeface="Arial" panose="020B0604020202020204" pitchFamily="34" charset="0"/>
              <a:buChar char="•"/>
            </a:pPr>
            <a:r>
              <a:rPr lang="en-US" dirty="0" smtClean="0">
                <a:solidFill>
                  <a:schemeClr val="bg1"/>
                </a:solidFill>
              </a:rPr>
              <a:t>Need to account for the performance hit due to time delay</a:t>
            </a:r>
          </a:p>
          <a:p>
            <a:pPr marL="285750" indent="-285750">
              <a:lnSpc>
                <a:spcPct val="150000"/>
              </a:lnSpc>
              <a:buFont typeface="Arial" panose="020B0604020202020204" pitchFamily="34" charset="0"/>
              <a:buChar char="•"/>
            </a:pPr>
            <a:r>
              <a:rPr lang="en-US" sz="2200" dirty="0" smtClean="0">
                <a:solidFill>
                  <a:schemeClr val="bg1"/>
                </a:solidFill>
              </a:rPr>
              <a:t>Rover missions will have different (and more complicated) </a:t>
            </a:r>
            <a:r>
              <a:rPr lang="en-US" sz="2200" dirty="0" err="1" smtClean="0">
                <a:solidFill>
                  <a:schemeClr val="bg1"/>
                </a:solidFill>
              </a:rPr>
              <a:t>comms</a:t>
            </a:r>
            <a:r>
              <a:rPr lang="en-US" sz="2200" dirty="0" smtClean="0">
                <a:solidFill>
                  <a:schemeClr val="bg1"/>
                </a:solidFill>
              </a:rPr>
              <a:t> issues than stationary installations</a:t>
            </a:r>
          </a:p>
          <a:p>
            <a:pPr marL="285750" indent="-285750">
              <a:lnSpc>
                <a:spcPct val="150000"/>
              </a:lnSpc>
              <a:buFont typeface="Arial" panose="020B0604020202020204" pitchFamily="34" charset="0"/>
              <a:buChar char="•"/>
            </a:pPr>
            <a:r>
              <a:rPr lang="en-US" sz="2200" dirty="0" err="1" smtClean="0">
                <a:solidFill>
                  <a:schemeClr val="bg1"/>
                </a:solidFill>
              </a:rPr>
              <a:t>Comms</a:t>
            </a:r>
            <a:r>
              <a:rPr lang="en-US" sz="2200" dirty="0" smtClean="0">
                <a:solidFill>
                  <a:schemeClr val="bg1"/>
                </a:solidFill>
              </a:rPr>
              <a:t> availability depends on your location and whether you are doing DTE or relay. </a:t>
            </a:r>
          </a:p>
        </p:txBody>
      </p:sp>
    </p:spTree>
    <p:extLst>
      <p:ext uri="{BB962C8B-B14F-4D97-AF65-F5344CB8AC3E}">
        <p14:creationId xmlns:p14="http://schemas.microsoft.com/office/powerpoint/2010/main" val="13617898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2679A-F2A4-5840-A5F5-DB52EFF00899}"/>
              </a:ext>
            </a:extLst>
          </p:cNvPr>
          <p:cNvSpPr>
            <a:spLocks noGrp="1"/>
          </p:cNvSpPr>
          <p:nvPr>
            <p:ph type="title"/>
          </p:nvPr>
        </p:nvSpPr>
        <p:spPr>
          <a:xfrm>
            <a:off x="1208868" y="427495"/>
            <a:ext cx="10022236" cy="762000"/>
          </a:xfrm>
        </p:spPr>
        <p:txBody>
          <a:bodyPr>
            <a:normAutofit/>
          </a:bodyPr>
          <a:lstStyle/>
          <a:p>
            <a:pPr algn="ctr"/>
            <a:r>
              <a:rPr lang="en-US" dirty="0" smtClean="0"/>
              <a:t>Surface-to-Surface </a:t>
            </a:r>
            <a:r>
              <a:rPr lang="en-US" dirty="0" err="1" smtClean="0"/>
              <a:t>Comms</a:t>
            </a:r>
            <a:endParaRPr lang="en-US" dirty="0"/>
          </a:p>
        </p:txBody>
      </p:sp>
      <p:sp>
        <p:nvSpPr>
          <p:cNvPr id="4" name="Date Placeholder 3">
            <a:extLst>
              <a:ext uri="{FF2B5EF4-FFF2-40B4-BE49-F238E27FC236}">
                <a16:creationId xmlns:a16="http://schemas.microsoft.com/office/drawing/2014/main" id="{3CF73F19-0875-AF45-BF7E-CF66C98A265F}"/>
              </a:ext>
            </a:extLst>
          </p:cNvPr>
          <p:cNvSpPr>
            <a:spLocks noGrp="1"/>
          </p:cNvSpPr>
          <p:nvPr>
            <p:ph type="dt" sz="half" idx="11"/>
          </p:nvPr>
        </p:nvSpPr>
        <p:spPr/>
        <p:txBody>
          <a:bodyPr/>
          <a:lstStyle/>
          <a:p>
            <a:fld id="{E74931B7-E6F4-684C-ACFC-44768C603396}" type="datetime3">
              <a:rPr lang="en-US" smtClean="0"/>
              <a:t>8 June 2023</a:t>
            </a:fld>
            <a:endParaRPr lang="en-US" dirty="0"/>
          </a:p>
        </p:txBody>
      </p:sp>
      <p:sp>
        <p:nvSpPr>
          <p:cNvPr id="5" name="Slide Number Placeholder 4">
            <a:extLst>
              <a:ext uri="{FF2B5EF4-FFF2-40B4-BE49-F238E27FC236}">
                <a16:creationId xmlns:a16="http://schemas.microsoft.com/office/drawing/2014/main" id="{56C3E212-BBB7-8E46-AF63-B1A8728B156C}"/>
              </a:ext>
            </a:extLst>
          </p:cNvPr>
          <p:cNvSpPr>
            <a:spLocks noGrp="1"/>
          </p:cNvSpPr>
          <p:nvPr>
            <p:ph type="sldNum" sz="quarter" idx="12"/>
          </p:nvPr>
        </p:nvSpPr>
        <p:spPr/>
        <p:txBody>
          <a:bodyPr/>
          <a:lstStyle/>
          <a:p>
            <a:fld id="{4EBCDCBD-78E1-0D41-A999-31B5EBF8E02C}" type="slidenum">
              <a:rPr lang="en-US" smtClean="0"/>
              <a:pPr/>
              <a:t>23</a:t>
            </a:fld>
            <a:endParaRPr lang="en-US" dirty="0"/>
          </a:p>
        </p:txBody>
      </p:sp>
      <p:sp>
        <p:nvSpPr>
          <p:cNvPr id="3" name="TextBox 2"/>
          <p:cNvSpPr txBox="1"/>
          <p:nvPr/>
        </p:nvSpPr>
        <p:spPr>
          <a:xfrm>
            <a:off x="141513" y="1389911"/>
            <a:ext cx="6705600" cy="4847481"/>
          </a:xfrm>
          <a:prstGeom prst="rect">
            <a:avLst/>
          </a:prstGeom>
          <a:noFill/>
          <a:ln w="19050">
            <a:noFill/>
          </a:ln>
        </p:spPr>
        <p:txBody>
          <a:bodyPr wrap="square" rtlCol="0">
            <a:spAutoFit/>
          </a:bodyPr>
          <a:lstStyle/>
          <a:p>
            <a:pPr marL="800100" lvl="1" indent="-342900">
              <a:lnSpc>
                <a:spcPct val="150000"/>
              </a:lnSpc>
              <a:buFont typeface="Arial" panose="020B0604020202020204" pitchFamily="34" charset="0"/>
              <a:buChar char="•"/>
            </a:pPr>
            <a:r>
              <a:rPr lang="en-US" sz="2300" dirty="0" smtClean="0">
                <a:solidFill>
                  <a:schemeClr val="bg1"/>
                </a:solidFill>
              </a:rPr>
              <a:t>Currently limited to line of sight (~2 km or less depending on topography)</a:t>
            </a:r>
          </a:p>
          <a:p>
            <a:pPr marL="1257300" lvl="2" indent="-342900">
              <a:lnSpc>
                <a:spcPct val="150000"/>
              </a:lnSpc>
              <a:buFont typeface="Arial" panose="020B0604020202020204" pitchFamily="34" charset="0"/>
              <a:buChar char="•"/>
            </a:pPr>
            <a:r>
              <a:rPr lang="en-US" sz="2000" dirty="0" smtClean="0">
                <a:solidFill>
                  <a:schemeClr val="bg1"/>
                </a:solidFill>
              </a:rPr>
              <a:t>Due to lack of atmosphere for bouncing signal</a:t>
            </a:r>
          </a:p>
          <a:p>
            <a:pPr marL="800100" lvl="1" indent="-342900">
              <a:lnSpc>
                <a:spcPct val="150000"/>
              </a:lnSpc>
              <a:buFont typeface="Arial" panose="020B0604020202020204" pitchFamily="34" charset="0"/>
              <a:buChar char="•"/>
            </a:pPr>
            <a:r>
              <a:rPr lang="en-US" sz="2300" dirty="0" smtClean="0">
                <a:solidFill>
                  <a:schemeClr val="bg1"/>
                </a:solidFill>
              </a:rPr>
              <a:t>Network infrastructure is in very early stages of development</a:t>
            </a:r>
          </a:p>
          <a:p>
            <a:pPr marL="1257300" lvl="2" indent="-342900">
              <a:lnSpc>
                <a:spcPct val="150000"/>
              </a:lnSpc>
              <a:buFont typeface="Arial" panose="020B0604020202020204" pitchFamily="34" charset="0"/>
              <a:buChar char="•"/>
            </a:pPr>
            <a:r>
              <a:rPr lang="en-US" sz="2000" dirty="0" smtClean="0">
                <a:solidFill>
                  <a:schemeClr val="bg1"/>
                </a:solidFill>
              </a:rPr>
              <a:t>Tech demo from Nokia of LTE/4G tech happening in sometime in 2023</a:t>
            </a:r>
          </a:p>
          <a:p>
            <a:pPr marL="1714500" lvl="3" indent="-342900">
              <a:lnSpc>
                <a:spcPct val="150000"/>
              </a:lnSpc>
              <a:buFont typeface="Arial" panose="020B0604020202020204" pitchFamily="34" charset="0"/>
              <a:buChar char="•"/>
            </a:pPr>
            <a:r>
              <a:rPr lang="en-US" dirty="0" smtClean="0">
                <a:solidFill>
                  <a:schemeClr val="bg1"/>
                </a:solidFill>
              </a:rPr>
              <a:t>Mission will gather data needed on RF propagation and regolith properties to help validate models used to design cell networks</a:t>
            </a:r>
          </a:p>
        </p:txBody>
      </p:sp>
      <p:pic>
        <p:nvPicPr>
          <p:cNvPr id="1028" name="Picture 4" descr="Nokia aims for the Moon with LTE/4G | Nok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7113" y="1844797"/>
            <a:ext cx="5221829" cy="3411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1188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2679A-F2A4-5840-A5F5-DB52EFF00899}"/>
              </a:ext>
            </a:extLst>
          </p:cNvPr>
          <p:cNvSpPr>
            <a:spLocks noGrp="1"/>
          </p:cNvSpPr>
          <p:nvPr>
            <p:ph type="title"/>
          </p:nvPr>
        </p:nvSpPr>
        <p:spPr>
          <a:xfrm>
            <a:off x="1728159" y="427495"/>
            <a:ext cx="10022236" cy="762000"/>
          </a:xfrm>
        </p:spPr>
        <p:txBody>
          <a:bodyPr>
            <a:noAutofit/>
          </a:bodyPr>
          <a:lstStyle/>
          <a:p>
            <a:pPr algn="ctr"/>
            <a:r>
              <a:rPr lang="en-US" sz="3500" dirty="0" smtClean="0"/>
              <a:t>Questions to Ask Your </a:t>
            </a:r>
            <a:r>
              <a:rPr lang="en-US" sz="3500" dirty="0" err="1" smtClean="0"/>
              <a:t>Comms</a:t>
            </a:r>
            <a:r>
              <a:rPr lang="en-US" sz="3500" dirty="0" smtClean="0"/>
              <a:t> Service </a:t>
            </a:r>
            <a:r>
              <a:rPr lang="en-US" sz="3500" dirty="0"/>
              <a:t>P</a:t>
            </a:r>
            <a:r>
              <a:rPr lang="en-US" sz="3500" dirty="0" smtClean="0"/>
              <a:t>rovider</a:t>
            </a:r>
            <a:endParaRPr lang="en-US" sz="3500" dirty="0"/>
          </a:p>
        </p:txBody>
      </p:sp>
      <p:sp>
        <p:nvSpPr>
          <p:cNvPr id="4" name="Date Placeholder 3">
            <a:extLst>
              <a:ext uri="{FF2B5EF4-FFF2-40B4-BE49-F238E27FC236}">
                <a16:creationId xmlns:a16="http://schemas.microsoft.com/office/drawing/2014/main" id="{3CF73F19-0875-AF45-BF7E-CF66C98A265F}"/>
              </a:ext>
            </a:extLst>
          </p:cNvPr>
          <p:cNvSpPr>
            <a:spLocks noGrp="1"/>
          </p:cNvSpPr>
          <p:nvPr>
            <p:ph type="dt" sz="half" idx="11"/>
          </p:nvPr>
        </p:nvSpPr>
        <p:spPr/>
        <p:txBody>
          <a:bodyPr/>
          <a:lstStyle/>
          <a:p>
            <a:fld id="{E74931B7-E6F4-684C-ACFC-44768C603396}" type="datetime3">
              <a:rPr lang="en-US" smtClean="0"/>
              <a:t>8 June 2023</a:t>
            </a:fld>
            <a:endParaRPr lang="en-US" dirty="0"/>
          </a:p>
        </p:txBody>
      </p:sp>
      <p:sp>
        <p:nvSpPr>
          <p:cNvPr id="5" name="Slide Number Placeholder 4">
            <a:extLst>
              <a:ext uri="{FF2B5EF4-FFF2-40B4-BE49-F238E27FC236}">
                <a16:creationId xmlns:a16="http://schemas.microsoft.com/office/drawing/2014/main" id="{56C3E212-BBB7-8E46-AF63-B1A8728B156C}"/>
              </a:ext>
            </a:extLst>
          </p:cNvPr>
          <p:cNvSpPr>
            <a:spLocks noGrp="1"/>
          </p:cNvSpPr>
          <p:nvPr>
            <p:ph type="sldNum" sz="quarter" idx="12"/>
          </p:nvPr>
        </p:nvSpPr>
        <p:spPr/>
        <p:txBody>
          <a:bodyPr/>
          <a:lstStyle/>
          <a:p>
            <a:fld id="{4EBCDCBD-78E1-0D41-A999-31B5EBF8E02C}" type="slidenum">
              <a:rPr lang="en-US" smtClean="0"/>
              <a:pPr/>
              <a:t>24</a:t>
            </a:fld>
            <a:endParaRPr lang="en-US" dirty="0"/>
          </a:p>
        </p:txBody>
      </p:sp>
      <p:sp>
        <p:nvSpPr>
          <p:cNvPr id="3" name="Rectangle 2"/>
          <p:cNvSpPr/>
          <p:nvPr/>
        </p:nvSpPr>
        <p:spPr>
          <a:xfrm>
            <a:off x="643276" y="1329842"/>
            <a:ext cx="10473361" cy="5170646"/>
          </a:xfrm>
          <a:prstGeom prst="rect">
            <a:avLst/>
          </a:prstGeom>
        </p:spPr>
        <p:txBody>
          <a:bodyPr wrap="square">
            <a:spAutoFit/>
          </a:bodyPr>
          <a:lstStyle/>
          <a:p>
            <a:pPr marL="285750" indent="-285750">
              <a:lnSpc>
                <a:spcPct val="150000"/>
              </a:lnSpc>
              <a:buFont typeface="Arial" panose="020B0604020202020204" pitchFamily="34" charset="0"/>
              <a:buChar char="•"/>
            </a:pPr>
            <a:r>
              <a:rPr lang="en-US" sz="2500" dirty="0" smtClean="0">
                <a:solidFill>
                  <a:schemeClr val="bg1"/>
                </a:solidFill>
              </a:rPr>
              <a:t>Recommend reviewing the Lunar Pathfinder </a:t>
            </a:r>
            <a:r>
              <a:rPr lang="en-US" sz="2500" dirty="0">
                <a:solidFill>
                  <a:schemeClr val="bg1"/>
                </a:solidFill>
              </a:rPr>
              <a:t>Services Guide </a:t>
            </a:r>
            <a:r>
              <a:rPr lang="en-US" sz="2500" dirty="0" smtClean="0">
                <a:solidFill>
                  <a:schemeClr val="bg1"/>
                </a:solidFill>
              </a:rPr>
              <a:t>to get an idea of what questions to ask:</a:t>
            </a:r>
          </a:p>
          <a:p>
            <a:pPr marL="742950" lvl="1" indent="-285750">
              <a:lnSpc>
                <a:spcPct val="150000"/>
              </a:lnSpc>
              <a:buFont typeface="Arial" panose="020B0604020202020204" pitchFamily="34" charset="0"/>
              <a:buChar char="•"/>
            </a:pPr>
            <a:r>
              <a:rPr lang="en-US" sz="2000" dirty="0" smtClean="0">
                <a:solidFill>
                  <a:schemeClr val="bg1"/>
                </a:solidFill>
                <a:hlinkClick r:id="rId3"/>
              </a:rPr>
              <a:t>https</a:t>
            </a:r>
            <a:r>
              <a:rPr lang="en-US" sz="2000" dirty="0">
                <a:solidFill>
                  <a:schemeClr val="bg1"/>
                </a:solidFill>
                <a:hlinkClick r:id="rId3"/>
              </a:rPr>
              <a:t>://</a:t>
            </a:r>
            <a:r>
              <a:rPr lang="en-US" sz="2000" dirty="0" smtClean="0">
                <a:solidFill>
                  <a:schemeClr val="bg1"/>
                </a:solidFill>
                <a:hlinkClick r:id="rId3"/>
              </a:rPr>
              <a:t>www.sstl.co.uk/getmedia/ea388951-1330-4746-b641-72b7cd65f05a/Lunar-Pathfinder-Services-Service-Guide-V2-3.pdf</a:t>
            </a:r>
            <a:r>
              <a:rPr lang="en-US" sz="2000" dirty="0" smtClean="0">
                <a:solidFill>
                  <a:schemeClr val="bg1"/>
                </a:solidFill>
              </a:rPr>
              <a:t> </a:t>
            </a:r>
            <a:endParaRPr lang="en-US" sz="2000" dirty="0">
              <a:solidFill>
                <a:schemeClr val="bg1"/>
              </a:solidFill>
            </a:endParaRPr>
          </a:p>
          <a:p>
            <a:pPr marL="285750" indent="-285750">
              <a:lnSpc>
                <a:spcPct val="150000"/>
              </a:lnSpc>
              <a:buFont typeface="Arial" panose="020B0604020202020204" pitchFamily="34" charset="0"/>
              <a:buChar char="•"/>
            </a:pPr>
            <a:r>
              <a:rPr lang="en-US" sz="2500" dirty="0" smtClean="0">
                <a:solidFill>
                  <a:schemeClr val="bg1"/>
                </a:solidFill>
              </a:rPr>
              <a:t>What is your pricing model? </a:t>
            </a:r>
          </a:p>
          <a:p>
            <a:pPr marL="742950" lvl="1" indent="-285750">
              <a:lnSpc>
                <a:spcPct val="150000"/>
              </a:lnSpc>
              <a:buFont typeface="Arial" panose="020B0604020202020204" pitchFamily="34" charset="0"/>
              <a:buChar char="•"/>
            </a:pPr>
            <a:r>
              <a:rPr lang="en-US" sz="2000" dirty="0" smtClean="0">
                <a:solidFill>
                  <a:schemeClr val="bg1"/>
                </a:solidFill>
              </a:rPr>
              <a:t>Per bit? Per minute? Something else?</a:t>
            </a:r>
          </a:p>
          <a:p>
            <a:pPr marL="285750" indent="-285750">
              <a:lnSpc>
                <a:spcPct val="150000"/>
              </a:lnSpc>
              <a:buFont typeface="Arial" panose="020B0604020202020204" pitchFamily="34" charset="0"/>
              <a:buChar char="•"/>
            </a:pPr>
            <a:r>
              <a:rPr lang="en-US" sz="2500" dirty="0" smtClean="0">
                <a:solidFill>
                  <a:schemeClr val="bg1"/>
                </a:solidFill>
              </a:rPr>
              <a:t>Do you provide…</a:t>
            </a:r>
          </a:p>
          <a:p>
            <a:pPr marL="742950" lvl="1" indent="-285750">
              <a:lnSpc>
                <a:spcPct val="150000"/>
              </a:lnSpc>
              <a:buFont typeface="Arial" panose="020B0604020202020204" pitchFamily="34" charset="0"/>
              <a:buChar char="•"/>
            </a:pPr>
            <a:r>
              <a:rPr lang="en-US" sz="2000" dirty="0">
                <a:solidFill>
                  <a:schemeClr val="bg1"/>
                </a:solidFill>
              </a:rPr>
              <a:t>A</a:t>
            </a:r>
            <a:r>
              <a:rPr lang="en-US" sz="2000" dirty="0" smtClean="0">
                <a:solidFill>
                  <a:schemeClr val="bg1"/>
                </a:solidFill>
              </a:rPr>
              <a:t> </a:t>
            </a:r>
            <a:r>
              <a:rPr lang="en-US" sz="2000" dirty="0" err="1" smtClean="0">
                <a:solidFill>
                  <a:schemeClr val="bg1"/>
                </a:solidFill>
              </a:rPr>
              <a:t>comms</a:t>
            </a:r>
            <a:r>
              <a:rPr lang="en-US" sz="2000" dirty="0" smtClean="0">
                <a:solidFill>
                  <a:schemeClr val="bg1"/>
                </a:solidFill>
              </a:rPr>
              <a:t> terminal? Or is the mission responsible for providing radio hardware?</a:t>
            </a:r>
          </a:p>
          <a:p>
            <a:pPr marL="742950" lvl="1" indent="-285750">
              <a:lnSpc>
                <a:spcPct val="150000"/>
              </a:lnSpc>
              <a:buFont typeface="Arial" panose="020B0604020202020204" pitchFamily="34" charset="0"/>
              <a:buChar char="•"/>
            </a:pPr>
            <a:r>
              <a:rPr lang="en-US" sz="2000" dirty="0">
                <a:solidFill>
                  <a:schemeClr val="bg1"/>
                </a:solidFill>
              </a:rPr>
              <a:t>S</a:t>
            </a:r>
            <a:r>
              <a:rPr lang="en-US" sz="2000" dirty="0" smtClean="0">
                <a:solidFill>
                  <a:schemeClr val="bg1"/>
                </a:solidFill>
              </a:rPr>
              <a:t>pectrum licensing? Or will the mission be responsible for filing the paperwork for a transmit license?</a:t>
            </a:r>
            <a:endParaRPr lang="en-US" sz="2800" dirty="0" smtClean="0">
              <a:solidFill>
                <a:schemeClr val="bg1"/>
              </a:solidFill>
            </a:endParaRPr>
          </a:p>
        </p:txBody>
      </p:sp>
    </p:spTree>
    <p:extLst>
      <p:ext uri="{BB962C8B-B14F-4D97-AF65-F5344CB8AC3E}">
        <p14:creationId xmlns:p14="http://schemas.microsoft.com/office/powerpoint/2010/main" val="31064441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pPr algn="ctr"/>
            <a:r>
              <a:rPr lang="en-US" dirty="0"/>
              <a:t>Upcoming Lunar Relays (Subject to Change)</a:t>
            </a:r>
          </a:p>
        </p:txBody>
      </p:sp>
      <p:sp>
        <p:nvSpPr>
          <p:cNvPr id="17" name="Text Placeholder 16"/>
          <p:cNvSpPr>
            <a:spLocks noGrp="1"/>
          </p:cNvSpPr>
          <p:nvPr>
            <p:ph type="body" sz="quarter" idx="16"/>
          </p:nvPr>
        </p:nvSpPr>
        <p:spPr/>
        <p:txBody>
          <a:bodyPr/>
          <a:lstStyle/>
          <a:p>
            <a:r>
              <a:rPr lang="en-US" dirty="0"/>
              <a:t>Lunar Pathfinder (ESA)</a:t>
            </a:r>
          </a:p>
          <a:p>
            <a:endParaRPr lang="en-US" dirty="0"/>
          </a:p>
        </p:txBody>
      </p:sp>
      <p:sp>
        <p:nvSpPr>
          <p:cNvPr id="19" name="Text Placeholder 18"/>
          <p:cNvSpPr>
            <a:spLocks noGrp="1"/>
          </p:cNvSpPr>
          <p:nvPr>
            <p:ph type="body" sz="quarter" idx="18"/>
          </p:nvPr>
        </p:nvSpPr>
        <p:spPr/>
        <p:txBody>
          <a:bodyPr/>
          <a:lstStyle/>
          <a:p>
            <a:r>
              <a:rPr lang="en-US" dirty="0"/>
              <a:t>Khon2 (Intuitive Machines)</a:t>
            </a:r>
          </a:p>
          <a:p>
            <a:endParaRPr lang="en-US" dirty="0"/>
          </a:p>
        </p:txBody>
      </p:sp>
      <p:sp>
        <p:nvSpPr>
          <p:cNvPr id="21" name="Text Placeholder 20"/>
          <p:cNvSpPr>
            <a:spLocks noGrp="1"/>
          </p:cNvSpPr>
          <p:nvPr>
            <p:ph type="body" sz="quarter" idx="20"/>
          </p:nvPr>
        </p:nvSpPr>
        <p:spPr>
          <a:xfrm>
            <a:off x="8257327" y="3619500"/>
            <a:ext cx="3335959" cy="304800"/>
          </a:xfrm>
        </p:spPr>
        <p:txBody>
          <a:bodyPr/>
          <a:lstStyle/>
          <a:p>
            <a:r>
              <a:rPr lang="en-US" dirty="0"/>
              <a:t>COMMSTAR-1 (</a:t>
            </a:r>
            <a:r>
              <a:rPr lang="en-US" dirty="0" err="1"/>
              <a:t>CommStar</a:t>
            </a:r>
            <a:r>
              <a:rPr lang="en-US" dirty="0"/>
              <a:t> Space)</a:t>
            </a:r>
          </a:p>
          <a:p>
            <a:endParaRPr lang="en-US" dirty="0"/>
          </a:p>
        </p:txBody>
      </p:sp>
      <p:sp>
        <p:nvSpPr>
          <p:cNvPr id="11" name="Date Placeholder 10"/>
          <p:cNvSpPr>
            <a:spLocks noGrp="1"/>
          </p:cNvSpPr>
          <p:nvPr>
            <p:ph type="dt" sz="half" idx="4294967295"/>
          </p:nvPr>
        </p:nvSpPr>
        <p:spPr>
          <a:xfrm>
            <a:off x="10817225" y="6500813"/>
            <a:ext cx="1374775" cy="357187"/>
          </a:xfrm>
        </p:spPr>
        <p:txBody>
          <a:bodyPr/>
          <a:lstStyle/>
          <a:p>
            <a:fld id="{440C69AA-4028-2346-851C-598F8815DC41}" type="datetime3">
              <a:rPr lang="en-US" smtClean="0"/>
              <a:t>8 June 2023</a:t>
            </a:fld>
            <a:endParaRPr lang="en-US" dirty="0"/>
          </a:p>
        </p:txBody>
      </p:sp>
      <p:sp>
        <p:nvSpPr>
          <p:cNvPr id="13" name="Slide Number Placeholder 12"/>
          <p:cNvSpPr>
            <a:spLocks noGrp="1"/>
          </p:cNvSpPr>
          <p:nvPr>
            <p:ph type="sldNum" sz="quarter" idx="4294967295"/>
          </p:nvPr>
        </p:nvSpPr>
        <p:spPr>
          <a:xfrm>
            <a:off x="11822113" y="6500813"/>
            <a:ext cx="369887" cy="357187"/>
          </a:xfrm>
        </p:spPr>
        <p:txBody>
          <a:bodyPr/>
          <a:lstStyle/>
          <a:p>
            <a:fld id="{4EBCDCBD-78E1-0D41-A999-31B5EBF8E02C}" type="slidenum">
              <a:rPr lang="en-US" smtClean="0"/>
              <a:pPr/>
              <a:t>25</a:t>
            </a:fld>
            <a:endParaRPr lang="en-US" dirty="0"/>
          </a:p>
        </p:txBody>
      </p:sp>
      <p:pic>
        <p:nvPicPr>
          <p:cNvPr id="28" name="Picture 27"/>
          <p:cNvPicPr>
            <a:picLocks noChangeAspect="1"/>
          </p:cNvPicPr>
          <p:nvPr/>
        </p:nvPicPr>
        <p:blipFill>
          <a:blip r:embed="rId2"/>
          <a:stretch>
            <a:fillRect/>
          </a:stretch>
        </p:blipFill>
        <p:spPr>
          <a:xfrm>
            <a:off x="812832" y="3924300"/>
            <a:ext cx="3267739" cy="2048434"/>
          </a:xfrm>
          <a:prstGeom prst="rect">
            <a:avLst/>
          </a:prstGeom>
        </p:spPr>
      </p:pic>
      <p:sp>
        <p:nvSpPr>
          <p:cNvPr id="29" name="Text Placeholder 11"/>
          <p:cNvSpPr>
            <a:spLocks noGrp="1"/>
          </p:cNvSpPr>
          <p:nvPr>
            <p:ph type="body" sz="quarter" idx="4294967295"/>
          </p:nvPr>
        </p:nvSpPr>
        <p:spPr>
          <a:xfrm>
            <a:off x="4481811" y="3924301"/>
            <a:ext cx="3228324" cy="2205092"/>
          </a:xfrm>
          <a:prstGeom prst="rect">
            <a:avLst/>
          </a:prstGeom>
        </p:spPr>
        <p:txBody>
          <a:bodyPr>
            <a:normAutofit fontScale="70000" lnSpcReduction="20000"/>
          </a:bodyPr>
          <a:lstStyle/>
          <a:p>
            <a:r>
              <a:rPr lang="en-US" dirty="0" smtClean="0"/>
              <a:t>Operations planned to start in ~2023</a:t>
            </a:r>
          </a:p>
          <a:p>
            <a:r>
              <a:rPr lang="en-US" dirty="0" smtClean="0"/>
              <a:t>Relay services for spacecraft in </a:t>
            </a:r>
            <a:r>
              <a:rPr lang="en-US" dirty="0" err="1" smtClean="0"/>
              <a:t>cislunar</a:t>
            </a:r>
            <a:r>
              <a:rPr lang="en-US" dirty="0" smtClean="0"/>
              <a:t> space and on the </a:t>
            </a:r>
            <a:r>
              <a:rPr lang="en-US" dirty="0"/>
              <a:t>L</a:t>
            </a:r>
            <a:r>
              <a:rPr lang="en-US" dirty="0" smtClean="0"/>
              <a:t>unar surface</a:t>
            </a:r>
          </a:p>
          <a:p>
            <a:r>
              <a:rPr lang="en-US" dirty="0" smtClean="0"/>
              <a:t>Plan to have 5 data relay satellites in a variety of orbits</a:t>
            </a:r>
          </a:p>
          <a:p>
            <a:r>
              <a:rPr lang="en-US" dirty="0" err="1" smtClean="0"/>
              <a:t>Khon</a:t>
            </a:r>
            <a:r>
              <a:rPr lang="en-US" dirty="0" smtClean="0"/>
              <a:t> satellites developed by York Space Systems, but owned and operated by IM</a:t>
            </a:r>
            <a:endParaRPr lang="en-US" dirty="0"/>
          </a:p>
        </p:txBody>
      </p:sp>
      <p:sp>
        <p:nvSpPr>
          <p:cNvPr id="30" name="Text Placeholder 9"/>
          <p:cNvSpPr>
            <a:spLocks noGrp="1"/>
          </p:cNvSpPr>
          <p:nvPr>
            <p:ph type="body" sz="quarter" idx="4294967295"/>
          </p:nvPr>
        </p:nvSpPr>
        <p:spPr>
          <a:xfrm>
            <a:off x="8135476" y="3999416"/>
            <a:ext cx="3599324" cy="2136401"/>
          </a:xfrm>
          <a:prstGeom prst="rect">
            <a:avLst/>
          </a:prstGeom>
        </p:spPr>
        <p:txBody>
          <a:bodyPr>
            <a:normAutofit fontScale="62500" lnSpcReduction="20000"/>
          </a:bodyPr>
          <a:lstStyle/>
          <a:p>
            <a:r>
              <a:rPr lang="en-US" dirty="0" smtClean="0"/>
              <a:t>COMMSTAR-1 anticipated to arrive by 2023</a:t>
            </a:r>
          </a:p>
          <a:p>
            <a:r>
              <a:rPr lang="en-US" dirty="0" smtClean="0"/>
              <a:t>Optical and radio frequency relay services</a:t>
            </a:r>
          </a:p>
          <a:p>
            <a:r>
              <a:rPr lang="en-US" dirty="0" smtClean="0"/>
              <a:t>“For commercial and government users on and around the Moon”</a:t>
            </a:r>
          </a:p>
          <a:p>
            <a:r>
              <a:rPr lang="en-US" dirty="0" smtClean="0"/>
              <a:t>Working with industry to “permit ‘On-Net’ access to an </a:t>
            </a:r>
            <a:r>
              <a:rPr lang="en-US" b="1" dirty="0" smtClean="0"/>
              <a:t>existing, privately-financed, multi-billion-dollar, diverse global infrastructure </a:t>
            </a:r>
            <a:r>
              <a:rPr lang="en-US" dirty="0" smtClean="0"/>
              <a:t>– space, ground, fiber, cloud storage, hardware, and software”</a:t>
            </a:r>
            <a:endParaRPr lang="en-US" dirty="0"/>
          </a:p>
        </p:txBody>
      </p:sp>
      <p:pic>
        <p:nvPicPr>
          <p:cNvPr id="31" name="Picture 2" descr="Lunar Pathfinder"/>
          <p:cNvPicPr>
            <a:picLocks noGrp="1" noChangeAspect="1" noChangeArrowheads="1"/>
          </p:cNvPicPr>
          <p:nvPr>
            <p:ph type="pic" sz="quarter" idx="21"/>
          </p:nvPr>
        </p:nvPicPr>
        <p:blipFill rotWithShape="1">
          <a:blip r:embed="rId3">
            <a:extLst>
              <a:ext uri="{28A0092B-C50C-407E-A947-70E740481C1C}">
                <a14:useLocalDpi xmlns:a14="http://schemas.microsoft.com/office/drawing/2010/main" val="0"/>
              </a:ext>
            </a:extLst>
          </a:blip>
          <a:srcRect l="2629" r="2629"/>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2Birds_Moon-2.png"/>
          <p:cNvPicPr>
            <a:picLocks noGrp="1" noChangeAspect="1" noChangeArrowheads="1"/>
          </p:cNvPicPr>
          <p:nvPr>
            <p:ph type="pic" sz="quarter" idx="22"/>
          </p:nvPr>
        </p:nvPicPr>
        <p:blipFill rotWithShape="1">
          <a:blip r:embed="rId4">
            <a:extLst>
              <a:ext uri="{28A0092B-C50C-407E-A947-70E740481C1C}">
                <a14:useLocalDpi xmlns:a14="http://schemas.microsoft.com/office/drawing/2010/main" val="0"/>
              </a:ext>
            </a:extLst>
          </a:blip>
          <a:srcRect l="4383" r="4383"/>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Satellite globe NEW.jpg"/>
          <p:cNvPicPr>
            <a:picLocks noGrp="1" noChangeAspect="1" noChangeArrowheads="1"/>
          </p:cNvPicPr>
          <p:nvPr>
            <p:ph type="pic" sz="quarter" idx="23"/>
          </p:nvPr>
        </p:nvPicPr>
        <p:blipFill rotWithShape="1">
          <a:blip r:embed="rId5">
            <a:extLst>
              <a:ext uri="{28A0092B-C50C-407E-A947-70E740481C1C}">
                <a14:useLocalDpi xmlns:a14="http://schemas.microsoft.com/office/drawing/2010/main" val="0"/>
              </a:ext>
            </a:extLst>
          </a:blip>
          <a:srcRect l="12400" r="12400"/>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4" name="Footer Placeholder 2">
            <a:extLst>
              <a:ext uri="{FF2B5EF4-FFF2-40B4-BE49-F238E27FC236}">
                <a16:creationId xmlns:a16="http://schemas.microsoft.com/office/drawing/2014/main" id="{4467B19C-59D7-224F-90B1-D86F1A07959B}"/>
              </a:ext>
            </a:extLst>
          </p:cNvPr>
          <p:cNvSpPr>
            <a:spLocks noGrp="1"/>
          </p:cNvSpPr>
          <p:nvPr>
            <p:ph type="ftr" sz="quarter" idx="4294967295"/>
          </p:nvPr>
        </p:nvSpPr>
        <p:spPr>
          <a:xfrm>
            <a:off x="742416" y="6484800"/>
            <a:ext cx="9757686" cy="357511"/>
          </a:xfrm>
          <a:prstGeom prst="rect">
            <a:avLst/>
          </a:prstGeom>
        </p:spPr>
        <p:txBody>
          <a:bodyPr/>
          <a:lstStyle/>
          <a:p>
            <a:r>
              <a:rPr lang="en-US" sz="800" dirty="0">
                <a:hlinkClick r:id="rId6"/>
              </a:rPr>
              <a:t>https://</a:t>
            </a:r>
            <a:r>
              <a:rPr lang="en-US" sz="800" dirty="0" smtClean="0">
                <a:hlinkClick r:id="rId6"/>
              </a:rPr>
              <a:t>nssdc.gsfc.nasa.gov/nmc/spacecraft/display.action?id=IM-3-NOVA</a:t>
            </a:r>
            <a:r>
              <a:rPr lang="en-US" sz="800" dirty="0" smtClean="0"/>
              <a:t> </a:t>
            </a:r>
            <a:r>
              <a:rPr lang="en-US" sz="800" dirty="0" smtClean="0">
                <a:hlinkClick r:id="rId7"/>
              </a:rPr>
              <a:t>https</a:t>
            </a:r>
            <a:r>
              <a:rPr lang="en-US" sz="800" dirty="0">
                <a:hlinkClick r:id="rId7"/>
              </a:rPr>
              <a:t>://</a:t>
            </a:r>
            <a:r>
              <a:rPr lang="en-US" sz="800" dirty="0" smtClean="0">
                <a:hlinkClick r:id="rId7"/>
              </a:rPr>
              <a:t>www.intuitivemachines.com/lunar-data-services</a:t>
            </a:r>
            <a:r>
              <a:rPr lang="en-US" sz="800" dirty="0" smtClean="0"/>
              <a:t> </a:t>
            </a:r>
          </a:p>
          <a:p>
            <a:r>
              <a:rPr lang="en-US" sz="800" dirty="0">
                <a:hlinkClick r:id="rId8"/>
              </a:rPr>
              <a:t>https://</a:t>
            </a:r>
            <a:r>
              <a:rPr lang="en-US" sz="800" dirty="0" smtClean="0">
                <a:hlinkClick r:id="rId8"/>
              </a:rPr>
              <a:t>www.esa.int/ESA_Multimedia/Images/2021/09/Lunar_Pathfinder</a:t>
            </a:r>
            <a:r>
              <a:rPr lang="en-US" sz="800" dirty="0"/>
              <a:t> </a:t>
            </a:r>
            <a:r>
              <a:rPr lang="en-US" sz="800" dirty="0">
                <a:hlinkClick r:id="rId9"/>
              </a:rPr>
              <a:t>https://</a:t>
            </a:r>
            <a:r>
              <a:rPr lang="en-US" sz="800" dirty="0" smtClean="0">
                <a:hlinkClick r:id="rId9"/>
              </a:rPr>
              <a:t>www.capacitymedia.com/article/29otc9t6wy04gbqwxwtts/news/commstar-to-deploy-data-relay-satellite-by-2023</a:t>
            </a:r>
            <a:r>
              <a:rPr lang="en-US" sz="800" dirty="0" smtClean="0"/>
              <a:t> </a:t>
            </a:r>
            <a:endParaRPr lang="en-US" sz="800" dirty="0"/>
          </a:p>
        </p:txBody>
      </p:sp>
    </p:spTree>
    <p:extLst>
      <p:ext uri="{BB962C8B-B14F-4D97-AF65-F5344CB8AC3E}">
        <p14:creationId xmlns:p14="http://schemas.microsoft.com/office/powerpoint/2010/main" val="2461088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pPr algn="ctr"/>
            <a:r>
              <a:rPr lang="en-US" dirty="0"/>
              <a:t>Upcoming Lunar Relays (Subject to Change</a:t>
            </a:r>
            <a:r>
              <a:rPr lang="en-US" dirty="0" smtClean="0"/>
              <a:t>) Cont’d</a:t>
            </a:r>
            <a:endParaRPr lang="en-US" dirty="0"/>
          </a:p>
        </p:txBody>
      </p:sp>
      <p:sp>
        <p:nvSpPr>
          <p:cNvPr id="17" name="Text Placeholder 16"/>
          <p:cNvSpPr>
            <a:spLocks noGrp="1"/>
          </p:cNvSpPr>
          <p:nvPr>
            <p:ph type="body" sz="quarter" idx="16"/>
          </p:nvPr>
        </p:nvSpPr>
        <p:spPr/>
        <p:txBody>
          <a:bodyPr/>
          <a:lstStyle/>
          <a:p>
            <a:r>
              <a:rPr lang="en-US" dirty="0"/>
              <a:t>Parsec (Lockheed Martin)</a:t>
            </a:r>
          </a:p>
          <a:p>
            <a:endParaRPr lang="en-US" dirty="0"/>
          </a:p>
        </p:txBody>
      </p:sp>
      <p:sp>
        <p:nvSpPr>
          <p:cNvPr id="19" name="Text Placeholder 18"/>
          <p:cNvSpPr>
            <a:spLocks noGrp="1"/>
          </p:cNvSpPr>
          <p:nvPr>
            <p:ph type="body" sz="quarter" idx="18"/>
          </p:nvPr>
        </p:nvSpPr>
        <p:spPr/>
        <p:txBody>
          <a:bodyPr/>
          <a:lstStyle/>
          <a:p>
            <a:r>
              <a:rPr lang="en-US" dirty="0"/>
              <a:t>Near Space Network</a:t>
            </a:r>
          </a:p>
          <a:p>
            <a:endParaRPr lang="en-US" dirty="0"/>
          </a:p>
        </p:txBody>
      </p:sp>
      <p:sp>
        <p:nvSpPr>
          <p:cNvPr id="21" name="Text Placeholder 20"/>
          <p:cNvSpPr>
            <a:spLocks noGrp="1"/>
          </p:cNvSpPr>
          <p:nvPr>
            <p:ph type="body" sz="quarter" idx="20"/>
          </p:nvPr>
        </p:nvSpPr>
        <p:spPr>
          <a:xfrm>
            <a:off x="8257327" y="3619500"/>
            <a:ext cx="3335959" cy="304800"/>
          </a:xfrm>
        </p:spPr>
        <p:txBody>
          <a:bodyPr/>
          <a:lstStyle/>
          <a:p>
            <a:r>
              <a:rPr lang="en-US" dirty="0"/>
              <a:t>Lunar Gateway</a:t>
            </a:r>
          </a:p>
          <a:p>
            <a:endParaRPr lang="en-US" dirty="0"/>
          </a:p>
        </p:txBody>
      </p:sp>
      <p:sp>
        <p:nvSpPr>
          <p:cNvPr id="11" name="Date Placeholder 10"/>
          <p:cNvSpPr>
            <a:spLocks noGrp="1"/>
          </p:cNvSpPr>
          <p:nvPr>
            <p:ph type="dt" sz="half" idx="4294967295"/>
          </p:nvPr>
        </p:nvSpPr>
        <p:spPr>
          <a:xfrm>
            <a:off x="10817225" y="6500813"/>
            <a:ext cx="1374775" cy="357187"/>
          </a:xfrm>
        </p:spPr>
        <p:txBody>
          <a:bodyPr/>
          <a:lstStyle/>
          <a:p>
            <a:fld id="{440C69AA-4028-2346-851C-598F8815DC41}" type="datetime3">
              <a:rPr lang="en-US" smtClean="0"/>
              <a:t>8 June 2023</a:t>
            </a:fld>
            <a:endParaRPr lang="en-US" dirty="0"/>
          </a:p>
        </p:txBody>
      </p:sp>
      <p:sp>
        <p:nvSpPr>
          <p:cNvPr id="13" name="Slide Number Placeholder 12"/>
          <p:cNvSpPr>
            <a:spLocks noGrp="1"/>
          </p:cNvSpPr>
          <p:nvPr>
            <p:ph type="sldNum" sz="quarter" idx="4294967295"/>
          </p:nvPr>
        </p:nvSpPr>
        <p:spPr>
          <a:xfrm>
            <a:off x="11822113" y="6500813"/>
            <a:ext cx="369887" cy="357187"/>
          </a:xfrm>
        </p:spPr>
        <p:txBody>
          <a:bodyPr/>
          <a:lstStyle/>
          <a:p>
            <a:fld id="{4EBCDCBD-78E1-0D41-A999-31B5EBF8E02C}" type="slidenum">
              <a:rPr lang="en-US" smtClean="0"/>
              <a:pPr/>
              <a:t>26</a:t>
            </a:fld>
            <a:endParaRPr lang="en-US" dirty="0"/>
          </a:p>
        </p:txBody>
      </p:sp>
      <p:sp>
        <p:nvSpPr>
          <p:cNvPr id="34" name="Footer Placeholder 2">
            <a:extLst>
              <a:ext uri="{FF2B5EF4-FFF2-40B4-BE49-F238E27FC236}">
                <a16:creationId xmlns:a16="http://schemas.microsoft.com/office/drawing/2014/main" id="{4467B19C-59D7-224F-90B1-D86F1A07959B}"/>
              </a:ext>
            </a:extLst>
          </p:cNvPr>
          <p:cNvSpPr>
            <a:spLocks noGrp="1"/>
          </p:cNvSpPr>
          <p:nvPr>
            <p:ph type="ftr" sz="quarter" idx="4294967295"/>
          </p:nvPr>
        </p:nvSpPr>
        <p:spPr>
          <a:xfrm>
            <a:off x="742416" y="6484800"/>
            <a:ext cx="9757686" cy="357511"/>
          </a:xfrm>
          <a:prstGeom prst="rect">
            <a:avLst/>
          </a:prstGeom>
        </p:spPr>
        <p:txBody>
          <a:bodyPr/>
          <a:lstStyle/>
          <a:p>
            <a:r>
              <a:rPr lang="en-US" sz="800" dirty="0">
                <a:hlinkClick r:id="rId3"/>
              </a:rPr>
              <a:t>https://spacenews.com/lockheed-martin-subsidiary-to-offer-commercial-lunar-communications-and-navigation-services</a:t>
            </a:r>
            <a:r>
              <a:rPr lang="en-US" sz="800" dirty="0" smtClean="0">
                <a:hlinkClick r:id="rId3"/>
              </a:rPr>
              <a:t>/</a:t>
            </a:r>
            <a:endParaRPr lang="en-US" sz="800" dirty="0" smtClean="0"/>
          </a:p>
          <a:p>
            <a:r>
              <a:rPr lang="en-US" sz="800" dirty="0">
                <a:hlinkClick r:id="rId4"/>
              </a:rPr>
              <a:t>https://</a:t>
            </a:r>
            <a:r>
              <a:rPr lang="en-US" sz="800" dirty="0" smtClean="0">
                <a:hlinkClick r:id="rId4"/>
              </a:rPr>
              <a:t>www.nasa.gov/feature/goddard/2023/nasa-seeks-commercial-near-space-network-services</a:t>
            </a:r>
            <a:r>
              <a:rPr lang="en-US" sz="800" dirty="0" smtClean="0"/>
              <a:t> </a:t>
            </a:r>
            <a:endParaRPr lang="en-US" sz="800" dirty="0"/>
          </a:p>
          <a:p>
            <a:r>
              <a:rPr lang="en-US" sz="800" dirty="0">
                <a:hlinkClick r:id="rId5"/>
              </a:rPr>
              <a:t>https://</a:t>
            </a:r>
            <a:r>
              <a:rPr lang="en-US" sz="800" dirty="0" smtClean="0">
                <a:hlinkClick r:id="rId5"/>
              </a:rPr>
              <a:t>ntrs.nasa.gov/api/citations/20210018935/downloads/GW_Comm_ICSSC_Paper.pdf</a:t>
            </a:r>
            <a:r>
              <a:rPr lang="en-US" sz="800" dirty="0" smtClean="0"/>
              <a:t>  </a:t>
            </a:r>
            <a:endParaRPr lang="en-US" sz="800" dirty="0"/>
          </a:p>
        </p:txBody>
      </p:sp>
      <p:pic>
        <p:nvPicPr>
          <p:cNvPr id="2" name="Picture 1"/>
          <p:cNvPicPr>
            <a:picLocks noChangeAspect="1"/>
          </p:cNvPicPr>
          <p:nvPr/>
        </p:nvPicPr>
        <p:blipFill>
          <a:blip r:embed="rId6"/>
          <a:stretch>
            <a:fillRect/>
          </a:stretch>
        </p:blipFill>
        <p:spPr>
          <a:xfrm>
            <a:off x="4465151" y="3922102"/>
            <a:ext cx="3261643" cy="2011854"/>
          </a:xfrm>
          <a:prstGeom prst="rect">
            <a:avLst/>
          </a:prstGeom>
        </p:spPr>
      </p:pic>
      <p:sp>
        <p:nvSpPr>
          <p:cNvPr id="18" name="Text Placeholder 13"/>
          <p:cNvSpPr>
            <a:spLocks noGrp="1"/>
          </p:cNvSpPr>
          <p:nvPr>
            <p:ph type="body" sz="quarter" idx="4294967295"/>
          </p:nvPr>
        </p:nvSpPr>
        <p:spPr>
          <a:xfrm>
            <a:off x="617579" y="3999416"/>
            <a:ext cx="3658246" cy="2039379"/>
          </a:xfrm>
          <a:prstGeom prst="rect">
            <a:avLst/>
          </a:prstGeom>
        </p:spPr>
        <p:txBody>
          <a:bodyPr>
            <a:normAutofit fontScale="70000" lnSpcReduction="20000"/>
          </a:bodyPr>
          <a:lstStyle/>
          <a:p>
            <a:r>
              <a:rPr lang="en-US" dirty="0" smtClean="0"/>
              <a:t>Services missions on the Far Side and Lunar South Pole</a:t>
            </a:r>
          </a:p>
          <a:p>
            <a:r>
              <a:rPr lang="en-US" dirty="0" smtClean="0"/>
              <a:t>Two </a:t>
            </a:r>
            <a:r>
              <a:rPr lang="en-US" dirty="0" err="1" smtClean="0"/>
              <a:t>commsats</a:t>
            </a:r>
            <a:r>
              <a:rPr lang="en-US" dirty="0" smtClean="0"/>
              <a:t> in </a:t>
            </a:r>
            <a:r>
              <a:rPr lang="en-US" dirty="0"/>
              <a:t>place </a:t>
            </a:r>
            <a:r>
              <a:rPr lang="en-US" dirty="0" smtClean="0"/>
              <a:t>by 2025 </a:t>
            </a:r>
          </a:p>
          <a:p>
            <a:r>
              <a:rPr lang="en-US" dirty="0" smtClean="0"/>
              <a:t>Low and high data rate options</a:t>
            </a:r>
          </a:p>
          <a:p>
            <a:r>
              <a:rPr lang="en-US" dirty="0" smtClean="0"/>
              <a:t>Real time and store-and-forward options</a:t>
            </a:r>
          </a:p>
          <a:p>
            <a:r>
              <a:rPr lang="en-US" dirty="0" smtClean="0"/>
              <a:t>Also provides Doppler and two way ranging for positioning</a:t>
            </a:r>
            <a:endParaRPr lang="en-US" dirty="0"/>
          </a:p>
        </p:txBody>
      </p:sp>
      <p:sp>
        <p:nvSpPr>
          <p:cNvPr id="20" name="Text Placeholder 11"/>
          <p:cNvSpPr>
            <a:spLocks noGrp="1"/>
          </p:cNvSpPr>
          <p:nvPr>
            <p:ph type="body" sz="quarter" idx="4294967295"/>
          </p:nvPr>
        </p:nvSpPr>
        <p:spPr>
          <a:xfrm>
            <a:off x="8134249" y="4004286"/>
            <a:ext cx="3228324" cy="2205092"/>
          </a:xfrm>
          <a:prstGeom prst="rect">
            <a:avLst/>
          </a:prstGeom>
        </p:spPr>
        <p:txBody>
          <a:bodyPr>
            <a:normAutofit/>
          </a:bodyPr>
          <a:lstStyle/>
          <a:p>
            <a:r>
              <a:rPr lang="en-US" sz="1500" dirty="0"/>
              <a:t>Supporting human crewed missions to lunar South Pole</a:t>
            </a:r>
          </a:p>
          <a:p>
            <a:r>
              <a:rPr lang="en-US" sz="1500" dirty="0"/>
              <a:t>Can support up to 3 </a:t>
            </a:r>
            <a:r>
              <a:rPr lang="en-US" sz="1500" dirty="0" smtClean="0"/>
              <a:t>simultaneous lunar surface users</a:t>
            </a:r>
            <a:endParaRPr lang="en-US" sz="1500" dirty="0"/>
          </a:p>
          <a:p>
            <a:endParaRPr lang="en-US" dirty="0"/>
          </a:p>
        </p:txBody>
      </p:sp>
      <p:pic>
        <p:nvPicPr>
          <p:cNvPr id="24" name="Picture 10" descr="Parsec satellites"/>
          <p:cNvPicPr>
            <a:picLocks noGrp="1" noChangeAspect="1" noChangeArrowheads="1"/>
          </p:cNvPicPr>
          <p:nvPr>
            <p:ph type="pic" sz="quarter" idx="21"/>
          </p:nvPr>
        </p:nvPicPr>
        <p:blipFill rotWithShape="1">
          <a:blip r:embed="rId7">
            <a:extLst>
              <a:ext uri="{28A0092B-C50C-407E-A947-70E740481C1C}">
                <a14:useLocalDpi xmlns:a14="http://schemas.microsoft.com/office/drawing/2010/main" val="0"/>
              </a:ext>
            </a:extLst>
          </a:blip>
          <a:srcRect l="10753" r="10753"/>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bout the Near Space Network | NASA"/>
          <p:cNvPicPr>
            <a:picLocks noGrp="1" noChangeAspect="1" noChangeArrowheads="1"/>
          </p:cNvPicPr>
          <p:nvPr>
            <p:ph type="pic" sz="quarter" idx="22"/>
          </p:nvPr>
        </p:nvPicPr>
        <p:blipFill>
          <a:blip r:embed="rId8">
            <a:extLst>
              <a:ext uri="{28A0092B-C50C-407E-A947-70E740481C1C}">
                <a14:useLocalDpi xmlns:a14="http://schemas.microsoft.com/office/drawing/2010/main" val="0"/>
              </a:ext>
            </a:extLst>
          </a:blip>
          <a:srcRect l="9452" r="945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Gateway | NASA"/>
          <p:cNvPicPr>
            <a:picLocks noGrp="1" noChangeAspect="1" noChangeArrowheads="1"/>
          </p:cNvPicPr>
          <p:nvPr>
            <p:ph type="pic" sz="quarter" idx="23"/>
          </p:nvPr>
        </p:nvPicPr>
        <p:blipFill>
          <a:blip r:embed="rId9">
            <a:extLst>
              <a:ext uri="{28A0092B-C50C-407E-A947-70E740481C1C}">
                <a14:useLocalDpi xmlns:a14="http://schemas.microsoft.com/office/drawing/2010/main" val="0"/>
              </a:ext>
            </a:extLst>
          </a:blip>
          <a:srcRect l="12360" r="1236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000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04AF523-3DD9-F84C-A2AD-FC88BA03DF4A}"/>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0C25A8B9-E900-6F45-8D69-BBE104D2D7DB}"/>
              </a:ext>
            </a:extLst>
          </p:cNvPr>
          <p:cNvSpPr>
            <a:spLocks noGrp="1"/>
          </p:cNvSpPr>
          <p:nvPr>
            <p:ph type="dt" sz="half" idx="10"/>
          </p:nvPr>
        </p:nvSpPr>
        <p:spPr/>
        <p:txBody>
          <a:bodyPr/>
          <a:lstStyle/>
          <a:p>
            <a:fld id="{620B5DCA-DB20-2549-A57D-CD96182CA25D}" type="datetime3">
              <a:rPr lang="en-US" smtClean="0"/>
              <a:t>8 June 2023</a:t>
            </a:fld>
            <a:endParaRPr lang="en-US" dirty="0"/>
          </a:p>
        </p:txBody>
      </p:sp>
      <p:sp>
        <p:nvSpPr>
          <p:cNvPr id="4" name="Slide Number Placeholder 3">
            <a:extLst>
              <a:ext uri="{FF2B5EF4-FFF2-40B4-BE49-F238E27FC236}">
                <a16:creationId xmlns:a16="http://schemas.microsoft.com/office/drawing/2014/main" id="{9F360861-339E-5446-BF6F-F165F684F274}"/>
              </a:ext>
            </a:extLst>
          </p:cNvPr>
          <p:cNvSpPr>
            <a:spLocks noGrp="1"/>
          </p:cNvSpPr>
          <p:nvPr>
            <p:ph type="sldNum" sz="quarter" idx="12"/>
          </p:nvPr>
        </p:nvSpPr>
        <p:spPr/>
        <p:txBody>
          <a:bodyPr/>
          <a:lstStyle/>
          <a:p>
            <a:fld id="{4EBCDCBD-78E1-0D41-A999-31B5EBF8E02C}" type="slidenum">
              <a:rPr lang="en-US" smtClean="0"/>
              <a:pPr/>
              <a:t>27</a:t>
            </a:fld>
            <a:endParaRPr lang="en-US" dirty="0"/>
          </a:p>
        </p:txBody>
      </p:sp>
    </p:spTree>
    <p:extLst>
      <p:ext uri="{BB962C8B-B14F-4D97-AF65-F5344CB8AC3E}">
        <p14:creationId xmlns:p14="http://schemas.microsoft.com/office/powerpoint/2010/main" val="428578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2679A-F2A4-5840-A5F5-DB52EFF00899}"/>
              </a:ext>
            </a:extLst>
          </p:cNvPr>
          <p:cNvSpPr>
            <a:spLocks noGrp="1"/>
          </p:cNvSpPr>
          <p:nvPr>
            <p:ph type="title"/>
          </p:nvPr>
        </p:nvSpPr>
        <p:spPr/>
        <p:txBody>
          <a:bodyPr/>
          <a:lstStyle/>
          <a:p>
            <a:r>
              <a:rPr lang="en-US" dirty="0" smtClean="0"/>
              <a:t>Introductions &amp; General Updates</a:t>
            </a:r>
            <a:endParaRPr lang="en-US" dirty="0"/>
          </a:p>
        </p:txBody>
      </p:sp>
      <p:sp>
        <p:nvSpPr>
          <p:cNvPr id="4" name="Date Placeholder 3">
            <a:extLst>
              <a:ext uri="{FF2B5EF4-FFF2-40B4-BE49-F238E27FC236}">
                <a16:creationId xmlns:a16="http://schemas.microsoft.com/office/drawing/2014/main" id="{3CF73F19-0875-AF45-BF7E-CF66C98A265F}"/>
              </a:ext>
            </a:extLst>
          </p:cNvPr>
          <p:cNvSpPr>
            <a:spLocks noGrp="1"/>
          </p:cNvSpPr>
          <p:nvPr>
            <p:ph type="dt" sz="half" idx="11"/>
          </p:nvPr>
        </p:nvSpPr>
        <p:spPr/>
        <p:txBody>
          <a:bodyPr/>
          <a:lstStyle/>
          <a:p>
            <a:fld id="{E74931B7-E6F4-684C-ACFC-44768C603396}" type="datetime3">
              <a:rPr lang="en-US" smtClean="0"/>
              <a:t>8 June 2023</a:t>
            </a:fld>
            <a:endParaRPr lang="en-US" dirty="0"/>
          </a:p>
        </p:txBody>
      </p:sp>
      <p:sp>
        <p:nvSpPr>
          <p:cNvPr id="5" name="Slide Number Placeholder 4">
            <a:extLst>
              <a:ext uri="{FF2B5EF4-FFF2-40B4-BE49-F238E27FC236}">
                <a16:creationId xmlns:a16="http://schemas.microsoft.com/office/drawing/2014/main" id="{56C3E212-BBB7-8E46-AF63-B1A8728B156C}"/>
              </a:ext>
            </a:extLst>
          </p:cNvPr>
          <p:cNvSpPr>
            <a:spLocks noGrp="1"/>
          </p:cNvSpPr>
          <p:nvPr>
            <p:ph type="sldNum" sz="quarter" idx="12"/>
          </p:nvPr>
        </p:nvSpPr>
        <p:spPr/>
        <p:txBody>
          <a:bodyPr/>
          <a:lstStyle/>
          <a:p>
            <a:fld id="{4EBCDCBD-78E1-0D41-A999-31B5EBF8E02C}" type="slidenum">
              <a:rPr lang="en-US" smtClean="0"/>
              <a:pPr/>
              <a:t>3</a:t>
            </a:fld>
            <a:endParaRPr lang="en-US" dirty="0"/>
          </a:p>
        </p:txBody>
      </p:sp>
      <p:sp>
        <p:nvSpPr>
          <p:cNvPr id="6" name="Content Placeholder 5">
            <a:extLst>
              <a:ext uri="{FF2B5EF4-FFF2-40B4-BE49-F238E27FC236}">
                <a16:creationId xmlns:a16="http://schemas.microsoft.com/office/drawing/2014/main" id="{1D6F54A6-6D4E-D646-8D66-BDA579FED87F}"/>
              </a:ext>
            </a:extLst>
          </p:cNvPr>
          <p:cNvSpPr>
            <a:spLocks noGrp="1"/>
          </p:cNvSpPr>
          <p:nvPr>
            <p:ph sz="quarter" idx="13"/>
          </p:nvPr>
        </p:nvSpPr>
        <p:spPr/>
        <p:txBody>
          <a:bodyPr>
            <a:normAutofit/>
          </a:bodyPr>
          <a:lstStyle/>
          <a:p>
            <a:r>
              <a:rPr lang="en-US" b="1" dirty="0" smtClean="0"/>
              <a:t>New LSIC EA members</a:t>
            </a:r>
          </a:p>
          <a:p>
            <a:pPr lvl="1"/>
            <a:r>
              <a:rPr lang="en-US" dirty="0" smtClean="0"/>
              <a:t>Mario Lento, new LSIC Extreme Access Focus Area Facilitator</a:t>
            </a:r>
          </a:p>
          <a:p>
            <a:pPr lvl="1"/>
            <a:r>
              <a:rPr lang="en-US" dirty="0" smtClean="0"/>
              <a:t>Dr. Alhassan Yasin, Lead POC for new Autonomy Subgroup</a:t>
            </a:r>
          </a:p>
          <a:p>
            <a:r>
              <a:rPr lang="en-US" b="1" dirty="0" smtClean="0"/>
              <a:t>Autonomy Workshop</a:t>
            </a:r>
            <a:endParaRPr lang="en-US" dirty="0"/>
          </a:p>
          <a:p>
            <a:pPr lvl="1"/>
            <a:r>
              <a:rPr lang="en-US" dirty="0" smtClean="0"/>
              <a:t>August 21-22, 2023</a:t>
            </a:r>
          </a:p>
          <a:p>
            <a:pPr lvl="1"/>
            <a:r>
              <a:rPr lang="en-US" dirty="0" smtClean="0"/>
              <a:t>Fully virtual</a:t>
            </a:r>
          </a:p>
          <a:p>
            <a:pPr lvl="1"/>
            <a:r>
              <a:rPr lang="en-US" dirty="0" smtClean="0"/>
              <a:t>More information on agenda and registration will be forthcoming!</a:t>
            </a:r>
          </a:p>
          <a:p>
            <a:pPr lvl="1"/>
            <a:r>
              <a:rPr lang="en-US" dirty="0" smtClean="0"/>
              <a:t>Questions on the workshop can be directed to Mario Lento (</a:t>
            </a:r>
            <a:r>
              <a:rPr lang="en-US" dirty="0" smtClean="0">
                <a:hlinkClick r:id="rId2"/>
              </a:rPr>
              <a:t>Mario.Lento@jhuapl.edu</a:t>
            </a:r>
            <a:r>
              <a:rPr lang="en-US" dirty="0" smtClean="0"/>
              <a:t>) or </a:t>
            </a:r>
            <a:r>
              <a:rPr lang="en-US" dirty="0"/>
              <a:t>Danielle Mortensen (</a:t>
            </a:r>
            <a:r>
              <a:rPr lang="en-US" dirty="0" smtClean="0">
                <a:hlinkClick r:id="rId3"/>
              </a:rPr>
              <a:t>Danielle.Mortensen@jhuapl.edu</a:t>
            </a:r>
            <a:r>
              <a:rPr lang="en-US" dirty="0" smtClean="0"/>
              <a:t>) </a:t>
            </a:r>
          </a:p>
          <a:p>
            <a:endParaRPr lang="en-US" dirty="0"/>
          </a:p>
          <a:p>
            <a:endParaRPr lang="en-US" dirty="0"/>
          </a:p>
        </p:txBody>
      </p:sp>
    </p:spTree>
    <p:extLst>
      <p:ext uri="{BB962C8B-B14F-4D97-AF65-F5344CB8AC3E}">
        <p14:creationId xmlns:p14="http://schemas.microsoft.com/office/powerpoint/2010/main" val="1109163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2679A-F2A4-5840-A5F5-DB52EFF00899}"/>
              </a:ext>
            </a:extLst>
          </p:cNvPr>
          <p:cNvSpPr>
            <a:spLocks noGrp="1"/>
          </p:cNvSpPr>
          <p:nvPr>
            <p:ph type="title"/>
          </p:nvPr>
        </p:nvSpPr>
        <p:spPr>
          <a:xfrm>
            <a:off x="1569869" y="419100"/>
            <a:ext cx="10334263" cy="762000"/>
          </a:xfrm>
        </p:spPr>
        <p:txBody>
          <a:bodyPr/>
          <a:lstStyle/>
          <a:p>
            <a:r>
              <a:rPr lang="en-US" dirty="0" smtClean="0"/>
              <a:t>Subgroup Updates</a:t>
            </a:r>
            <a:endParaRPr lang="en-US" dirty="0"/>
          </a:p>
        </p:txBody>
      </p:sp>
      <p:sp>
        <p:nvSpPr>
          <p:cNvPr id="4" name="Date Placeholder 3">
            <a:extLst>
              <a:ext uri="{FF2B5EF4-FFF2-40B4-BE49-F238E27FC236}">
                <a16:creationId xmlns:a16="http://schemas.microsoft.com/office/drawing/2014/main" id="{3CF73F19-0875-AF45-BF7E-CF66C98A265F}"/>
              </a:ext>
            </a:extLst>
          </p:cNvPr>
          <p:cNvSpPr>
            <a:spLocks noGrp="1"/>
          </p:cNvSpPr>
          <p:nvPr>
            <p:ph type="dt" sz="half" idx="11"/>
          </p:nvPr>
        </p:nvSpPr>
        <p:spPr/>
        <p:txBody>
          <a:bodyPr/>
          <a:lstStyle/>
          <a:p>
            <a:fld id="{E74931B7-E6F4-684C-ACFC-44768C603396}" type="datetime3">
              <a:rPr lang="en-US" smtClean="0"/>
              <a:t>8 June 2023</a:t>
            </a:fld>
            <a:endParaRPr lang="en-US" dirty="0"/>
          </a:p>
        </p:txBody>
      </p:sp>
      <p:sp>
        <p:nvSpPr>
          <p:cNvPr id="5" name="Slide Number Placeholder 4">
            <a:extLst>
              <a:ext uri="{FF2B5EF4-FFF2-40B4-BE49-F238E27FC236}">
                <a16:creationId xmlns:a16="http://schemas.microsoft.com/office/drawing/2014/main" id="{56C3E212-BBB7-8E46-AF63-B1A8728B156C}"/>
              </a:ext>
            </a:extLst>
          </p:cNvPr>
          <p:cNvSpPr>
            <a:spLocks noGrp="1"/>
          </p:cNvSpPr>
          <p:nvPr>
            <p:ph type="sldNum" sz="quarter" idx="12"/>
          </p:nvPr>
        </p:nvSpPr>
        <p:spPr/>
        <p:txBody>
          <a:bodyPr/>
          <a:lstStyle/>
          <a:p>
            <a:fld id="{4EBCDCBD-78E1-0D41-A999-31B5EBF8E02C}" type="slidenum">
              <a:rPr lang="en-US" smtClean="0"/>
              <a:pPr/>
              <a:t>4</a:t>
            </a:fld>
            <a:endParaRPr lang="en-US" dirty="0"/>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1348472948"/>
              </p:ext>
            </p:extLst>
          </p:nvPr>
        </p:nvGraphicFramePr>
        <p:xfrm>
          <a:off x="1066800" y="1834133"/>
          <a:ext cx="10058400" cy="185420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120168316"/>
                    </a:ext>
                  </a:extLst>
                </a:gridCol>
                <a:gridCol w="3474720">
                  <a:extLst>
                    <a:ext uri="{9D8B030D-6E8A-4147-A177-3AD203B41FA5}">
                      <a16:colId xmlns:a16="http://schemas.microsoft.com/office/drawing/2014/main" val="1494284479"/>
                    </a:ext>
                  </a:extLst>
                </a:gridCol>
                <a:gridCol w="2194560">
                  <a:extLst>
                    <a:ext uri="{9D8B030D-6E8A-4147-A177-3AD203B41FA5}">
                      <a16:colId xmlns:a16="http://schemas.microsoft.com/office/drawing/2014/main" val="1572198581"/>
                    </a:ext>
                  </a:extLst>
                </a:gridCol>
                <a:gridCol w="1645920">
                  <a:extLst>
                    <a:ext uri="{9D8B030D-6E8A-4147-A177-3AD203B41FA5}">
                      <a16:colId xmlns:a16="http://schemas.microsoft.com/office/drawing/2014/main" val="3175298789"/>
                    </a:ext>
                  </a:extLst>
                </a:gridCol>
              </a:tblGrid>
              <a:tr h="370840">
                <a:tc>
                  <a:txBody>
                    <a:bodyPr/>
                    <a:lstStyle/>
                    <a:p>
                      <a:r>
                        <a:rPr lang="en-US" sz="1400" dirty="0" smtClean="0">
                          <a:solidFill>
                            <a:schemeClr val="bg1"/>
                          </a:solidFill>
                        </a:rPr>
                        <a:t>Subgroup</a:t>
                      </a:r>
                      <a:endParaRPr lang="en-US" sz="1400" dirty="0">
                        <a:solidFill>
                          <a:schemeClr val="bg1"/>
                        </a:solidFill>
                      </a:endParaRPr>
                    </a:p>
                  </a:txBody>
                  <a:tcPr>
                    <a:noFill/>
                  </a:tcPr>
                </a:tc>
                <a:tc>
                  <a:txBody>
                    <a:bodyPr/>
                    <a:lstStyle/>
                    <a:p>
                      <a:r>
                        <a:rPr lang="en-US" sz="1400" dirty="0" smtClean="0">
                          <a:solidFill>
                            <a:schemeClr val="bg1"/>
                          </a:solidFill>
                        </a:rPr>
                        <a:t>Lead</a:t>
                      </a:r>
                      <a:r>
                        <a:rPr lang="en-US" sz="1400" baseline="0" dirty="0" smtClean="0">
                          <a:solidFill>
                            <a:schemeClr val="bg1"/>
                          </a:solidFill>
                        </a:rPr>
                        <a:t> POC</a:t>
                      </a:r>
                      <a:endParaRPr lang="en-US" sz="1400" dirty="0">
                        <a:solidFill>
                          <a:schemeClr val="bg1"/>
                        </a:solidFill>
                      </a:endParaRPr>
                    </a:p>
                  </a:txBody>
                  <a:tcPr>
                    <a:noFill/>
                  </a:tcPr>
                </a:tc>
                <a:tc>
                  <a:txBody>
                    <a:bodyPr/>
                    <a:lstStyle/>
                    <a:p>
                      <a:r>
                        <a:rPr lang="en-US" sz="1400" dirty="0" smtClean="0">
                          <a:solidFill>
                            <a:schemeClr val="bg1"/>
                          </a:solidFill>
                        </a:rPr>
                        <a:t>Recurrence</a:t>
                      </a:r>
                      <a:endParaRPr lang="en-US" sz="1400" dirty="0">
                        <a:solidFill>
                          <a:schemeClr val="bg1"/>
                        </a:solidFill>
                      </a:endParaRPr>
                    </a:p>
                  </a:txBody>
                  <a:tcPr>
                    <a:noFill/>
                  </a:tcPr>
                </a:tc>
                <a:tc>
                  <a:txBody>
                    <a:bodyPr/>
                    <a:lstStyle/>
                    <a:p>
                      <a:r>
                        <a:rPr lang="en-US" sz="1400" dirty="0" smtClean="0">
                          <a:solidFill>
                            <a:schemeClr val="bg1"/>
                          </a:solidFill>
                        </a:rPr>
                        <a:t>Next</a:t>
                      </a:r>
                      <a:r>
                        <a:rPr lang="en-US" sz="1400" baseline="0" dirty="0" smtClean="0">
                          <a:solidFill>
                            <a:schemeClr val="bg1"/>
                          </a:solidFill>
                        </a:rPr>
                        <a:t> Meeting</a:t>
                      </a:r>
                      <a:endParaRPr lang="en-US" sz="1400" dirty="0">
                        <a:solidFill>
                          <a:schemeClr val="bg1"/>
                        </a:solidFill>
                      </a:endParaRPr>
                    </a:p>
                  </a:txBody>
                  <a:tcPr>
                    <a:noFill/>
                  </a:tcPr>
                </a:tc>
                <a:extLst>
                  <a:ext uri="{0D108BD9-81ED-4DB2-BD59-A6C34878D82A}">
                    <a16:rowId xmlns:a16="http://schemas.microsoft.com/office/drawing/2014/main" val="834975258"/>
                  </a:ext>
                </a:extLst>
              </a:tr>
              <a:tr h="370840">
                <a:tc>
                  <a:txBody>
                    <a:bodyPr/>
                    <a:lstStyle/>
                    <a:p>
                      <a:r>
                        <a:rPr lang="en-US" sz="1400" dirty="0" smtClean="0">
                          <a:solidFill>
                            <a:schemeClr val="bg1"/>
                          </a:solidFill>
                          <a:hlinkClick r:id="rId2"/>
                        </a:rPr>
                        <a:t>Position, Navigation, and Timing</a:t>
                      </a:r>
                      <a:endParaRPr lang="en-US" sz="1400" dirty="0">
                        <a:solidFill>
                          <a:schemeClr val="bg1"/>
                        </a:solidFill>
                      </a:endParaRPr>
                    </a:p>
                  </a:txBody>
                  <a:tcPr>
                    <a:noFill/>
                  </a:tcPr>
                </a:tc>
                <a:tc>
                  <a:txBody>
                    <a:bodyPr/>
                    <a:lstStyle/>
                    <a:p>
                      <a:r>
                        <a:rPr lang="en-US" sz="1400" dirty="0" smtClean="0">
                          <a:solidFill>
                            <a:schemeClr val="bg1"/>
                          </a:solidFill>
                        </a:rPr>
                        <a:t>Marshall Eubanks, </a:t>
                      </a:r>
                      <a:r>
                        <a:rPr lang="en-US" sz="1400" i="1" dirty="0" smtClean="0">
                          <a:solidFill>
                            <a:schemeClr val="bg1"/>
                          </a:solidFill>
                        </a:rPr>
                        <a:t>Space Initiatives</a:t>
                      </a:r>
                      <a:r>
                        <a:rPr lang="en-US" sz="1400" i="1" baseline="0" dirty="0" smtClean="0">
                          <a:solidFill>
                            <a:schemeClr val="bg1"/>
                          </a:solidFill>
                        </a:rPr>
                        <a:t> Inc.</a:t>
                      </a:r>
                      <a:endParaRPr lang="en-US" sz="1400" i="1" dirty="0">
                        <a:solidFill>
                          <a:schemeClr val="bg1"/>
                        </a:solidFill>
                      </a:endParaRPr>
                    </a:p>
                  </a:txBody>
                  <a:tcPr>
                    <a:noFill/>
                  </a:tcPr>
                </a:tc>
                <a:tc>
                  <a:txBody>
                    <a:bodyPr/>
                    <a:lstStyle/>
                    <a:p>
                      <a:r>
                        <a:rPr lang="en-US" sz="1400" dirty="0" smtClean="0">
                          <a:solidFill>
                            <a:schemeClr val="bg1"/>
                          </a:solidFill>
                        </a:rPr>
                        <a:t>3</a:t>
                      </a:r>
                      <a:r>
                        <a:rPr lang="en-US" sz="1400" baseline="30000" dirty="0" smtClean="0">
                          <a:solidFill>
                            <a:schemeClr val="bg1"/>
                          </a:solidFill>
                        </a:rPr>
                        <a:t>rd</a:t>
                      </a:r>
                      <a:r>
                        <a:rPr lang="en-US" sz="1400" dirty="0" smtClean="0">
                          <a:solidFill>
                            <a:schemeClr val="bg1"/>
                          </a:solidFill>
                        </a:rPr>
                        <a:t> </a:t>
                      </a:r>
                      <a:r>
                        <a:rPr lang="en-US" sz="1400" dirty="0" err="1" smtClean="0">
                          <a:solidFill>
                            <a:schemeClr val="bg1"/>
                          </a:solidFill>
                        </a:rPr>
                        <a:t>Th</a:t>
                      </a:r>
                      <a:r>
                        <a:rPr lang="en-US" sz="1400" baseline="0" dirty="0" smtClean="0">
                          <a:solidFill>
                            <a:schemeClr val="bg1"/>
                          </a:solidFill>
                        </a:rPr>
                        <a:t> @ 3PM ET</a:t>
                      </a:r>
                      <a:endParaRPr lang="en-US" sz="1400" dirty="0">
                        <a:solidFill>
                          <a:schemeClr val="bg1"/>
                        </a:solidFill>
                      </a:endParaRPr>
                    </a:p>
                  </a:txBody>
                  <a:tcPr>
                    <a:noFill/>
                  </a:tcPr>
                </a:tc>
                <a:tc>
                  <a:txBody>
                    <a:bodyPr/>
                    <a:lstStyle/>
                    <a:p>
                      <a:r>
                        <a:rPr lang="en-US" sz="1400" dirty="0" smtClean="0">
                          <a:solidFill>
                            <a:schemeClr val="bg1"/>
                          </a:solidFill>
                        </a:rPr>
                        <a:t>6/15 @ 3PM</a:t>
                      </a:r>
                      <a:r>
                        <a:rPr lang="en-US" sz="1400" baseline="0" dirty="0" smtClean="0">
                          <a:solidFill>
                            <a:schemeClr val="bg1"/>
                          </a:solidFill>
                        </a:rPr>
                        <a:t> ET</a:t>
                      </a:r>
                      <a:endParaRPr lang="en-US" sz="1400" dirty="0">
                        <a:solidFill>
                          <a:schemeClr val="bg1"/>
                        </a:solidFill>
                      </a:endParaRPr>
                    </a:p>
                  </a:txBody>
                  <a:tcPr>
                    <a:noFill/>
                  </a:tcPr>
                </a:tc>
                <a:extLst>
                  <a:ext uri="{0D108BD9-81ED-4DB2-BD59-A6C34878D82A}">
                    <a16:rowId xmlns:a16="http://schemas.microsoft.com/office/drawing/2014/main" val="2323808188"/>
                  </a:ext>
                </a:extLst>
              </a:tr>
              <a:tr h="370840">
                <a:tc>
                  <a:txBody>
                    <a:bodyPr/>
                    <a:lstStyle/>
                    <a:p>
                      <a:r>
                        <a:rPr lang="en-US" sz="1400" dirty="0" smtClean="0">
                          <a:solidFill>
                            <a:schemeClr val="bg1"/>
                          </a:solidFill>
                          <a:hlinkClick r:id="rId3"/>
                        </a:rPr>
                        <a:t>Communications</a:t>
                      </a:r>
                      <a:endParaRPr lang="en-US" sz="1400" dirty="0">
                        <a:solidFill>
                          <a:schemeClr val="bg1"/>
                        </a:solidFill>
                      </a:endParaRPr>
                    </a:p>
                  </a:txBody>
                  <a:tcPr>
                    <a:noFill/>
                  </a:tcPr>
                </a:tc>
                <a:tc>
                  <a:txBody>
                    <a:bodyPr/>
                    <a:lstStyle/>
                    <a:p>
                      <a:r>
                        <a:rPr lang="en-US" sz="1400" dirty="0" smtClean="0">
                          <a:solidFill>
                            <a:schemeClr val="bg1"/>
                          </a:solidFill>
                        </a:rPr>
                        <a:t>Sam Peterson, </a:t>
                      </a:r>
                      <a:r>
                        <a:rPr lang="en-US" sz="1400" i="1" dirty="0" smtClean="0">
                          <a:solidFill>
                            <a:schemeClr val="bg1"/>
                          </a:solidFill>
                        </a:rPr>
                        <a:t>Swedish Space Corp</a:t>
                      </a:r>
                      <a:endParaRPr lang="en-US" sz="1400" i="1" dirty="0">
                        <a:solidFill>
                          <a:schemeClr val="bg1"/>
                        </a:solidFill>
                      </a:endParaRPr>
                    </a:p>
                  </a:txBody>
                  <a:tcPr>
                    <a:noFill/>
                  </a:tcPr>
                </a:tc>
                <a:tc>
                  <a:txBody>
                    <a:bodyPr/>
                    <a:lstStyle/>
                    <a:p>
                      <a:r>
                        <a:rPr lang="en-US" sz="1400" dirty="0" smtClean="0">
                          <a:solidFill>
                            <a:schemeClr val="bg1"/>
                          </a:solidFill>
                        </a:rPr>
                        <a:t>3</a:t>
                      </a:r>
                      <a:r>
                        <a:rPr lang="en-US" sz="1400" baseline="30000" dirty="0" smtClean="0">
                          <a:solidFill>
                            <a:schemeClr val="bg1"/>
                          </a:solidFill>
                        </a:rPr>
                        <a:t>rd</a:t>
                      </a:r>
                      <a:r>
                        <a:rPr lang="en-US" sz="1400" dirty="0" smtClean="0">
                          <a:solidFill>
                            <a:schemeClr val="bg1"/>
                          </a:solidFill>
                        </a:rPr>
                        <a:t> W @ 4PM ET</a:t>
                      </a:r>
                      <a:endParaRPr lang="en-US" sz="1400" dirty="0">
                        <a:solidFill>
                          <a:schemeClr val="bg1"/>
                        </a:solidFill>
                      </a:endParaRPr>
                    </a:p>
                  </a:txBody>
                  <a:tcPr>
                    <a:noFill/>
                  </a:tcPr>
                </a:tc>
                <a:tc>
                  <a:txBody>
                    <a:bodyPr/>
                    <a:lstStyle/>
                    <a:p>
                      <a:r>
                        <a:rPr lang="en-US" sz="1400" dirty="0" smtClean="0">
                          <a:solidFill>
                            <a:schemeClr val="bg1"/>
                          </a:solidFill>
                        </a:rPr>
                        <a:t>6/21 @ 4PM</a:t>
                      </a:r>
                      <a:endParaRPr lang="en-US" sz="1400" dirty="0">
                        <a:solidFill>
                          <a:schemeClr val="bg1"/>
                        </a:solidFill>
                      </a:endParaRPr>
                    </a:p>
                  </a:txBody>
                  <a:tcPr>
                    <a:noFill/>
                  </a:tcPr>
                </a:tc>
                <a:extLst>
                  <a:ext uri="{0D108BD9-81ED-4DB2-BD59-A6C34878D82A}">
                    <a16:rowId xmlns:a16="http://schemas.microsoft.com/office/drawing/2014/main" val="2716826709"/>
                  </a:ext>
                </a:extLst>
              </a:tr>
              <a:tr h="370840">
                <a:tc>
                  <a:txBody>
                    <a:bodyPr/>
                    <a:lstStyle/>
                    <a:p>
                      <a:r>
                        <a:rPr lang="en-US" sz="1400" b="1" dirty="0" smtClean="0">
                          <a:solidFill>
                            <a:srgbClr val="FF0000"/>
                          </a:solidFill>
                          <a:hlinkClick r:id="rId4"/>
                        </a:rPr>
                        <a:t>Autonomy</a:t>
                      </a:r>
                      <a:endParaRPr lang="en-US" sz="1400" b="1" dirty="0">
                        <a:solidFill>
                          <a:srgbClr val="FF0000"/>
                        </a:solidFill>
                      </a:endParaRPr>
                    </a:p>
                  </a:txBody>
                  <a:tcPr>
                    <a:noFill/>
                  </a:tcPr>
                </a:tc>
                <a:tc>
                  <a:txBody>
                    <a:bodyPr/>
                    <a:lstStyle/>
                    <a:p>
                      <a:r>
                        <a:rPr lang="en-US" sz="1400" b="1" dirty="0" smtClean="0">
                          <a:solidFill>
                            <a:srgbClr val="FF0000"/>
                          </a:solidFill>
                        </a:rPr>
                        <a:t>Alhassan Yasin, </a:t>
                      </a:r>
                      <a:r>
                        <a:rPr lang="en-US" sz="1400" b="1" i="1" dirty="0" smtClean="0">
                          <a:solidFill>
                            <a:srgbClr val="FF0000"/>
                          </a:solidFill>
                        </a:rPr>
                        <a:t>JHUAPL</a:t>
                      </a:r>
                      <a:endParaRPr lang="en-US" sz="1400" b="1" i="1" dirty="0">
                        <a:solidFill>
                          <a:srgbClr val="FF0000"/>
                        </a:solidFill>
                      </a:endParaRPr>
                    </a:p>
                  </a:txBody>
                  <a:tcPr>
                    <a:noFill/>
                  </a:tcPr>
                </a:tc>
                <a:tc>
                  <a:txBody>
                    <a:bodyPr/>
                    <a:lstStyle/>
                    <a:p>
                      <a:r>
                        <a:rPr lang="en-US" sz="1400" b="1" dirty="0" smtClean="0">
                          <a:solidFill>
                            <a:srgbClr val="FF0000"/>
                          </a:solidFill>
                        </a:rPr>
                        <a:t>4</a:t>
                      </a:r>
                      <a:r>
                        <a:rPr lang="en-US" sz="1400" b="1" baseline="30000" dirty="0" smtClean="0">
                          <a:solidFill>
                            <a:srgbClr val="FF0000"/>
                          </a:solidFill>
                        </a:rPr>
                        <a:t>th</a:t>
                      </a:r>
                      <a:r>
                        <a:rPr lang="en-US" sz="1400" b="1" dirty="0" smtClean="0">
                          <a:solidFill>
                            <a:srgbClr val="FF0000"/>
                          </a:solidFill>
                        </a:rPr>
                        <a:t> W</a:t>
                      </a:r>
                      <a:r>
                        <a:rPr lang="en-US" sz="1400" b="1" baseline="0" dirty="0" smtClean="0">
                          <a:solidFill>
                            <a:srgbClr val="FF0000"/>
                          </a:solidFill>
                        </a:rPr>
                        <a:t> @ 1PM ET</a:t>
                      </a:r>
                      <a:endParaRPr lang="en-US" sz="1400" b="1" dirty="0">
                        <a:solidFill>
                          <a:srgbClr val="FF0000"/>
                        </a:solidFill>
                      </a:endParaRPr>
                    </a:p>
                  </a:txBody>
                  <a:tcPr>
                    <a:noFill/>
                  </a:tcPr>
                </a:tc>
                <a:tc>
                  <a:txBody>
                    <a:bodyPr/>
                    <a:lstStyle/>
                    <a:p>
                      <a:r>
                        <a:rPr lang="en-US" sz="1400" b="1" dirty="0" smtClean="0">
                          <a:solidFill>
                            <a:srgbClr val="FF0000"/>
                          </a:solidFill>
                        </a:rPr>
                        <a:t>6/28 @ 1PM</a:t>
                      </a:r>
                      <a:endParaRPr lang="en-US" sz="1400" b="1" dirty="0">
                        <a:solidFill>
                          <a:srgbClr val="FF0000"/>
                        </a:solidFill>
                      </a:endParaRPr>
                    </a:p>
                  </a:txBody>
                  <a:tcPr>
                    <a:noFill/>
                  </a:tcPr>
                </a:tc>
                <a:extLst>
                  <a:ext uri="{0D108BD9-81ED-4DB2-BD59-A6C34878D82A}">
                    <a16:rowId xmlns:a16="http://schemas.microsoft.com/office/drawing/2014/main" val="474889418"/>
                  </a:ext>
                </a:extLst>
              </a:tr>
              <a:tr h="370840">
                <a:tc>
                  <a:txBody>
                    <a:bodyPr/>
                    <a:lstStyle/>
                    <a:p>
                      <a:r>
                        <a:rPr lang="en-US" sz="1400" dirty="0" smtClean="0">
                          <a:solidFill>
                            <a:schemeClr val="bg1"/>
                          </a:solidFill>
                          <a:hlinkClick r:id="rId5"/>
                        </a:rPr>
                        <a:t>Mobility Technologies</a:t>
                      </a:r>
                      <a:endParaRPr lang="en-US" sz="1400" dirty="0">
                        <a:solidFill>
                          <a:schemeClr val="bg1"/>
                        </a:solidFill>
                      </a:endParaRPr>
                    </a:p>
                  </a:txBody>
                  <a:tcPr>
                    <a:noFill/>
                  </a:tcPr>
                </a:tc>
                <a:tc>
                  <a:txBody>
                    <a:bodyPr/>
                    <a:lstStyle/>
                    <a:p>
                      <a:r>
                        <a:rPr lang="en-US" sz="1400" dirty="0" smtClean="0">
                          <a:solidFill>
                            <a:schemeClr val="bg1"/>
                          </a:solidFill>
                        </a:rPr>
                        <a:t>Maneesh Verma, </a:t>
                      </a:r>
                      <a:r>
                        <a:rPr lang="en-US" sz="1400" i="1" dirty="0" smtClean="0">
                          <a:solidFill>
                            <a:schemeClr val="bg1"/>
                          </a:solidFill>
                        </a:rPr>
                        <a:t>Stellar Space Industries</a:t>
                      </a:r>
                      <a:endParaRPr lang="en-US" sz="1400" i="1" dirty="0">
                        <a:solidFill>
                          <a:schemeClr val="bg1"/>
                        </a:solidFill>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smtClean="0">
                          <a:solidFill>
                            <a:schemeClr val="bg1"/>
                          </a:solidFill>
                        </a:rPr>
                        <a:t>Th</a:t>
                      </a:r>
                      <a:r>
                        <a:rPr lang="en-US" sz="1400" baseline="0" dirty="0" smtClean="0">
                          <a:solidFill>
                            <a:schemeClr val="bg1"/>
                          </a:solidFill>
                        </a:rPr>
                        <a:t> (Variable) @ 1PM ET</a:t>
                      </a:r>
                      <a:endParaRPr lang="en-US" sz="1400" dirty="0" smtClean="0">
                        <a:solidFill>
                          <a:schemeClr val="bg1"/>
                        </a:solidFill>
                      </a:endParaRPr>
                    </a:p>
                  </a:txBody>
                  <a:tcPr>
                    <a:noFill/>
                  </a:tcPr>
                </a:tc>
                <a:tc>
                  <a:txBody>
                    <a:bodyPr/>
                    <a:lstStyle/>
                    <a:p>
                      <a:r>
                        <a:rPr lang="en-US" sz="1400" dirty="0" smtClean="0">
                          <a:solidFill>
                            <a:schemeClr val="bg1"/>
                          </a:solidFill>
                        </a:rPr>
                        <a:t>6/29 @ 1PM</a:t>
                      </a:r>
                      <a:endParaRPr lang="en-US" sz="1400" dirty="0">
                        <a:solidFill>
                          <a:schemeClr val="bg1"/>
                        </a:solidFill>
                      </a:endParaRPr>
                    </a:p>
                  </a:txBody>
                  <a:tcPr>
                    <a:noFill/>
                  </a:tcPr>
                </a:tc>
                <a:extLst>
                  <a:ext uri="{0D108BD9-81ED-4DB2-BD59-A6C34878D82A}">
                    <a16:rowId xmlns:a16="http://schemas.microsoft.com/office/drawing/2014/main" val="2051458328"/>
                  </a:ext>
                </a:extLst>
              </a:tr>
            </a:tbl>
          </a:graphicData>
        </a:graphic>
      </p:graphicFrame>
      <p:sp>
        <p:nvSpPr>
          <p:cNvPr id="8" name="Content Placeholder 5">
            <a:extLst>
              <a:ext uri="{FF2B5EF4-FFF2-40B4-BE49-F238E27FC236}">
                <a16:creationId xmlns:a16="http://schemas.microsoft.com/office/drawing/2014/main" id="{1D6F54A6-6D4E-D646-8D66-BDA579FED87F}"/>
              </a:ext>
            </a:extLst>
          </p:cNvPr>
          <p:cNvSpPr txBox="1">
            <a:spLocks/>
          </p:cNvSpPr>
          <p:nvPr/>
        </p:nvSpPr>
        <p:spPr>
          <a:xfrm>
            <a:off x="1066801" y="4037789"/>
            <a:ext cx="10058400" cy="1771978"/>
          </a:xfrm>
          <a:prstGeom prst="rect">
            <a:avLst/>
          </a:prstGeom>
        </p:spPr>
        <p:txBody>
          <a:bodyPr vert="horz" lIns="0" tIns="0" rIns="0" bIns="0" rtlCol="0">
            <a:norm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Mobility Technologies Subgroup will be feature Joseph </a:t>
            </a:r>
            <a:r>
              <a:rPr lang="en-US" dirty="0" err="1" smtClean="0"/>
              <a:t>Peris</a:t>
            </a:r>
            <a:r>
              <a:rPr lang="en-US" dirty="0" smtClean="0"/>
              <a:t> from </a:t>
            </a:r>
            <a:r>
              <a:rPr lang="en-US" dirty="0" err="1" smtClean="0"/>
              <a:t>Stells</a:t>
            </a:r>
            <a:r>
              <a:rPr lang="en-US" dirty="0" smtClean="0"/>
              <a:t> Space giving a talk about the challenges faces by emerging companies in the industry.</a:t>
            </a:r>
          </a:p>
          <a:p>
            <a:r>
              <a:rPr lang="en-US" dirty="0" smtClean="0"/>
              <a:t>Autonomy subgroup will launch this month with its first meeting on Wednesday, June </a:t>
            </a:r>
            <a:r>
              <a:rPr lang="en-US" dirty="0" smtClean="0"/>
              <a:t>28</a:t>
            </a:r>
            <a:r>
              <a:rPr lang="en-US" baseline="30000" dirty="0" smtClean="0"/>
              <a:t>th</a:t>
            </a:r>
            <a:r>
              <a:rPr lang="en-US" dirty="0" smtClean="0"/>
              <a:t> </a:t>
            </a:r>
            <a:r>
              <a:rPr lang="en-US" dirty="0" smtClean="0"/>
              <a:t>at 1PM. Dr. Alhassan Yasin will be the lead POC and he will spend this first meeting on a general introduction to Autonomy Subgroup.</a:t>
            </a:r>
          </a:p>
        </p:txBody>
      </p:sp>
      <p:sp>
        <p:nvSpPr>
          <p:cNvPr id="9" name="TextBox 8"/>
          <p:cNvSpPr txBox="1"/>
          <p:nvPr/>
        </p:nvSpPr>
        <p:spPr>
          <a:xfrm>
            <a:off x="212079" y="2913102"/>
            <a:ext cx="869149" cy="400110"/>
          </a:xfrm>
          <a:prstGeom prst="rect">
            <a:avLst/>
          </a:prstGeom>
          <a:noFill/>
          <a:ln w="19050">
            <a:noFill/>
          </a:ln>
        </p:spPr>
        <p:txBody>
          <a:bodyPr wrap="none" rtlCol="0">
            <a:spAutoFit/>
          </a:bodyPr>
          <a:lstStyle/>
          <a:p>
            <a:r>
              <a:rPr lang="en-US" sz="2000" b="1" dirty="0" smtClean="0">
                <a:solidFill>
                  <a:srgbClr val="FF0000"/>
                </a:solidFill>
              </a:rPr>
              <a:t>NEW!</a:t>
            </a:r>
          </a:p>
        </p:txBody>
      </p:sp>
    </p:spTree>
    <p:extLst>
      <p:ext uri="{BB962C8B-B14F-4D97-AF65-F5344CB8AC3E}">
        <p14:creationId xmlns:p14="http://schemas.microsoft.com/office/powerpoint/2010/main" val="695695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normAutofit/>
          </a:bodyPr>
          <a:lstStyle/>
          <a:p>
            <a:pPr marL="0" indent="0" algn="ctr">
              <a:buNone/>
            </a:pPr>
            <a:r>
              <a:rPr lang="en-US" sz="6000" dirty="0" smtClean="0"/>
              <a:t>NASA </a:t>
            </a:r>
            <a:r>
              <a:rPr lang="en-US" sz="6000" dirty="0" err="1" smtClean="0"/>
              <a:t>TechPort</a:t>
            </a:r>
            <a:r>
              <a:rPr lang="en-US" sz="6000" dirty="0" smtClean="0"/>
              <a:t> Introduction</a:t>
            </a:r>
          </a:p>
          <a:p>
            <a:pPr marL="0" indent="0" algn="ctr">
              <a:buNone/>
            </a:pPr>
            <a:r>
              <a:rPr lang="en-US" sz="3200" dirty="0" smtClean="0"/>
              <a:t>Danielle Mortensen, Johns Hopkins University Applied Physics Laboratory</a:t>
            </a:r>
            <a:endParaRPr lang="en-US" sz="3200" dirty="0"/>
          </a:p>
        </p:txBody>
      </p:sp>
      <p:sp>
        <p:nvSpPr>
          <p:cNvPr id="4" name="Date Placeholder 3"/>
          <p:cNvSpPr>
            <a:spLocks noGrp="1"/>
          </p:cNvSpPr>
          <p:nvPr>
            <p:ph type="dt" sz="half" idx="10"/>
          </p:nvPr>
        </p:nvSpPr>
        <p:spPr/>
        <p:txBody>
          <a:bodyPr/>
          <a:lstStyle/>
          <a:p>
            <a:fld id="{24B93144-C76E-764F-93FB-58C67DB58A80}" type="datetime3">
              <a:rPr lang="en-US" smtClean="0"/>
              <a:t>8 June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5</a:t>
            </a:fld>
            <a:endParaRPr lang="en-US" dirty="0"/>
          </a:p>
        </p:txBody>
      </p:sp>
    </p:spTree>
    <p:extLst>
      <p:ext uri="{BB962C8B-B14F-4D97-AF65-F5344CB8AC3E}">
        <p14:creationId xmlns:p14="http://schemas.microsoft.com/office/powerpoint/2010/main" val="725836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055" y="326951"/>
            <a:ext cx="5882165" cy="622891"/>
          </a:xfrm>
        </p:spPr>
        <p:txBody>
          <a:bodyPr>
            <a:normAutofit/>
          </a:bodyPr>
          <a:lstStyle/>
          <a:p>
            <a:pPr algn="ctr"/>
            <a:r>
              <a:rPr lang="en-US" dirty="0" smtClean="0"/>
              <a:t>NASA </a:t>
            </a:r>
            <a:r>
              <a:rPr lang="en-US" dirty="0" err="1" smtClean="0"/>
              <a:t>TechPort</a:t>
            </a:r>
            <a:endParaRPr lang="en-US" dirty="0"/>
          </a:p>
        </p:txBody>
      </p:sp>
      <p:sp>
        <p:nvSpPr>
          <p:cNvPr id="3" name="Footer Placeholder 2"/>
          <p:cNvSpPr>
            <a:spLocks noGrp="1"/>
          </p:cNvSpPr>
          <p:nvPr>
            <p:ph type="ftr" sz="quarter" idx="10"/>
          </p:nvPr>
        </p:nvSpPr>
        <p:spPr>
          <a:xfrm>
            <a:off x="742415" y="6500488"/>
            <a:ext cx="4640289" cy="357511"/>
          </a:xfrm>
        </p:spPr>
        <p:txBody>
          <a:bodyPr/>
          <a:lstStyle/>
          <a:p>
            <a:endParaRPr lang="en-US" dirty="0"/>
          </a:p>
        </p:txBody>
      </p:sp>
      <p:sp>
        <p:nvSpPr>
          <p:cNvPr id="4" name="Date Placeholder 3"/>
          <p:cNvSpPr>
            <a:spLocks noGrp="1"/>
          </p:cNvSpPr>
          <p:nvPr>
            <p:ph type="dt" sz="half" idx="11"/>
          </p:nvPr>
        </p:nvSpPr>
        <p:spPr/>
        <p:txBody>
          <a:bodyPr/>
          <a:lstStyle/>
          <a:p>
            <a:fld id="{E74931B7-E6F4-684C-ACFC-44768C603396}" type="datetime3">
              <a:rPr lang="en-US" smtClean="0"/>
              <a:t>8 June 2023</a:t>
            </a:fld>
            <a:endParaRPr lang="en-US" dirty="0"/>
          </a:p>
        </p:txBody>
      </p:sp>
      <p:sp>
        <p:nvSpPr>
          <p:cNvPr id="5" name="Slide Number Placeholder 4"/>
          <p:cNvSpPr>
            <a:spLocks noGrp="1"/>
          </p:cNvSpPr>
          <p:nvPr>
            <p:ph type="sldNum" sz="quarter" idx="12"/>
          </p:nvPr>
        </p:nvSpPr>
        <p:spPr/>
        <p:txBody>
          <a:bodyPr/>
          <a:lstStyle/>
          <a:p>
            <a:fld id="{4EBCDCBD-78E1-0D41-A999-31B5EBF8E02C}" type="slidenum">
              <a:rPr lang="en-US" smtClean="0"/>
              <a:pPr/>
              <a:t>6</a:t>
            </a:fld>
            <a:endParaRPr lang="en-US" dirty="0"/>
          </a:p>
        </p:txBody>
      </p:sp>
      <p:sp>
        <p:nvSpPr>
          <p:cNvPr id="6" name="TextBox 5"/>
          <p:cNvSpPr txBox="1"/>
          <p:nvPr/>
        </p:nvSpPr>
        <p:spPr>
          <a:xfrm>
            <a:off x="559535" y="1332221"/>
            <a:ext cx="11248151" cy="2862322"/>
          </a:xfrm>
          <a:prstGeom prst="rect">
            <a:avLst/>
          </a:prstGeom>
          <a:noFill/>
          <a:ln w="19050">
            <a:noFill/>
          </a:ln>
        </p:spPr>
        <p:txBody>
          <a:bodyPr wrap="square" rtlCol="0">
            <a:spAutoFit/>
          </a:bodyPr>
          <a:lstStyle/>
          <a:p>
            <a:pPr>
              <a:lnSpc>
                <a:spcPct val="150000"/>
              </a:lnSpc>
            </a:pPr>
            <a:r>
              <a:rPr lang="en-US" sz="1500" dirty="0" smtClean="0">
                <a:solidFill>
                  <a:schemeClr val="bg1"/>
                </a:solidFill>
              </a:rPr>
              <a:t>What is </a:t>
            </a:r>
            <a:r>
              <a:rPr lang="en-US" sz="1500" dirty="0" err="1" smtClean="0">
                <a:solidFill>
                  <a:schemeClr val="bg1"/>
                </a:solidFill>
              </a:rPr>
              <a:t>TechPort</a:t>
            </a:r>
            <a:r>
              <a:rPr lang="en-US" sz="1500" dirty="0" smtClean="0">
                <a:solidFill>
                  <a:schemeClr val="bg1"/>
                </a:solidFill>
              </a:rPr>
              <a:t>?</a:t>
            </a:r>
          </a:p>
          <a:p>
            <a:pPr marL="342900" indent="-342900">
              <a:lnSpc>
                <a:spcPct val="150000"/>
              </a:lnSpc>
              <a:buFont typeface="Arial" panose="020B0604020202020204" pitchFamily="34" charset="0"/>
              <a:buChar char="•"/>
            </a:pPr>
            <a:r>
              <a:rPr lang="en-US" sz="1500" dirty="0">
                <a:solidFill>
                  <a:schemeClr val="bg1"/>
                </a:solidFill>
                <a:hlinkClick r:id="rId3"/>
              </a:rPr>
              <a:t>https://</a:t>
            </a:r>
            <a:r>
              <a:rPr lang="en-US" sz="1500" dirty="0" smtClean="0">
                <a:solidFill>
                  <a:schemeClr val="bg1"/>
                </a:solidFill>
                <a:hlinkClick r:id="rId3"/>
              </a:rPr>
              <a:t>techport.nasa.gov/about</a:t>
            </a:r>
            <a:endParaRPr lang="en-US" sz="1500" dirty="0" smtClean="0">
              <a:solidFill>
                <a:schemeClr val="bg1"/>
              </a:solidFill>
            </a:endParaRPr>
          </a:p>
          <a:p>
            <a:pPr marL="342900" indent="-342900">
              <a:lnSpc>
                <a:spcPct val="150000"/>
              </a:lnSpc>
              <a:buFont typeface="Arial" panose="020B0604020202020204" pitchFamily="34" charset="0"/>
              <a:buChar char="•"/>
            </a:pPr>
            <a:r>
              <a:rPr lang="en-US" sz="1500" dirty="0" smtClean="0">
                <a:solidFill>
                  <a:schemeClr val="bg1"/>
                </a:solidFill>
              </a:rPr>
              <a:t>NASA portfolio of active and completed technology projects</a:t>
            </a:r>
            <a:endParaRPr lang="en-US" sz="1500" dirty="0">
              <a:solidFill>
                <a:schemeClr val="bg1"/>
              </a:solidFill>
            </a:endParaRPr>
          </a:p>
          <a:p>
            <a:pPr marL="342900" indent="-342900">
              <a:lnSpc>
                <a:spcPct val="150000"/>
              </a:lnSpc>
              <a:buFont typeface="Arial" panose="020B0604020202020204" pitchFamily="34" charset="0"/>
              <a:buChar char="•"/>
            </a:pPr>
            <a:r>
              <a:rPr lang="en-US" sz="1500" dirty="0" smtClean="0">
                <a:solidFill>
                  <a:schemeClr val="bg1"/>
                </a:solidFill>
              </a:rPr>
              <a:t>Specifically looking at “applied research and experimental development”</a:t>
            </a:r>
          </a:p>
          <a:p>
            <a:pPr marL="342900" indent="-342900">
              <a:lnSpc>
                <a:spcPct val="150000"/>
              </a:lnSpc>
              <a:buFont typeface="Arial" panose="020B0604020202020204" pitchFamily="34" charset="0"/>
              <a:buChar char="•"/>
            </a:pPr>
            <a:r>
              <a:rPr lang="en-US" sz="1500" dirty="0" smtClean="0">
                <a:solidFill>
                  <a:schemeClr val="bg1"/>
                </a:solidFill>
              </a:rPr>
              <a:t>Use cases for technology developers, researchers, managers, academia, and industry</a:t>
            </a:r>
          </a:p>
          <a:p>
            <a:pPr marL="342900" indent="-342900">
              <a:lnSpc>
                <a:spcPct val="150000"/>
              </a:lnSpc>
              <a:buFont typeface="Arial" panose="020B0604020202020204" pitchFamily="34" charset="0"/>
              <a:buChar char="•"/>
            </a:pPr>
            <a:r>
              <a:rPr lang="en-US" sz="1500" dirty="0" smtClean="0">
                <a:solidFill>
                  <a:schemeClr val="bg1"/>
                </a:solidFill>
              </a:rPr>
              <a:t>“Each project in </a:t>
            </a:r>
            <a:r>
              <a:rPr lang="en-US" sz="1500" dirty="0" err="1" smtClean="0">
                <a:solidFill>
                  <a:schemeClr val="bg1"/>
                </a:solidFill>
              </a:rPr>
              <a:t>TechPort</a:t>
            </a:r>
            <a:r>
              <a:rPr lang="en-US" sz="1500" dirty="0" smtClean="0">
                <a:solidFill>
                  <a:schemeClr val="bg1"/>
                </a:solidFill>
              </a:rPr>
              <a:t> lists the names and contact details for the program and project managers, as well as the principal investigators and industry/academia partners that worked on the project.”</a:t>
            </a:r>
          </a:p>
          <a:p>
            <a:pPr marL="342900" indent="-342900">
              <a:lnSpc>
                <a:spcPct val="150000"/>
              </a:lnSpc>
              <a:buFont typeface="Arial" panose="020B0604020202020204" pitchFamily="34" charset="0"/>
              <a:buChar char="•"/>
            </a:pPr>
            <a:r>
              <a:rPr lang="en-US" sz="1500" dirty="0" smtClean="0">
                <a:solidFill>
                  <a:schemeClr val="bg1"/>
                </a:solidFill>
              </a:rPr>
              <a:t>Contact the </a:t>
            </a:r>
            <a:r>
              <a:rPr lang="en-US" sz="1500" dirty="0" err="1" smtClean="0">
                <a:solidFill>
                  <a:schemeClr val="bg1"/>
                </a:solidFill>
              </a:rPr>
              <a:t>TechPort</a:t>
            </a:r>
            <a:r>
              <a:rPr lang="en-US" sz="1500" dirty="0" smtClean="0">
                <a:solidFill>
                  <a:schemeClr val="bg1"/>
                </a:solidFill>
              </a:rPr>
              <a:t> </a:t>
            </a:r>
            <a:r>
              <a:rPr lang="en-US" sz="1500" dirty="0">
                <a:solidFill>
                  <a:schemeClr val="bg1"/>
                </a:solidFill>
              </a:rPr>
              <a:t>team: </a:t>
            </a:r>
            <a:r>
              <a:rPr lang="en-US" sz="1500" dirty="0" smtClean="0">
                <a:solidFill>
                  <a:schemeClr val="bg1"/>
                </a:solidFill>
                <a:hlinkClick r:id="rId4"/>
              </a:rPr>
              <a:t>hq-techport@mail.nasa.gov</a:t>
            </a:r>
            <a:r>
              <a:rPr lang="en-US" sz="1500" dirty="0" smtClean="0">
                <a:solidFill>
                  <a:schemeClr val="bg1"/>
                </a:solidFill>
              </a:rPr>
              <a:t> </a:t>
            </a:r>
          </a:p>
        </p:txBody>
      </p:sp>
      <p:grpSp>
        <p:nvGrpSpPr>
          <p:cNvPr id="15" name="Group 14"/>
          <p:cNvGrpSpPr/>
          <p:nvPr/>
        </p:nvGrpSpPr>
        <p:grpSpPr>
          <a:xfrm>
            <a:off x="559535" y="4368850"/>
            <a:ext cx="11260455" cy="1564114"/>
            <a:chOff x="559535" y="4368850"/>
            <a:chExt cx="11260455" cy="1564114"/>
          </a:xfrm>
        </p:grpSpPr>
        <p:pic>
          <p:nvPicPr>
            <p:cNvPr id="9" name="Picture 8"/>
            <p:cNvPicPr>
              <a:picLocks noChangeAspect="1"/>
            </p:cNvPicPr>
            <p:nvPr/>
          </p:nvPicPr>
          <p:blipFill rotWithShape="1">
            <a:blip r:embed="rId5"/>
            <a:srcRect b="74146"/>
            <a:stretch/>
          </p:blipFill>
          <p:spPr>
            <a:xfrm>
              <a:off x="559535" y="4368850"/>
              <a:ext cx="7334250" cy="743701"/>
            </a:xfrm>
            <a:prstGeom prst="rect">
              <a:avLst/>
            </a:prstGeom>
          </p:spPr>
        </p:pic>
        <p:pic>
          <p:nvPicPr>
            <p:cNvPr id="10" name="Picture 9"/>
            <p:cNvPicPr>
              <a:picLocks noChangeAspect="1"/>
            </p:cNvPicPr>
            <p:nvPr/>
          </p:nvPicPr>
          <p:blipFill rotWithShape="1">
            <a:blip r:embed="rId5"/>
            <a:srcRect l="1" t="29073" r="51624" b="45338"/>
            <a:stretch/>
          </p:blipFill>
          <p:spPr>
            <a:xfrm>
              <a:off x="7893784" y="5112551"/>
              <a:ext cx="3926206" cy="820412"/>
            </a:xfrm>
            <a:prstGeom prst="rect">
              <a:avLst/>
            </a:prstGeom>
          </p:spPr>
        </p:pic>
        <p:pic>
          <p:nvPicPr>
            <p:cNvPr id="12" name="Picture 11"/>
            <p:cNvPicPr>
              <a:picLocks noChangeAspect="1"/>
            </p:cNvPicPr>
            <p:nvPr/>
          </p:nvPicPr>
          <p:blipFill rotWithShape="1">
            <a:blip r:embed="rId5"/>
            <a:srcRect t="64305" b="7351"/>
            <a:stretch/>
          </p:blipFill>
          <p:spPr>
            <a:xfrm>
              <a:off x="559535" y="5112552"/>
              <a:ext cx="7334250" cy="820412"/>
            </a:xfrm>
            <a:prstGeom prst="rect">
              <a:avLst/>
            </a:prstGeom>
          </p:spPr>
        </p:pic>
        <p:pic>
          <p:nvPicPr>
            <p:cNvPr id="13" name="Picture 12"/>
            <p:cNvPicPr>
              <a:picLocks noChangeAspect="1"/>
            </p:cNvPicPr>
            <p:nvPr/>
          </p:nvPicPr>
          <p:blipFill rotWithShape="1">
            <a:blip r:embed="rId5"/>
            <a:srcRect l="46467" t="29073" b="42583"/>
            <a:stretch/>
          </p:blipFill>
          <p:spPr>
            <a:xfrm>
              <a:off x="7893785" y="4368850"/>
              <a:ext cx="3926205" cy="743701"/>
            </a:xfrm>
            <a:prstGeom prst="rect">
              <a:avLst/>
            </a:prstGeom>
          </p:spPr>
        </p:pic>
      </p:grpSp>
    </p:spTree>
    <p:extLst>
      <p:ext uri="{BB962C8B-B14F-4D97-AF65-F5344CB8AC3E}">
        <p14:creationId xmlns:p14="http://schemas.microsoft.com/office/powerpoint/2010/main" val="34728614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055" y="326951"/>
            <a:ext cx="5882165" cy="622891"/>
          </a:xfrm>
        </p:spPr>
        <p:txBody>
          <a:bodyPr>
            <a:normAutofit/>
          </a:bodyPr>
          <a:lstStyle/>
          <a:p>
            <a:pPr algn="ctr"/>
            <a:r>
              <a:rPr lang="en-US" dirty="0" smtClean="0"/>
              <a:t>Home</a:t>
            </a:r>
            <a:endParaRPr lang="en-US" dirty="0"/>
          </a:p>
        </p:txBody>
      </p:sp>
      <p:sp>
        <p:nvSpPr>
          <p:cNvPr id="3" name="Footer Placeholder 2"/>
          <p:cNvSpPr>
            <a:spLocks noGrp="1"/>
          </p:cNvSpPr>
          <p:nvPr>
            <p:ph type="ftr" sz="quarter" idx="10"/>
          </p:nvPr>
        </p:nvSpPr>
        <p:spPr>
          <a:xfrm>
            <a:off x="742415" y="6500488"/>
            <a:ext cx="4640289" cy="357511"/>
          </a:xfrm>
        </p:spPr>
        <p:txBody>
          <a:bodyPr/>
          <a:lstStyle/>
          <a:p>
            <a:endParaRPr lang="en-US" dirty="0"/>
          </a:p>
        </p:txBody>
      </p:sp>
      <p:sp>
        <p:nvSpPr>
          <p:cNvPr id="4" name="Date Placeholder 3"/>
          <p:cNvSpPr>
            <a:spLocks noGrp="1"/>
          </p:cNvSpPr>
          <p:nvPr>
            <p:ph type="dt" sz="half" idx="11"/>
          </p:nvPr>
        </p:nvSpPr>
        <p:spPr/>
        <p:txBody>
          <a:bodyPr/>
          <a:lstStyle/>
          <a:p>
            <a:fld id="{E74931B7-E6F4-684C-ACFC-44768C603396}" type="datetime3">
              <a:rPr lang="en-US" smtClean="0"/>
              <a:t>8 June 2023</a:t>
            </a:fld>
            <a:endParaRPr lang="en-US" dirty="0"/>
          </a:p>
        </p:txBody>
      </p:sp>
      <p:sp>
        <p:nvSpPr>
          <p:cNvPr id="5" name="Slide Number Placeholder 4"/>
          <p:cNvSpPr>
            <a:spLocks noGrp="1"/>
          </p:cNvSpPr>
          <p:nvPr>
            <p:ph type="sldNum" sz="quarter" idx="12"/>
          </p:nvPr>
        </p:nvSpPr>
        <p:spPr/>
        <p:txBody>
          <a:bodyPr/>
          <a:lstStyle/>
          <a:p>
            <a:fld id="{4EBCDCBD-78E1-0D41-A999-31B5EBF8E02C}" type="slidenum">
              <a:rPr lang="en-US" smtClean="0"/>
              <a:pPr/>
              <a:t>7</a:t>
            </a:fld>
            <a:endParaRPr lang="en-US" dirty="0"/>
          </a:p>
        </p:txBody>
      </p:sp>
      <p:sp>
        <p:nvSpPr>
          <p:cNvPr id="6" name="TextBox 5"/>
          <p:cNvSpPr txBox="1"/>
          <p:nvPr/>
        </p:nvSpPr>
        <p:spPr>
          <a:xfrm>
            <a:off x="7109460" y="2169286"/>
            <a:ext cx="4962392" cy="2862322"/>
          </a:xfrm>
          <a:prstGeom prst="rect">
            <a:avLst/>
          </a:prstGeom>
          <a:noFill/>
          <a:ln w="19050">
            <a:noFill/>
          </a:ln>
        </p:spPr>
        <p:txBody>
          <a:bodyPr wrap="square" rtlCol="0">
            <a:spAutoFit/>
          </a:bodyPr>
          <a:lstStyle/>
          <a:p>
            <a:pPr>
              <a:lnSpc>
                <a:spcPct val="150000"/>
              </a:lnSpc>
            </a:pPr>
            <a:r>
              <a:rPr lang="en-US" sz="2000" b="1" u="sng" dirty="0" smtClean="0">
                <a:solidFill>
                  <a:schemeClr val="bg1"/>
                </a:solidFill>
              </a:rPr>
              <a:t>Information</a:t>
            </a:r>
          </a:p>
          <a:p>
            <a:pPr marL="342900" indent="-342900">
              <a:lnSpc>
                <a:spcPct val="150000"/>
              </a:lnSpc>
              <a:buFont typeface="Arial" panose="020B0604020202020204" pitchFamily="34" charset="0"/>
              <a:buChar char="•"/>
            </a:pPr>
            <a:r>
              <a:rPr lang="en-US" sz="2000" dirty="0" smtClean="0">
                <a:solidFill>
                  <a:schemeClr val="bg1"/>
                </a:solidFill>
                <a:hlinkClick r:id="rId3"/>
              </a:rPr>
              <a:t>https</a:t>
            </a:r>
            <a:r>
              <a:rPr lang="en-US" sz="2000" dirty="0">
                <a:solidFill>
                  <a:schemeClr val="bg1"/>
                </a:solidFill>
                <a:hlinkClick r:id="rId3"/>
              </a:rPr>
              <a:t>://</a:t>
            </a:r>
            <a:r>
              <a:rPr lang="en-US" sz="2000" dirty="0" smtClean="0">
                <a:solidFill>
                  <a:schemeClr val="bg1"/>
                </a:solidFill>
                <a:hlinkClick r:id="rId3"/>
              </a:rPr>
              <a:t>techport.nasa.gov/home</a:t>
            </a:r>
            <a:r>
              <a:rPr lang="en-US" sz="2000" dirty="0" smtClean="0">
                <a:solidFill>
                  <a:schemeClr val="bg1"/>
                </a:solidFill>
              </a:rPr>
              <a:t> </a:t>
            </a:r>
          </a:p>
          <a:p>
            <a:pPr marL="342900" indent="-342900">
              <a:lnSpc>
                <a:spcPct val="150000"/>
              </a:lnSpc>
              <a:buFont typeface="Arial" panose="020B0604020202020204" pitchFamily="34" charset="0"/>
              <a:buChar char="•"/>
            </a:pPr>
            <a:r>
              <a:rPr lang="en-US" sz="2000" dirty="0" smtClean="0">
                <a:solidFill>
                  <a:schemeClr val="bg1"/>
                </a:solidFill>
              </a:rPr>
              <a:t>Includes:</a:t>
            </a:r>
          </a:p>
          <a:p>
            <a:pPr marL="800100" lvl="1" indent="-342900">
              <a:lnSpc>
                <a:spcPct val="150000"/>
              </a:lnSpc>
              <a:buFont typeface="Arial" panose="020B0604020202020204" pitchFamily="34" charset="0"/>
              <a:buChar char="•"/>
            </a:pPr>
            <a:r>
              <a:rPr lang="en-US" sz="2000" dirty="0" smtClean="0">
                <a:solidFill>
                  <a:schemeClr val="bg1"/>
                </a:solidFill>
              </a:rPr>
              <a:t>2020 NASA Technology Taxonomy</a:t>
            </a:r>
          </a:p>
          <a:p>
            <a:pPr marL="800100" lvl="1" indent="-342900">
              <a:lnSpc>
                <a:spcPct val="150000"/>
              </a:lnSpc>
              <a:buFont typeface="Arial" panose="020B0604020202020204" pitchFamily="34" charset="0"/>
              <a:buChar char="•"/>
            </a:pPr>
            <a:r>
              <a:rPr lang="en-US" sz="2000" dirty="0" smtClean="0">
                <a:solidFill>
                  <a:schemeClr val="bg1"/>
                </a:solidFill>
              </a:rPr>
              <a:t>Strategic Framework</a:t>
            </a:r>
          </a:p>
          <a:p>
            <a:pPr marL="800100" lvl="1" indent="-342900">
              <a:lnSpc>
                <a:spcPct val="150000"/>
              </a:lnSpc>
              <a:buFont typeface="Arial" panose="020B0604020202020204" pitchFamily="34" charset="0"/>
              <a:buChar char="•"/>
            </a:pPr>
            <a:r>
              <a:rPr lang="en-US" sz="2000" dirty="0" smtClean="0">
                <a:solidFill>
                  <a:schemeClr val="bg1"/>
                </a:solidFill>
              </a:rPr>
              <a:t>Funding Opportunities</a:t>
            </a:r>
          </a:p>
        </p:txBody>
      </p:sp>
      <p:pic>
        <p:nvPicPr>
          <p:cNvPr id="8" name="Picture 7"/>
          <p:cNvPicPr>
            <a:picLocks noChangeAspect="1"/>
          </p:cNvPicPr>
          <p:nvPr/>
        </p:nvPicPr>
        <p:blipFill>
          <a:blip r:embed="rId4"/>
          <a:stretch>
            <a:fillRect/>
          </a:stretch>
        </p:blipFill>
        <p:spPr>
          <a:xfrm>
            <a:off x="219348" y="1368533"/>
            <a:ext cx="6689453" cy="4942732"/>
          </a:xfrm>
          <a:prstGeom prst="rect">
            <a:avLst/>
          </a:prstGeom>
        </p:spPr>
      </p:pic>
    </p:spTree>
    <p:extLst>
      <p:ext uri="{BB962C8B-B14F-4D97-AF65-F5344CB8AC3E}">
        <p14:creationId xmlns:p14="http://schemas.microsoft.com/office/powerpoint/2010/main" val="27304524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055" y="326951"/>
            <a:ext cx="7222699" cy="622891"/>
          </a:xfrm>
        </p:spPr>
        <p:txBody>
          <a:bodyPr>
            <a:normAutofit fontScale="90000"/>
          </a:bodyPr>
          <a:lstStyle/>
          <a:p>
            <a:pPr algn="ctr"/>
            <a:r>
              <a:rPr lang="en-US" dirty="0" smtClean="0"/>
              <a:t>2020 NASA Technology Taxonomy</a:t>
            </a:r>
            <a:endParaRPr lang="en-US" dirty="0"/>
          </a:p>
        </p:txBody>
      </p:sp>
      <p:sp>
        <p:nvSpPr>
          <p:cNvPr id="3" name="Footer Placeholder 2"/>
          <p:cNvSpPr>
            <a:spLocks noGrp="1"/>
          </p:cNvSpPr>
          <p:nvPr>
            <p:ph type="ftr" sz="quarter" idx="10"/>
          </p:nvPr>
        </p:nvSpPr>
        <p:spPr>
          <a:xfrm>
            <a:off x="742415" y="6500488"/>
            <a:ext cx="4640289" cy="357511"/>
          </a:xfrm>
        </p:spPr>
        <p:txBody>
          <a:bodyPr/>
          <a:lstStyle/>
          <a:p>
            <a:endParaRPr lang="en-US" dirty="0"/>
          </a:p>
        </p:txBody>
      </p:sp>
      <p:sp>
        <p:nvSpPr>
          <p:cNvPr id="4" name="Date Placeholder 3"/>
          <p:cNvSpPr>
            <a:spLocks noGrp="1"/>
          </p:cNvSpPr>
          <p:nvPr>
            <p:ph type="dt" sz="half" idx="11"/>
          </p:nvPr>
        </p:nvSpPr>
        <p:spPr/>
        <p:txBody>
          <a:bodyPr/>
          <a:lstStyle/>
          <a:p>
            <a:fld id="{E74931B7-E6F4-684C-ACFC-44768C603396}" type="datetime3">
              <a:rPr lang="en-US" smtClean="0"/>
              <a:t>8 June 2023</a:t>
            </a:fld>
            <a:endParaRPr lang="en-US" dirty="0"/>
          </a:p>
        </p:txBody>
      </p:sp>
      <p:sp>
        <p:nvSpPr>
          <p:cNvPr id="5" name="Slide Number Placeholder 4"/>
          <p:cNvSpPr>
            <a:spLocks noGrp="1"/>
          </p:cNvSpPr>
          <p:nvPr>
            <p:ph type="sldNum" sz="quarter" idx="12"/>
          </p:nvPr>
        </p:nvSpPr>
        <p:spPr/>
        <p:txBody>
          <a:bodyPr/>
          <a:lstStyle/>
          <a:p>
            <a:fld id="{4EBCDCBD-78E1-0D41-A999-31B5EBF8E02C}" type="slidenum">
              <a:rPr lang="en-US" smtClean="0"/>
              <a:pPr/>
              <a:t>8</a:t>
            </a:fld>
            <a:endParaRPr lang="en-US" dirty="0"/>
          </a:p>
        </p:txBody>
      </p:sp>
      <p:sp>
        <p:nvSpPr>
          <p:cNvPr id="6" name="TextBox 5"/>
          <p:cNvSpPr txBox="1"/>
          <p:nvPr/>
        </p:nvSpPr>
        <p:spPr>
          <a:xfrm>
            <a:off x="6981686" y="2169286"/>
            <a:ext cx="5090166" cy="4247317"/>
          </a:xfrm>
          <a:prstGeom prst="rect">
            <a:avLst/>
          </a:prstGeom>
          <a:noFill/>
          <a:ln w="19050">
            <a:noFill/>
          </a:ln>
        </p:spPr>
        <p:txBody>
          <a:bodyPr wrap="square" rtlCol="0">
            <a:spAutoFit/>
          </a:bodyPr>
          <a:lstStyle/>
          <a:p>
            <a:pPr>
              <a:lnSpc>
                <a:spcPct val="150000"/>
              </a:lnSpc>
            </a:pPr>
            <a:r>
              <a:rPr lang="en-US" sz="2000" b="1" u="sng" dirty="0" smtClean="0">
                <a:solidFill>
                  <a:schemeClr val="bg1"/>
                </a:solidFill>
              </a:rPr>
              <a:t>Information</a:t>
            </a:r>
          </a:p>
          <a:p>
            <a:pPr marL="342900" indent="-342900">
              <a:lnSpc>
                <a:spcPct val="150000"/>
              </a:lnSpc>
              <a:buFont typeface="Arial" panose="020B0604020202020204" pitchFamily="34" charset="0"/>
              <a:buChar char="•"/>
            </a:pPr>
            <a:r>
              <a:rPr lang="en-US" sz="2000" dirty="0">
                <a:solidFill>
                  <a:schemeClr val="bg1"/>
                </a:solidFill>
                <a:hlinkClick r:id="rId3"/>
              </a:rPr>
              <a:t>https://</a:t>
            </a:r>
            <a:r>
              <a:rPr lang="en-US" sz="2000" dirty="0" smtClean="0">
                <a:solidFill>
                  <a:schemeClr val="bg1"/>
                </a:solidFill>
                <a:hlinkClick r:id="rId3"/>
              </a:rPr>
              <a:t>techport.nasa.gov/view/taxonomy</a:t>
            </a:r>
            <a:r>
              <a:rPr lang="en-US" sz="2000" dirty="0" smtClean="0">
                <a:solidFill>
                  <a:schemeClr val="bg1"/>
                </a:solidFill>
              </a:rPr>
              <a:t> </a:t>
            </a:r>
          </a:p>
          <a:p>
            <a:pPr marL="342900" indent="-342900">
              <a:lnSpc>
                <a:spcPct val="150000"/>
              </a:lnSpc>
              <a:buFont typeface="Arial" panose="020B0604020202020204" pitchFamily="34" charset="0"/>
              <a:buChar char="•"/>
            </a:pPr>
            <a:r>
              <a:rPr lang="en-US" sz="2000" dirty="0" smtClean="0">
                <a:solidFill>
                  <a:schemeClr val="bg1"/>
                </a:solidFill>
              </a:rPr>
              <a:t>View TRL levels at any point in the taxonomy</a:t>
            </a:r>
          </a:p>
          <a:p>
            <a:pPr marL="342900" indent="-342900">
              <a:lnSpc>
                <a:spcPct val="150000"/>
              </a:lnSpc>
              <a:buFont typeface="Arial" panose="020B0604020202020204" pitchFamily="34" charset="0"/>
              <a:buChar char="•"/>
            </a:pPr>
            <a:r>
              <a:rPr lang="en-US" sz="2000" dirty="0" smtClean="0">
                <a:solidFill>
                  <a:schemeClr val="bg1"/>
                </a:solidFill>
              </a:rPr>
              <a:t>Understand where your technology development falls in the overall architecture</a:t>
            </a:r>
          </a:p>
          <a:p>
            <a:pPr marL="342900" indent="-342900">
              <a:lnSpc>
                <a:spcPct val="150000"/>
              </a:lnSpc>
              <a:buFont typeface="Arial" panose="020B0604020202020204" pitchFamily="34" charset="0"/>
              <a:buChar char="•"/>
            </a:pPr>
            <a:r>
              <a:rPr lang="en-US" sz="2000" dirty="0" smtClean="0">
                <a:solidFill>
                  <a:schemeClr val="bg1"/>
                </a:solidFill>
              </a:rPr>
              <a:t>View revolutionary technologies in your any field</a:t>
            </a:r>
          </a:p>
        </p:txBody>
      </p:sp>
      <p:pic>
        <p:nvPicPr>
          <p:cNvPr id="7" name="Picture 6"/>
          <p:cNvPicPr>
            <a:picLocks noChangeAspect="1"/>
          </p:cNvPicPr>
          <p:nvPr/>
        </p:nvPicPr>
        <p:blipFill>
          <a:blip r:embed="rId4"/>
          <a:stretch>
            <a:fillRect/>
          </a:stretch>
        </p:blipFill>
        <p:spPr>
          <a:xfrm>
            <a:off x="110490" y="1382873"/>
            <a:ext cx="6871196" cy="4896007"/>
          </a:xfrm>
          <a:prstGeom prst="rect">
            <a:avLst/>
          </a:prstGeom>
        </p:spPr>
      </p:pic>
      <p:pic>
        <p:nvPicPr>
          <p:cNvPr id="9" name="Picture 8"/>
          <p:cNvPicPr>
            <a:picLocks noChangeAspect="1"/>
          </p:cNvPicPr>
          <p:nvPr/>
        </p:nvPicPr>
        <p:blipFill>
          <a:blip r:embed="rId5"/>
          <a:stretch>
            <a:fillRect/>
          </a:stretch>
        </p:blipFill>
        <p:spPr>
          <a:xfrm>
            <a:off x="9460240" y="215911"/>
            <a:ext cx="2533064" cy="2333924"/>
          </a:xfrm>
          <a:prstGeom prst="rect">
            <a:avLst/>
          </a:prstGeom>
        </p:spPr>
      </p:pic>
    </p:spTree>
    <p:extLst>
      <p:ext uri="{BB962C8B-B14F-4D97-AF65-F5344CB8AC3E}">
        <p14:creationId xmlns:p14="http://schemas.microsoft.com/office/powerpoint/2010/main" val="36558994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2020 NASA Technology Taxonomy Cont’d</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E74931B7-E6F4-684C-ACFC-44768C603396}" type="datetime3">
              <a:rPr lang="en-US" smtClean="0"/>
              <a:t>8 June 2023</a:t>
            </a:fld>
            <a:endParaRPr lang="en-US" dirty="0"/>
          </a:p>
        </p:txBody>
      </p:sp>
      <p:sp>
        <p:nvSpPr>
          <p:cNvPr id="5" name="Slide Number Placeholder 4"/>
          <p:cNvSpPr>
            <a:spLocks noGrp="1"/>
          </p:cNvSpPr>
          <p:nvPr>
            <p:ph type="sldNum" sz="quarter" idx="12"/>
          </p:nvPr>
        </p:nvSpPr>
        <p:spPr/>
        <p:txBody>
          <a:bodyPr/>
          <a:lstStyle/>
          <a:p>
            <a:fld id="{4EBCDCBD-78E1-0D41-A999-31B5EBF8E02C}" type="slidenum">
              <a:rPr lang="en-US" smtClean="0"/>
              <a:pPr/>
              <a:t>9</a:t>
            </a:fld>
            <a:endParaRPr lang="en-US" dirty="0"/>
          </a:p>
        </p:txBody>
      </p:sp>
      <p:pic>
        <p:nvPicPr>
          <p:cNvPr id="9" name="Picture 8"/>
          <p:cNvPicPr>
            <a:picLocks noChangeAspect="1"/>
          </p:cNvPicPr>
          <p:nvPr/>
        </p:nvPicPr>
        <p:blipFill>
          <a:blip r:embed="rId2"/>
          <a:stretch>
            <a:fillRect/>
          </a:stretch>
        </p:blipFill>
        <p:spPr>
          <a:xfrm>
            <a:off x="1597059" y="1181100"/>
            <a:ext cx="9129713" cy="3593868"/>
          </a:xfrm>
          <a:prstGeom prst="rect">
            <a:avLst/>
          </a:prstGeom>
        </p:spPr>
      </p:pic>
      <p:sp>
        <p:nvSpPr>
          <p:cNvPr id="10" name="TextBox 9"/>
          <p:cNvSpPr txBox="1"/>
          <p:nvPr/>
        </p:nvSpPr>
        <p:spPr>
          <a:xfrm>
            <a:off x="464820" y="4904508"/>
            <a:ext cx="11056620" cy="1477328"/>
          </a:xfrm>
          <a:prstGeom prst="rect">
            <a:avLst/>
          </a:prstGeom>
          <a:noFill/>
          <a:ln w="19050">
            <a:noFill/>
          </a:ln>
        </p:spPr>
        <p:txBody>
          <a:bodyPr wrap="square" rtlCol="0">
            <a:spAutoFit/>
          </a:bodyPr>
          <a:lstStyle/>
          <a:p>
            <a:r>
              <a:rPr lang="en-US" sz="1500" dirty="0" smtClean="0">
                <a:solidFill>
                  <a:schemeClr val="bg1"/>
                </a:solidFill>
              </a:rPr>
              <a:t>EA is directly present in the following taxonomies:</a:t>
            </a:r>
          </a:p>
          <a:p>
            <a:pPr marL="342900" indent="-342900">
              <a:buFont typeface="Arial" panose="020B0604020202020204" pitchFamily="34" charset="0"/>
              <a:buChar char="•"/>
            </a:pPr>
            <a:r>
              <a:rPr lang="en-US" sz="1500" dirty="0" smtClean="0">
                <a:solidFill>
                  <a:schemeClr val="bg1"/>
                </a:solidFill>
              </a:rPr>
              <a:t>TX04 Robotic Systems</a:t>
            </a:r>
          </a:p>
          <a:p>
            <a:pPr marL="342900" indent="-342900">
              <a:buFont typeface="Arial" panose="020B0604020202020204" pitchFamily="34" charset="0"/>
              <a:buChar char="•"/>
            </a:pPr>
            <a:r>
              <a:rPr lang="en-US" sz="1500" dirty="0" smtClean="0">
                <a:solidFill>
                  <a:schemeClr val="bg1"/>
                </a:solidFill>
              </a:rPr>
              <a:t>TX05 Communications, Navigation, and Orbital Debris Tracking and Characterization Systems</a:t>
            </a:r>
          </a:p>
          <a:p>
            <a:pPr marL="342900" indent="-342900">
              <a:buFont typeface="Arial" panose="020B0604020202020204" pitchFamily="34" charset="0"/>
              <a:buChar char="•"/>
            </a:pPr>
            <a:r>
              <a:rPr lang="en-US" sz="1500" dirty="0" smtClean="0">
                <a:solidFill>
                  <a:schemeClr val="bg1"/>
                </a:solidFill>
              </a:rPr>
              <a:t>TX08 Sensors and Instruments</a:t>
            </a:r>
          </a:p>
          <a:p>
            <a:pPr marL="342900" indent="-342900">
              <a:buFont typeface="Arial" panose="020B0604020202020204" pitchFamily="34" charset="0"/>
              <a:buChar char="•"/>
            </a:pPr>
            <a:r>
              <a:rPr lang="en-US" sz="1500" dirty="0" smtClean="0">
                <a:solidFill>
                  <a:schemeClr val="bg1"/>
                </a:solidFill>
              </a:rPr>
              <a:t>TX10 Autonomous Systems</a:t>
            </a:r>
            <a:endParaRPr lang="en-US" sz="1500" dirty="0">
              <a:solidFill>
                <a:schemeClr val="bg1"/>
              </a:solidFill>
            </a:endParaRPr>
          </a:p>
          <a:p>
            <a:pPr marL="342900" indent="-342900">
              <a:buFont typeface="Arial" panose="020B0604020202020204" pitchFamily="34" charset="0"/>
              <a:buChar char="•"/>
            </a:pPr>
            <a:r>
              <a:rPr lang="en-US" sz="1500" dirty="0" smtClean="0">
                <a:solidFill>
                  <a:schemeClr val="bg1"/>
                </a:solidFill>
              </a:rPr>
              <a:t>TX17 Guidance, Navigation, and Control (GN&amp;C)</a:t>
            </a:r>
          </a:p>
        </p:txBody>
      </p:sp>
    </p:spTree>
    <p:extLst>
      <p:ext uri="{BB962C8B-B14F-4D97-AF65-F5344CB8AC3E}">
        <p14:creationId xmlns:p14="http://schemas.microsoft.com/office/powerpoint/2010/main" val="1797396360"/>
      </p:ext>
    </p:extLst>
  </p:cSld>
  <p:clrMapOvr>
    <a:masterClrMapping/>
  </p:clrMapOvr>
</p:sld>
</file>

<file path=ppt/theme/theme1.xml><?xml version="1.0" encoding="utf-8"?>
<a:theme xmlns:a="http://schemas.openxmlformats.org/drawingml/2006/main" name="APL-PowerPoint-Theme_dark">
  <a:themeElements>
    <a:clrScheme name="APL PPT Template Palette">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bg1"/>
          </a:solidFill>
        </a:ln>
      </a:spPr>
      <a:bodyPr rtlCol="0" anchor="ctr">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7" id="{D68E3EF3-C6FA-1E42-A977-969D056CF3F3}" vid="{09EF0690-C9A7-EB48-8012-9DFA8E0590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757BFD2CB1E744298C1AF8AA7379FF3" ma:contentTypeVersion="2" ma:contentTypeDescription="Create a new document." ma:contentTypeScope="" ma:versionID="15c23ae1aff2a31a8746ac30c25ad53f">
  <xsd:schema xmlns:xsd="http://www.w3.org/2001/XMLSchema" xmlns:xs="http://www.w3.org/2001/XMLSchema" xmlns:p="http://schemas.microsoft.com/office/2006/metadata/properties" xmlns:ns1="http://schemas.microsoft.com/sharepoint/v3" xmlns:ns2="http://schemas.microsoft.com/sharepoint/v4" targetNamespace="http://schemas.microsoft.com/office/2006/metadata/properties" ma:root="true" ma:fieldsID="0ebe41797ef7d785f7ee00a308cc1d4d" ns1:_="" ns2:_="">
    <xsd:import namespace="http://schemas.microsoft.com/sharepoint/v3"/>
    <xsd:import namespace="http://schemas.microsoft.com/sharepoint/v4"/>
    <xsd:element name="properties">
      <xsd:complexType>
        <xsd:sequence>
          <xsd:element name="documentManagement">
            <xsd:complexType>
              <xsd:all>
                <xsd:element ref="ns1:PublishingStartDate" minOccurs="0"/>
                <xsd:element ref="ns1:PublishingExpirationDate" minOccurs="0"/>
                <xsd:element ref="ns2: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7E9159-B4E5-458F-AE2E-4A186E1ACA1C}">
  <ds:schemaRefs>
    <ds:schemaRef ds:uri="http://schemas.microsoft.com/sharepoint/v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http://www.w3.org/XML/1998/namespace"/>
    <ds:schemaRef ds:uri="http://purl.org/dc/dcmitype/"/>
  </ds:schemaRefs>
</ds:datastoreItem>
</file>

<file path=customXml/itemProps2.xml><?xml version="1.0" encoding="utf-8"?>
<ds:datastoreItem xmlns:ds="http://schemas.openxmlformats.org/officeDocument/2006/customXml" ds:itemID="{F6705E72-33D2-49FE-82C1-AC4E719A7179}">
  <ds:schemaRefs>
    <ds:schemaRef ds:uri="http://schemas.microsoft.com/sharepoint/v3/contenttype/forms"/>
  </ds:schemaRefs>
</ds:datastoreItem>
</file>

<file path=customXml/itemProps3.xml><?xml version="1.0" encoding="utf-8"?>
<ds:datastoreItem xmlns:ds="http://schemas.openxmlformats.org/officeDocument/2006/customXml" ds:itemID="{48A0430C-6753-4A49-8EA6-EB015BBD90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APL-PowerPoint-Theme_light</Template>
  <TotalTime>20905</TotalTime>
  <Words>2553</Words>
  <Application>Microsoft Office PowerPoint</Application>
  <PresentationFormat>Widescreen</PresentationFormat>
  <Paragraphs>348</Paragraphs>
  <Slides>27</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.AppleSystemUIFont</vt:lpstr>
      <vt:lpstr>Arial</vt:lpstr>
      <vt:lpstr>Calibri</vt:lpstr>
      <vt:lpstr>Courier New</vt:lpstr>
      <vt:lpstr>Helvetica</vt:lpstr>
      <vt:lpstr>Myriad Pro</vt:lpstr>
      <vt:lpstr>Times New Roman</vt:lpstr>
      <vt:lpstr>Wingdings</vt:lpstr>
      <vt:lpstr>APL-PowerPoint-Theme_dark</vt:lpstr>
      <vt:lpstr>Extreme Access Focus Group  Telecon</vt:lpstr>
      <vt:lpstr>Today’s Agenda</vt:lpstr>
      <vt:lpstr>Introductions &amp; General Updates</vt:lpstr>
      <vt:lpstr>Subgroup Updates</vt:lpstr>
      <vt:lpstr>PowerPoint Presentation</vt:lpstr>
      <vt:lpstr>NASA TechPort</vt:lpstr>
      <vt:lpstr>Home</vt:lpstr>
      <vt:lpstr>2020 NASA Technology Taxonomy</vt:lpstr>
      <vt:lpstr>2020 NASA Technology Taxonomy Cont’d</vt:lpstr>
      <vt:lpstr>Strategic Framework</vt:lpstr>
      <vt:lpstr>PowerPoint Presentation</vt:lpstr>
      <vt:lpstr>Funding Opportunities</vt:lpstr>
      <vt:lpstr>Advanced Search</vt:lpstr>
      <vt:lpstr>PowerPoint Presentation</vt:lpstr>
      <vt:lpstr>Presentation overview</vt:lpstr>
      <vt:lpstr>Terrestrial Comms: Our Day-to-Day</vt:lpstr>
      <vt:lpstr>Lunar Comms: Current Process</vt:lpstr>
      <vt:lpstr>Factors Limiting Availability of Lunar Comms</vt:lpstr>
      <vt:lpstr>Blackouts of Comms Services at Various Locations on the Moon</vt:lpstr>
      <vt:lpstr>Terrestrial vs Lunar Comms  Availability, Accessibility, and Duration</vt:lpstr>
      <vt:lpstr>Delays</vt:lpstr>
      <vt:lpstr>Implications for Mission Planning and CONOPS</vt:lpstr>
      <vt:lpstr>Surface-to-Surface Comms</vt:lpstr>
      <vt:lpstr>Questions to Ask Your Comms Service Provider</vt:lpstr>
      <vt:lpstr>Upcoming Lunar Relays (Subject to Change)</vt:lpstr>
      <vt:lpstr>Upcoming Lunar Relays (Subject to Change) Cont’d</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Space Update</dc:title>
  <dc:subject/>
  <dc:creator>Microsoft Office User</dc:creator>
  <cp:keywords/>
  <dc:description>Version 1.0</dc:description>
  <cp:lastModifiedBy>Lento, Mario L.</cp:lastModifiedBy>
  <cp:revision>984</cp:revision>
  <cp:lastPrinted>2019-02-27T12:13:48Z</cp:lastPrinted>
  <dcterms:created xsi:type="dcterms:W3CDTF">2019-01-21T11:32:32Z</dcterms:created>
  <dcterms:modified xsi:type="dcterms:W3CDTF">2023-06-08T18:52:38Z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0x0101009757BFD2CB1E744298C1AF8AA7379FF3</vt:lpwstr>
  </property>
</Properties>
</file>