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3B7AB536.xml" ContentType="application/vnd.ms-powerpoint.comment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325" r:id="rId6"/>
    <p:sldId id="316" r:id="rId7"/>
    <p:sldId id="317" r:id="rId8"/>
    <p:sldId id="33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1DD9D8-D400-7917-C0F8-1D5D0BE2E8EE}" name="Bilén, Sven G" initials="BG" userId="S::sgb100@psu.edu::f6941890-6353-4884-9b8b-b47d53dd30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07C"/>
    <a:srgbClr val="FFFFFF"/>
    <a:srgbClr val="2C2C7F"/>
    <a:srgbClr val="E6E6E6"/>
    <a:srgbClr val="52922C"/>
    <a:srgbClr val="E08803"/>
    <a:srgbClr val="F58014"/>
    <a:srgbClr val="599E2F"/>
    <a:srgbClr val="FF9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DCB82B-400B-5602-6E19-881DF16A1D06}" v="2" dt="2023-08-16T02:53:40.8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umgartle, Alex Michael" userId="e5822ac0-a070-4cab-8802-d91ae31dd3ce" providerId="ADAL" clId="{5063EF7D-08D6-492E-86D7-8319C91CA741}"/>
    <pc:docChg chg="delSld">
      <pc:chgData name="Baumgartle, Alex Michael" userId="e5822ac0-a070-4cab-8802-d91ae31dd3ce" providerId="ADAL" clId="{5063EF7D-08D6-492E-86D7-8319C91CA741}" dt="2023-08-16T15:49:55.474" v="0" actId="47"/>
      <pc:docMkLst>
        <pc:docMk/>
      </pc:docMkLst>
      <pc:sldChg chg="del">
        <pc:chgData name="Baumgartle, Alex Michael" userId="e5822ac0-a070-4cab-8802-d91ae31dd3ce" providerId="ADAL" clId="{5063EF7D-08D6-492E-86D7-8319C91CA741}" dt="2023-08-16T15:49:55.474" v="0" actId="47"/>
        <pc:sldMkLst>
          <pc:docMk/>
          <pc:sldMk cId="3762852102" sldId="326"/>
        </pc:sldMkLst>
      </pc:sldChg>
      <pc:sldChg chg="del">
        <pc:chgData name="Baumgartle, Alex Michael" userId="e5822ac0-a070-4cab-8802-d91ae31dd3ce" providerId="ADAL" clId="{5063EF7D-08D6-492E-86D7-8319C91CA741}" dt="2023-08-16T15:49:55.474" v="0" actId="47"/>
        <pc:sldMkLst>
          <pc:docMk/>
          <pc:sldMk cId="3951858924" sldId="327"/>
        </pc:sldMkLst>
      </pc:sldChg>
      <pc:sldChg chg="del">
        <pc:chgData name="Baumgartle, Alex Michael" userId="e5822ac0-a070-4cab-8802-d91ae31dd3ce" providerId="ADAL" clId="{5063EF7D-08D6-492E-86D7-8319C91CA741}" dt="2023-08-16T15:49:55.474" v="0" actId="47"/>
        <pc:sldMkLst>
          <pc:docMk/>
          <pc:sldMk cId="3074222822" sldId="328"/>
        </pc:sldMkLst>
      </pc:sldChg>
      <pc:sldChg chg="del">
        <pc:chgData name="Baumgartle, Alex Michael" userId="e5822ac0-a070-4cab-8802-d91ae31dd3ce" providerId="ADAL" clId="{5063EF7D-08D6-492E-86D7-8319C91CA741}" dt="2023-08-16T15:49:55.474" v="0" actId="47"/>
        <pc:sldMkLst>
          <pc:docMk/>
          <pc:sldMk cId="3152746456" sldId="329"/>
        </pc:sldMkLst>
      </pc:sldChg>
      <pc:sldChg chg="del">
        <pc:chgData name="Baumgartle, Alex Michael" userId="e5822ac0-a070-4cab-8802-d91ae31dd3ce" providerId="ADAL" clId="{5063EF7D-08D6-492E-86D7-8319C91CA741}" dt="2023-08-16T15:49:55.474" v="0" actId="47"/>
        <pc:sldMkLst>
          <pc:docMk/>
          <pc:sldMk cId="3746384011" sldId="330"/>
        </pc:sldMkLst>
      </pc:sldChg>
      <pc:sldChg chg="del">
        <pc:chgData name="Baumgartle, Alex Michael" userId="e5822ac0-a070-4cab-8802-d91ae31dd3ce" providerId="ADAL" clId="{5063EF7D-08D6-492E-86D7-8319C91CA741}" dt="2023-08-16T15:49:55.474" v="0" actId="47"/>
        <pc:sldMkLst>
          <pc:docMk/>
          <pc:sldMk cId="1978895872" sldId="331"/>
        </pc:sldMkLst>
      </pc:sldChg>
      <pc:sldChg chg="del">
        <pc:chgData name="Baumgartle, Alex Michael" userId="e5822ac0-a070-4cab-8802-d91ae31dd3ce" providerId="ADAL" clId="{5063EF7D-08D6-492E-86D7-8319C91CA741}" dt="2023-08-16T15:49:55.474" v="0" actId="47"/>
        <pc:sldMkLst>
          <pc:docMk/>
          <pc:sldMk cId="3864307512" sldId="337"/>
        </pc:sldMkLst>
      </pc:sldChg>
      <pc:sldChg chg="del">
        <pc:chgData name="Baumgartle, Alex Michael" userId="e5822ac0-a070-4cab-8802-d91ae31dd3ce" providerId="ADAL" clId="{5063EF7D-08D6-492E-86D7-8319C91CA741}" dt="2023-08-16T15:49:55.474" v="0" actId="47"/>
        <pc:sldMkLst>
          <pc:docMk/>
          <pc:sldMk cId="1547461042" sldId="338"/>
        </pc:sldMkLst>
      </pc:sldChg>
      <pc:sldChg chg="del">
        <pc:chgData name="Baumgartle, Alex Michael" userId="e5822ac0-a070-4cab-8802-d91ae31dd3ce" providerId="ADAL" clId="{5063EF7D-08D6-492E-86D7-8319C91CA741}" dt="2023-08-16T15:49:55.474" v="0" actId="47"/>
        <pc:sldMkLst>
          <pc:docMk/>
          <pc:sldMk cId="2239384728" sldId="339"/>
        </pc:sldMkLst>
      </pc:sldChg>
    </pc:docChg>
  </pc:docChgLst>
</pc:chgInfo>
</file>

<file path=ppt/comments/modernComment_100_3B7AB53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D2E082-FEAA-4B35-9B62-304245F6B709}" authorId="{BB1DD9D8-D400-7917-C0F8-1D5D0BE2E8EE}" status="resolved" created="2023-08-16T02:53:40.876" complete="100000">
    <pc:sldMkLst xmlns:pc="http://schemas.microsoft.com/office/powerpoint/2013/main/command">
      <pc:docMk/>
      <pc:sldMk cId="997897526" sldId="256"/>
    </pc:sldMkLst>
    <p188:txBody>
      <a:bodyPr/>
      <a:lstStyle/>
      <a:p>
        <a:r>
          <a:rPr lang="en-US"/>
          <a:t>add all students, fac advisors, and tech advisors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1C33D-175C-4448-AC53-4345F676D392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A4DCC-CA9B-214F-9112-09963284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2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A4DCC-CA9B-214F-9112-0996328471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2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A4DCC-CA9B-214F-9112-0996328471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9A9C6-B8E3-2A41-AF1C-B44611D7F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4300"/>
            <a:ext cx="5676900" cy="674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E5EF8-3F55-CC40-8877-5D48D7C06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7096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648D3-80FB-6246-9942-F676252E6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93324"/>
            <a:ext cx="9144000" cy="64839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E2BC4-9C8D-384B-8201-214796D37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1440872" y="5378335"/>
            <a:ext cx="2872549" cy="10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04FCAC-D9D3-9E4F-B7F2-077EAFFC4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45" y="3993267"/>
            <a:ext cx="2411555" cy="286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28744-A790-8648-9D59-4DCBBF529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8032866" y="6148022"/>
            <a:ext cx="1784465" cy="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9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3659CE-AB87-2E42-9B51-E4338EB773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45" y="3993267"/>
            <a:ext cx="2411555" cy="286473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C763D1-54E7-1F4C-9A40-8033FD87C9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9963" y="1250950"/>
            <a:ext cx="5303837" cy="481911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951"/>
            <a:ext cx="5085945" cy="4819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28744-A790-8648-9D59-4DCBBF529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8032866" y="6148022"/>
            <a:ext cx="1784465" cy="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6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D1FE8A-B770-A54B-BB1F-BB647AC8A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45" y="3993267"/>
            <a:ext cx="2411555" cy="286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951"/>
            <a:ext cx="10515600" cy="4284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28744-A790-8648-9D59-4DCBBF529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8032866" y="6148022"/>
            <a:ext cx="1784465" cy="62154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62243-C1CF-714B-A683-D890075FB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5592763"/>
            <a:ext cx="6516688" cy="8366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39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9896-24B9-D543-BC49-89300DAB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7928237" cy="16754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84264-DB8D-274D-83EB-C183729E5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2800199"/>
            <a:ext cx="7928237" cy="135351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37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3A049B-E848-0344-AD81-982DC96C7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4300"/>
            <a:ext cx="5676900" cy="674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E5EF8-3F55-CC40-8877-5D48D7C063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57096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648D3-80FB-6246-9942-F676252E6F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97665"/>
            <a:ext cx="5139447" cy="127990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E2BC4-9C8D-384B-8201-214796D37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1440872" y="5378335"/>
            <a:ext cx="2872549" cy="10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0656E-DA2F-C14C-BF10-2FC3587B4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1284"/>
            <a:ext cx="10515600" cy="492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C3011-D639-B54B-9228-EB3085D04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C4368-C769-8143-B102-F97927FA2E0C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5E7B941-CE32-1D43-B287-BCB25BBF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943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3B7AB53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E173-5A01-174F-B7F2-214A222EC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5392"/>
            <a:ext cx="10195420" cy="1570961"/>
          </a:xfrm>
        </p:spPr>
        <p:txBody>
          <a:bodyPr>
            <a:normAutofit/>
          </a:bodyPr>
          <a:lstStyle/>
          <a:p>
            <a:r>
              <a:rPr lang="en-US" b="1" dirty="0"/>
              <a:t>SMELT Project</a:t>
            </a:r>
            <a:br>
              <a:rPr lang="en-US" b="1" dirty="0"/>
            </a:br>
            <a:r>
              <a:rPr lang="en-US" sz="3200" dirty="0"/>
              <a:t>Smelting with Microwave Energy for Lunar Technologies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A5CC6-553C-C842-A64E-F9FADEB08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1363" y="2331602"/>
            <a:ext cx="5968754" cy="347299"/>
          </a:xfrm>
        </p:spPr>
        <p:txBody>
          <a:bodyPr numCol="2">
            <a:normAutofit fontScale="92500" lnSpcReduction="10000"/>
          </a:bodyPr>
          <a:lstStyle/>
          <a:p>
            <a:r>
              <a:rPr lang="en-US" sz="2000" i="1" dirty="0"/>
              <a:t>Presenter - Alex Baumgartle – Project Co-lead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34AA62-FABE-9931-3D44-4BD4C8FCB7FA}"/>
              </a:ext>
            </a:extLst>
          </p:cNvPr>
          <p:cNvSpPr txBox="1">
            <a:spLocks/>
          </p:cNvSpPr>
          <p:nvPr/>
        </p:nvSpPr>
        <p:spPr>
          <a:xfrm>
            <a:off x="2155972" y="3257920"/>
            <a:ext cx="4897772" cy="2176774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7BCD3-1781-5503-F0A6-075965056E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9" b="35145"/>
          <a:stretch/>
        </p:blipFill>
        <p:spPr>
          <a:xfrm>
            <a:off x="4469435" y="5425302"/>
            <a:ext cx="2862509" cy="833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158A1E-2EA1-DFC7-92E2-0C352157C89C}"/>
              </a:ext>
            </a:extLst>
          </p:cNvPr>
          <p:cNvSpPr txBox="1"/>
          <p:nvPr/>
        </p:nvSpPr>
        <p:spPr>
          <a:xfrm>
            <a:off x="952901" y="2800950"/>
            <a:ext cx="9740766" cy="267765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400" b="1" u="sng" dirty="0"/>
              <a:t>Faculty Advisors</a:t>
            </a:r>
            <a:br>
              <a:rPr lang="en-US" sz="1400" dirty="0"/>
            </a:br>
            <a:r>
              <a:rPr lang="en-US" sz="1400" dirty="0"/>
              <a:t>Dr. Sven </a:t>
            </a:r>
            <a:r>
              <a:rPr lang="en-US" sz="1400" dirty="0" err="1"/>
              <a:t>Bilén</a:t>
            </a:r>
            <a:br>
              <a:rPr lang="en-US" sz="1400" dirty="0"/>
            </a:br>
            <a:r>
              <a:rPr lang="en-US" sz="1400" dirty="0"/>
              <a:t>Dr. Aleksandra </a:t>
            </a:r>
            <a:r>
              <a:rPr lang="en-US" sz="1400" dirty="0" err="1"/>
              <a:t>Radlińska</a:t>
            </a:r>
            <a:endParaRPr lang="en-US" sz="1400" dirty="0"/>
          </a:p>
          <a:p>
            <a:br>
              <a:rPr lang="en-US" sz="1400" dirty="0"/>
            </a:br>
            <a:r>
              <a:rPr lang="en-US" sz="1400" b="1" u="sng" dirty="0"/>
              <a:t>Additional Advisors</a:t>
            </a:r>
          </a:p>
          <a:p>
            <a:r>
              <a:rPr lang="en-US" sz="1400" dirty="0"/>
              <a:t>Michael R. Fiske (Jacobs/NASA MSFC)</a:t>
            </a:r>
          </a:p>
          <a:p>
            <a:endParaRPr lang="en-US" sz="1400" dirty="0"/>
          </a:p>
          <a:p>
            <a:r>
              <a:rPr lang="en-US" sz="1400" b="1" u="sng" dirty="0"/>
              <a:t>SMELT Team Leaders (Undergraduates)</a:t>
            </a:r>
            <a:br>
              <a:rPr lang="en-US" sz="1400" dirty="0"/>
            </a:br>
            <a:r>
              <a:rPr lang="en-US" sz="1400" dirty="0"/>
              <a:t>Jack Pierce</a:t>
            </a:r>
            <a:br>
              <a:rPr lang="en-US" sz="1400" dirty="0"/>
            </a:br>
            <a:r>
              <a:rPr lang="en-US" sz="1400" dirty="0"/>
              <a:t>Alex Baumgartle</a:t>
            </a:r>
            <a:br>
              <a:rPr lang="en-US" sz="1400" dirty="0"/>
            </a:br>
            <a:r>
              <a:rPr lang="en-US" sz="1400" dirty="0"/>
              <a:t>Patrick Moore</a:t>
            </a:r>
            <a:br>
              <a:rPr lang="en-US" sz="1400" dirty="0"/>
            </a:br>
            <a:br>
              <a:rPr lang="en-US" sz="1400" dirty="0"/>
            </a:br>
            <a:r>
              <a:rPr lang="en-US" sz="1400" b="1" u="sng" dirty="0"/>
              <a:t>SMELT Team Members</a:t>
            </a:r>
            <a:br>
              <a:rPr lang="en-US" sz="1400" dirty="0"/>
            </a:br>
            <a:r>
              <a:rPr lang="en-US" sz="1400" dirty="0"/>
              <a:t>Samuel Highfield</a:t>
            </a:r>
          </a:p>
          <a:p>
            <a:r>
              <a:rPr lang="en-US" sz="1400" dirty="0"/>
              <a:t>Colton Washburn</a:t>
            </a:r>
          </a:p>
          <a:p>
            <a:r>
              <a:rPr lang="en-US" sz="1400" dirty="0"/>
              <a:t>James Connelly</a:t>
            </a:r>
          </a:p>
          <a:p>
            <a:r>
              <a:rPr lang="en-US" sz="1400" dirty="0"/>
              <a:t>Marisa  </a:t>
            </a:r>
            <a:r>
              <a:rPr lang="en-US" sz="1400" dirty="0" err="1"/>
              <a:t>Tommarello</a:t>
            </a:r>
            <a:endParaRPr lang="en-US" sz="1400" dirty="0"/>
          </a:p>
          <a:p>
            <a:r>
              <a:rPr lang="en-US" sz="1400" dirty="0"/>
              <a:t>Craig </a:t>
            </a:r>
            <a:r>
              <a:rPr lang="en-US" sz="1400" dirty="0" err="1"/>
              <a:t>Olouch</a:t>
            </a:r>
            <a:endParaRPr lang="en-US" sz="1400" dirty="0"/>
          </a:p>
          <a:p>
            <a:r>
              <a:rPr lang="en-US" sz="1400" dirty="0" err="1"/>
              <a:t>Dokuparthi</a:t>
            </a:r>
            <a:r>
              <a:rPr lang="en-US" sz="1400" dirty="0"/>
              <a:t> </a:t>
            </a:r>
            <a:r>
              <a:rPr lang="en-US" sz="1400" dirty="0" err="1"/>
              <a:t>Avimukta</a:t>
            </a:r>
            <a:endParaRPr lang="en-US" sz="1400" dirty="0"/>
          </a:p>
          <a:p>
            <a:r>
              <a:rPr lang="en-US" sz="1400" dirty="0"/>
              <a:t>Chiranjeev Singh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78975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11131D-C251-EEDC-54B0-225BBD986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9" b="42474"/>
          <a:stretch/>
        </p:blipFill>
        <p:spPr>
          <a:xfrm>
            <a:off x="6095999" y="3429000"/>
            <a:ext cx="6095997" cy="3429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CA6100-2FD5-CE75-3C74-2A77C53E7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24945" r="14535" b="8659"/>
          <a:stretch/>
        </p:blipFill>
        <p:spPr>
          <a:xfrm>
            <a:off x="6095999" y="0"/>
            <a:ext cx="6095998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1605FD-C9F6-DBF7-4FF8-D59C41CFF8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0" b="25000"/>
          <a:stretch/>
        </p:blipFill>
        <p:spPr>
          <a:xfrm flipH="1">
            <a:off x="-2" y="3405694"/>
            <a:ext cx="6096000" cy="3452306"/>
          </a:xfrm>
          <a:prstGeom prst="rect">
            <a:avLst/>
          </a:prstGeom>
        </p:spPr>
      </p:pic>
      <p:pic>
        <p:nvPicPr>
          <p:cNvPr id="3" name="Picture 3" descr="A person writing on a chalkboard&#10;&#10;Description automatically generated">
            <a:extLst>
              <a:ext uri="{FF2B5EF4-FFF2-40B4-BE49-F238E27FC236}">
                <a16:creationId xmlns:a16="http://schemas.microsoft.com/office/drawing/2014/main" id="{5D3A57F8-39E6-1A0B-EAE6-A876E668D3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72" t="28326" r="515" b="10426"/>
          <a:stretch/>
        </p:blipFill>
        <p:spPr>
          <a:xfrm>
            <a:off x="1" y="0"/>
            <a:ext cx="6095998" cy="345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45891-706D-9857-95D4-E67A88A4C7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4" b="19044"/>
          <a:stretch/>
        </p:blipFill>
        <p:spPr>
          <a:xfrm>
            <a:off x="4191000" y="2249580"/>
            <a:ext cx="3810000" cy="235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4053F0-DFBB-05CD-37A6-1552CC4E0704}"/>
              </a:ext>
            </a:extLst>
          </p:cNvPr>
          <p:cNvSpPr txBox="1"/>
          <p:nvPr/>
        </p:nvSpPr>
        <p:spPr>
          <a:xfrm>
            <a:off x="5207937" y="1626317"/>
            <a:ext cx="1776127" cy="523220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2C2C7F"/>
                </a:solidFill>
                <a:latin typeface="Arial Black"/>
              </a:rPr>
              <a:t>We are! </a:t>
            </a:r>
            <a:endParaRPr lang="en-US" sz="2800" dirty="0">
              <a:solidFill>
                <a:srgbClr val="2C2C7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4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C22C-FEA0-0808-71A9-99A3B7F7B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SMELT Project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292F92-7707-5E1D-1FF0-6E5C44E1A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4"/>
            <a:ext cx="5083275" cy="4925679"/>
          </a:xfrm>
        </p:spPr>
        <p:txBody>
          <a:bodyPr>
            <a:normAutofit/>
          </a:bodyPr>
          <a:lstStyle/>
          <a:p>
            <a:r>
              <a:rPr lang="en-US" dirty="0"/>
              <a:t>Utilize microwave radiation to rapidly liquify prepared in-situ materials</a:t>
            </a:r>
          </a:p>
          <a:p>
            <a:r>
              <a:rPr lang="en-US" dirty="0"/>
              <a:t>Create a device to demonstrate the feasibility of microwave smelting</a:t>
            </a:r>
          </a:p>
          <a:p>
            <a:r>
              <a:rPr lang="en-US" dirty="0"/>
              <a:t>Explore the benefits of using microwaves as a heat source </a:t>
            </a:r>
          </a:p>
          <a:p>
            <a:pPr lvl="1"/>
            <a:r>
              <a:rPr lang="en-US" dirty="0"/>
              <a:t>Electrically Powered</a:t>
            </a:r>
          </a:p>
          <a:p>
            <a:pPr lvl="1"/>
            <a:r>
              <a:rPr lang="en-US" dirty="0"/>
              <a:t>Minimize consumable materials</a:t>
            </a:r>
          </a:p>
          <a:p>
            <a:pPr lvl="1"/>
            <a:r>
              <a:rPr lang="en-US" dirty="0"/>
              <a:t>Flexibility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671AEA-B2E4-97EF-5CE2-EE0246834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1" t="7574" r="2750" b="3981"/>
          <a:stretch/>
        </p:blipFill>
        <p:spPr>
          <a:xfrm>
            <a:off x="5921475" y="1345917"/>
            <a:ext cx="5850316" cy="4272703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12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AE499D-6F77-9579-6BA8-6CF60AEC8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61" y="1394105"/>
            <a:ext cx="7500200" cy="29262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6C22C-FEA0-0808-71A9-99A3B7F7B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SMELT – Three Major Systems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68F50B-CB26-E3CD-7065-8099E1470599}"/>
              </a:ext>
            </a:extLst>
          </p:cNvPr>
          <p:cNvSpPr txBox="1">
            <a:spLocks/>
          </p:cNvSpPr>
          <p:nvPr/>
        </p:nvSpPr>
        <p:spPr>
          <a:xfrm>
            <a:off x="838199" y="1251284"/>
            <a:ext cx="10515599" cy="492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Microwave System</a:t>
            </a:r>
          </a:p>
          <a:p>
            <a:pPr lvl="1"/>
            <a:r>
              <a:rPr lang="en-US" dirty="0"/>
              <a:t>RF network</a:t>
            </a:r>
          </a:p>
          <a:p>
            <a:pPr lvl="1"/>
            <a:r>
              <a:rPr lang="en-US" dirty="0"/>
              <a:t>Resonance heating </a:t>
            </a:r>
            <a:br>
              <a:rPr lang="en-US" dirty="0"/>
            </a:br>
            <a:r>
              <a:rPr lang="en-US" dirty="0"/>
              <a:t>cavity </a:t>
            </a:r>
          </a:p>
          <a:p>
            <a:r>
              <a:rPr lang="en-US" dirty="0"/>
              <a:t>Conveyance System</a:t>
            </a:r>
          </a:p>
          <a:p>
            <a:pPr lvl="1"/>
            <a:r>
              <a:rPr lang="en-US" dirty="0"/>
              <a:t>Improve usability in a </a:t>
            </a:r>
            <a:br>
              <a:rPr lang="en-US" dirty="0"/>
            </a:br>
            <a:r>
              <a:rPr lang="en-US" dirty="0"/>
              <a:t>lunar environment</a:t>
            </a:r>
          </a:p>
          <a:p>
            <a:r>
              <a:rPr lang="en-US" dirty="0"/>
              <a:t>Control System</a:t>
            </a:r>
          </a:p>
          <a:p>
            <a:pPr lvl="1"/>
            <a:r>
              <a:rPr lang="en-US" dirty="0"/>
              <a:t>Monitors and controls the microwave system, conveyance system, temperature sensors, and safety features.</a:t>
            </a:r>
          </a:p>
          <a:p>
            <a:r>
              <a:rPr lang="en-US" dirty="0">
                <a:solidFill>
                  <a:srgbClr val="C00000"/>
                </a:solidFill>
              </a:rPr>
              <a:t>Crucibles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10BA763-E416-6234-CF85-518E88221147}"/>
              </a:ext>
            </a:extLst>
          </p:cNvPr>
          <p:cNvSpPr/>
          <p:nvPr/>
        </p:nvSpPr>
        <p:spPr>
          <a:xfrm>
            <a:off x="10875146" y="2006353"/>
            <a:ext cx="1316854" cy="941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Bent 3">
            <a:extLst>
              <a:ext uri="{FF2B5EF4-FFF2-40B4-BE49-F238E27FC236}">
                <a16:creationId xmlns:a16="http://schemas.microsoft.com/office/drawing/2014/main" id="{3E93F2E0-A69D-E249-45A3-7E4BD0A2F658}"/>
              </a:ext>
            </a:extLst>
          </p:cNvPr>
          <p:cNvSpPr/>
          <p:nvPr/>
        </p:nvSpPr>
        <p:spPr>
          <a:xfrm rot="16200000" flipV="1">
            <a:off x="6045321" y="-140225"/>
            <a:ext cx="2780901" cy="8956121"/>
          </a:xfrm>
          <a:prstGeom prst="bentArrow">
            <a:avLst>
              <a:gd name="adj1" fmla="val 8860"/>
              <a:gd name="adj2" fmla="val 14298"/>
              <a:gd name="adj3" fmla="val 24649"/>
              <a:gd name="adj4" fmla="val 47610"/>
            </a:avLst>
          </a:prstGeom>
          <a:solidFill>
            <a:srgbClr val="C0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B15440-35B2-6379-2100-8C830435F620}"/>
              </a:ext>
            </a:extLst>
          </p:cNvPr>
          <p:cNvSpPr txBox="1">
            <a:spLocks/>
          </p:cNvSpPr>
          <p:nvPr/>
        </p:nvSpPr>
        <p:spPr>
          <a:xfrm>
            <a:off x="838197" y="366831"/>
            <a:ext cx="10515600" cy="886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SMELT – </a:t>
            </a:r>
            <a:r>
              <a:rPr lang="en-US" strike="sngStrike" dirty="0"/>
              <a:t>Three</a:t>
            </a:r>
            <a:r>
              <a:rPr lang="en-US" dirty="0"/>
              <a:t> Major Systems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B5E8CE-17D9-F2E3-C5EC-AC0054AAAA1F}"/>
              </a:ext>
            </a:extLst>
          </p:cNvPr>
          <p:cNvSpPr txBox="1">
            <a:spLocks/>
          </p:cNvSpPr>
          <p:nvPr/>
        </p:nvSpPr>
        <p:spPr>
          <a:xfrm rot="20828521">
            <a:off x="2824149" y="446062"/>
            <a:ext cx="1177799" cy="682731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</a:rPr>
              <a:t>Four</a:t>
            </a:r>
          </a:p>
        </p:txBody>
      </p:sp>
    </p:spTree>
    <p:extLst>
      <p:ext uri="{BB962C8B-B14F-4D97-AF65-F5344CB8AC3E}">
        <p14:creationId xmlns:p14="http://schemas.microsoft.com/office/powerpoint/2010/main" val="20011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C6DF-E734-14C8-479C-EC7E126C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7AB7A-9D2D-BE62-71B2-533FED9B3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4"/>
            <a:ext cx="4962236" cy="4925679"/>
          </a:xfrm>
        </p:spPr>
        <p:txBody>
          <a:bodyPr/>
          <a:lstStyle/>
          <a:p>
            <a:r>
              <a:rPr lang="en-US" dirty="0"/>
              <a:t>Ilmenite (FeTiO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Recommended by NASA</a:t>
            </a:r>
          </a:p>
          <a:p>
            <a:pPr lvl="2"/>
            <a:r>
              <a:rPr lang="en-US" dirty="0"/>
              <a:t>Iron, Titanium, Oxygen, sources</a:t>
            </a:r>
          </a:p>
          <a:p>
            <a:pPr lvl="1"/>
            <a:r>
              <a:rPr lang="en-US" dirty="0"/>
              <a:t>Semi-conductor</a:t>
            </a:r>
          </a:p>
          <a:p>
            <a:pPr lvl="1"/>
            <a:r>
              <a:rPr lang="en-US" dirty="0"/>
              <a:t>Moderately high melting temperature (1050°C)</a:t>
            </a:r>
          </a:p>
          <a:p>
            <a:pPr lvl="1"/>
            <a:endParaRPr lang="en-US" dirty="0"/>
          </a:p>
          <a:p>
            <a:r>
              <a:rPr lang="en-US" dirty="0"/>
              <a:t>Anorthite (CaAl</a:t>
            </a:r>
            <a:r>
              <a:rPr lang="en-US" baseline="-25000" dirty="0"/>
              <a:t>2</a:t>
            </a:r>
            <a:r>
              <a:rPr lang="en-US" dirty="0"/>
              <a:t>Si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8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Aluminum source</a:t>
            </a:r>
          </a:p>
          <a:p>
            <a:pPr lvl="1"/>
            <a:r>
              <a:rPr lang="en-US" dirty="0"/>
              <a:t>Considered in the design</a:t>
            </a:r>
          </a:p>
          <a:p>
            <a:pPr lvl="1"/>
            <a:r>
              <a:rPr lang="en-US" dirty="0"/>
              <a:t>Higher melting temperature (1550­°C)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FCF12-ED1C-C2DC-9FC5-6228BCCCB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19200"/>
          <a:stretch/>
        </p:blipFill>
        <p:spPr>
          <a:xfrm>
            <a:off x="6553179" y="853756"/>
            <a:ext cx="4800621" cy="5298264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95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 Palette">
      <a:dk1>
        <a:srgbClr val="000000"/>
      </a:dk1>
      <a:lt1>
        <a:srgbClr val="FFFFFF"/>
      </a:lt1>
      <a:dk2>
        <a:srgbClr val="041E41"/>
      </a:dk2>
      <a:lt2>
        <a:srgbClr val="B8D6E6"/>
      </a:lt2>
      <a:accent1>
        <a:srgbClr val="009CDE"/>
      </a:accent1>
      <a:accent2>
        <a:srgbClr val="1E407C"/>
      </a:accent2>
      <a:accent3>
        <a:srgbClr val="A3AAAD"/>
      </a:accent3>
      <a:accent4>
        <a:srgbClr val="83B1D4"/>
      </a:accent4>
      <a:accent5>
        <a:srgbClr val="3EA39E"/>
      </a:accent5>
      <a:accent6>
        <a:srgbClr val="305470"/>
      </a:accent6>
      <a:hlink>
        <a:srgbClr val="64B8B6"/>
      </a:hlink>
      <a:folHlink>
        <a:srgbClr val="7D4C7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0AF74A77E76943BFCD7BBAD2C1AFE1" ma:contentTypeVersion="14" ma:contentTypeDescription="Create a new document." ma:contentTypeScope="" ma:versionID="dbb9cbf99122a47d043b63dc74724f18">
  <xsd:schema xmlns:xsd="http://www.w3.org/2001/XMLSchema" xmlns:xs="http://www.w3.org/2001/XMLSchema" xmlns:p="http://schemas.microsoft.com/office/2006/metadata/properties" xmlns:ns2="b384baea-98da-401e-a70f-deee489dc949" xmlns:ns3="fdda75a4-190b-40ba-be1c-729920498983" targetNamespace="http://schemas.microsoft.com/office/2006/metadata/properties" ma:root="true" ma:fieldsID="de1e89863b4818aed775b2818708bcf1" ns2:_="" ns3:_="">
    <xsd:import namespace="b384baea-98da-401e-a70f-deee489dc949"/>
    <xsd:import namespace="fdda75a4-190b-40ba-be1c-72992049898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4baea-98da-401e-a70f-deee489dc94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a75a4-190b-40ba-be1c-72992049898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9f7594e-56da-4f0d-bdcf-1936bf1988f9}" ma:internalName="TaxCatchAll" ma:showField="CatchAllData" ma:web="fdda75a4-190b-40ba-be1c-729920498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da75a4-190b-40ba-be1c-729920498983" xsi:nil="true"/>
    <lcf76f155ced4ddcb4097134ff3c332f xmlns="b384baea-98da-401e-a70f-deee489dc949">
      <Terms xmlns="http://schemas.microsoft.com/office/infopath/2007/PartnerControls"/>
    </lcf76f155ced4ddcb4097134ff3c332f>
    <SharedWithUsers xmlns="fdda75a4-190b-40ba-be1c-729920498983">
      <UserInfo>
        <DisplayName>Bilén, Sven G</DisplayName>
        <AccountId>14</AccountId>
        <AccountType/>
      </UserInfo>
      <UserInfo>
        <DisplayName>Radlińska, Aleksandra</DisplayName>
        <AccountId>31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C85E61B-E441-4DE3-B605-48548B542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84baea-98da-401e-a70f-deee489dc949"/>
    <ds:schemaRef ds:uri="fdda75a4-190b-40ba-be1c-729920498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C23066-3038-4EAE-A0EA-AB2B4833A6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1007C3-AD67-44B1-B137-2991E4E207A2}">
  <ds:schemaRefs>
    <ds:schemaRef ds:uri="b384baea-98da-401e-a70f-deee489dc949"/>
    <ds:schemaRef ds:uri="fdda75a4-190b-40ba-be1c-7299204989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212</Words>
  <Application>Microsoft Office PowerPoint</Application>
  <PresentationFormat>Widescreen</PresentationFormat>
  <Paragraphs>45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 Black</vt:lpstr>
      <vt:lpstr>Calibri</vt:lpstr>
      <vt:lpstr>Franklin Gothic Book</vt:lpstr>
      <vt:lpstr>Franklin Gothic Medium</vt:lpstr>
      <vt:lpstr>Office Theme</vt:lpstr>
      <vt:lpstr>SMELT Project Smelting with Microwave Energy for Lunar Technologies</vt:lpstr>
      <vt:lpstr>PowerPoint Presentation</vt:lpstr>
      <vt:lpstr>SMELT Project Goals</vt:lpstr>
      <vt:lpstr>SMELT – Three Major Systems</vt:lpstr>
      <vt:lpstr>Target Materials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Baumgartle, Alex Michael</cp:lastModifiedBy>
  <cp:revision>68</cp:revision>
  <cp:lastPrinted>2018-11-02T20:57:08Z</cp:lastPrinted>
  <dcterms:created xsi:type="dcterms:W3CDTF">2018-03-19T17:38:41Z</dcterms:created>
  <dcterms:modified xsi:type="dcterms:W3CDTF">2023-08-16T15:49:56Z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0x010100800AF74A77E76943BFCD7BBAD2C1AFE1</vt:lpwstr>
  </property>
  <property fmtid="{D5CDD505-2E9C-101B-9397-08002B2CF9AE}" pid="3" name="MediaServiceImageTags">
    <vt:lpwstr/>
  </property>
</Properties>
</file>