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327" r:id="rId5"/>
    <p:sldId id="326" r:id="rId6"/>
    <p:sldId id="330" r:id="rId7"/>
    <p:sldId id="331" r:id="rId8"/>
    <p:sldId id="329" r:id="rId9"/>
    <p:sldId id="339" r:id="rId10"/>
    <p:sldId id="338" r:id="rId11"/>
    <p:sldId id="337" r:id="rId12"/>
    <p:sldId id="32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" userDrawn="1">
          <p15:clr>
            <a:srgbClr val="A4A3A4"/>
          </p15:clr>
        </p15:guide>
        <p15:guide id="2" pos="7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B1DD9D8-D400-7917-C0F8-1D5D0BE2E8EE}" name="Bilén, Sven G" initials="BG" userId="S::sgb100@psu.edu::f6941890-6353-4884-9b8b-b47d53dd30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07C"/>
    <a:srgbClr val="FFFFFF"/>
    <a:srgbClr val="2C2C7F"/>
    <a:srgbClr val="E6E6E6"/>
    <a:srgbClr val="52922C"/>
    <a:srgbClr val="E08803"/>
    <a:srgbClr val="F58014"/>
    <a:srgbClr val="599E2F"/>
    <a:srgbClr val="FF9A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>
        <p:guide orient="horz" pos="21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umgartle, Alex Michael" userId="e5822ac0-a070-4cab-8802-d91ae31dd3ce" providerId="ADAL" clId="{2ABC2063-A320-4D51-BD94-35372F54E027}"/>
    <pc:docChg chg="addSld delSld modSld">
      <pc:chgData name="Baumgartle, Alex Michael" userId="e5822ac0-a070-4cab-8802-d91ae31dd3ce" providerId="ADAL" clId="{2ABC2063-A320-4D51-BD94-35372F54E027}" dt="2023-08-16T15:54:51.537" v="2"/>
      <pc:docMkLst>
        <pc:docMk/>
      </pc:docMkLst>
      <pc:sldChg chg="del">
        <pc:chgData name="Baumgartle, Alex Michael" userId="e5822ac0-a070-4cab-8802-d91ae31dd3ce" providerId="ADAL" clId="{2ABC2063-A320-4D51-BD94-35372F54E027}" dt="2023-08-16T15:50:08.198" v="0" actId="47"/>
        <pc:sldMkLst>
          <pc:docMk/>
          <pc:sldMk cId="997897526" sldId="256"/>
        </pc:sldMkLst>
      </pc:sldChg>
      <pc:sldChg chg="del">
        <pc:chgData name="Baumgartle, Alex Michael" userId="e5822ac0-a070-4cab-8802-d91ae31dd3ce" providerId="ADAL" clId="{2ABC2063-A320-4D51-BD94-35372F54E027}" dt="2023-08-16T15:50:08.198" v="0" actId="47"/>
        <pc:sldMkLst>
          <pc:docMk/>
          <pc:sldMk cId="1588122488" sldId="316"/>
        </pc:sldMkLst>
      </pc:sldChg>
      <pc:sldChg chg="del">
        <pc:chgData name="Baumgartle, Alex Michael" userId="e5822ac0-a070-4cab-8802-d91ae31dd3ce" providerId="ADAL" clId="{2ABC2063-A320-4D51-BD94-35372F54E027}" dt="2023-08-16T15:50:08.198" v="0" actId="47"/>
        <pc:sldMkLst>
          <pc:docMk/>
          <pc:sldMk cId="2001153962" sldId="317"/>
        </pc:sldMkLst>
      </pc:sldChg>
      <pc:sldChg chg="del">
        <pc:chgData name="Baumgartle, Alex Michael" userId="e5822ac0-a070-4cab-8802-d91ae31dd3ce" providerId="ADAL" clId="{2ABC2063-A320-4D51-BD94-35372F54E027}" dt="2023-08-16T15:50:08.198" v="0" actId="47"/>
        <pc:sldMkLst>
          <pc:docMk/>
          <pc:sldMk cId="1918142879" sldId="325"/>
        </pc:sldMkLst>
      </pc:sldChg>
      <pc:sldChg chg="add del">
        <pc:chgData name="Baumgartle, Alex Michael" userId="e5822ac0-a070-4cab-8802-d91ae31dd3ce" providerId="ADAL" clId="{2ABC2063-A320-4D51-BD94-35372F54E027}" dt="2023-08-16T15:54:51.537" v="2"/>
        <pc:sldMkLst>
          <pc:docMk/>
          <pc:sldMk cId="3074222822" sldId="328"/>
        </pc:sldMkLst>
      </pc:sldChg>
      <pc:sldChg chg="del">
        <pc:chgData name="Baumgartle, Alex Michael" userId="e5822ac0-a070-4cab-8802-d91ae31dd3ce" providerId="ADAL" clId="{2ABC2063-A320-4D51-BD94-35372F54E027}" dt="2023-08-16T15:50:08.198" v="0" actId="47"/>
        <pc:sldMkLst>
          <pc:docMk/>
          <pc:sldMk cId="103195741" sldId="332"/>
        </pc:sldMkLst>
      </pc:sldChg>
      <pc:sldChg chg="add del">
        <pc:chgData name="Baumgartle, Alex Michael" userId="e5822ac0-a070-4cab-8802-d91ae31dd3ce" providerId="ADAL" clId="{2ABC2063-A320-4D51-BD94-35372F54E027}" dt="2023-08-16T15:54:51.537" v="2"/>
        <pc:sldMkLst>
          <pc:docMk/>
          <pc:sldMk cId="3864307512" sldId="337"/>
        </pc:sldMkLst>
      </pc:sldChg>
      <pc:sldChg chg="add del">
        <pc:chgData name="Baumgartle, Alex Michael" userId="e5822ac0-a070-4cab-8802-d91ae31dd3ce" providerId="ADAL" clId="{2ABC2063-A320-4D51-BD94-35372F54E027}" dt="2023-08-16T15:54:51.537" v="2"/>
        <pc:sldMkLst>
          <pc:docMk/>
          <pc:sldMk cId="1547461042" sldId="338"/>
        </pc:sldMkLst>
      </pc:sldChg>
      <pc:sldChg chg="add del">
        <pc:chgData name="Baumgartle, Alex Michael" userId="e5822ac0-a070-4cab-8802-d91ae31dd3ce" providerId="ADAL" clId="{2ABC2063-A320-4D51-BD94-35372F54E027}" dt="2023-08-16T15:54:51.537" v="2"/>
        <pc:sldMkLst>
          <pc:docMk/>
          <pc:sldMk cId="2239384728" sldId="33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1C33D-175C-4448-AC53-4345F676D392}" type="datetimeFigureOut">
              <a:rPr lang="en-US" smtClean="0"/>
              <a:t>16-Aug-23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A4DCC-CA9B-214F-9112-099632847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2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A4DCC-CA9B-214F-9112-0996328471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57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Ideal radius is 16cm, ideal height is 26.4cm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A4DCC-CA9B-214F-9112-0996328471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94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Controlled with a toggle switch and limit switches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A4DCC-CA9B-214F-9112-0996328471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7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B9A9C6-B8E3-2A41-AF1C-B44611D7F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114300"/>
            <a:ext cx="5676900" cy="6743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4E5EF8-3F55-CC40-8877-5D48D7C06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7096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D648D3-80FB-6246-9942-F676252E6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93324"/>
            <a:ext cx="9144000" cy="64839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BE2BC4-9C8D-384B-8201-214796D373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72" t="13428" r="5705" b="18819"/>
          <a:stretch/>
        </p:blipFill>
        <p:spPr>
          <a:xfrm>
            <a:off x="1440872" y="5378335"/>
            <a:ext cx="2872549" cy="100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88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04FCAC-D9D3-9E4F-B7F2-077EAFFC4B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445" y="3993267"/>
            <a:ext cx="2411555" cy="2864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15303-0D88-FC4F-A64A-0DABCD2F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6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8021D-5040-E443-B438-B5DF5DB17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28744-A790-8648-9D59-4DCBBF5298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72" t="13428" r="5705" b="18819"/>
          <a:stretch/>
        </p:blipFill>
        <p:spPr>
          <a:xfrm>
            <a:off x="8032866" y="6148022"/>
            <a:ext cx="1784465" cy="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94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3659CE-AB87-2E42-9B51-E4338EB773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445" y="3993267"/>
            <a:ext cx="2411555" cy="286473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6C763D1-54E7-1F4C-9A40-8033FD87C9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49963" y="1250950"/>
            <a:ext cx="5303837" cy="481911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15303-0D88-FC4F-A64A-0DABCD2F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6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8021D-5040-E443-B438-B5DF5DB17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0951"/>
            <a:ext cx="5085945" cy="48191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28744-A790-8648-9D59-4DCBBF5298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72" t="13428" r="5705" b="18819"/>
          <a:stretch/>
        </p:blipFill>
        <p:spPr>
          <a:xfrm>
            <a:off x="8032866" y="6148022"/>
            <a:ext cx="1784465" cy="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69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D1FE8A-B770-A54B-BB1F-BB647AC8A8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445" y="3993267"/>
            <a:ext cx="2411555" cy="2864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15303-0D88-FC4F-A64A-0DABCD2F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6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8021D-5040-E443-B438-B5DF5DB17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0951"/>
            <a:ext cx="10515600" cy="42840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28744-A790-8648-9D59-4DCBBF5298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72" t="13428" r="5705" b="18819"/>
          <a:stretch/>
        </p:blipFill>
        <p:spPr>
          <a:xfrm>
            <a:off x="8032866" y="6148022"/>
            <a:ext cx="1784465" cy="62154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62243-C1CF-714B-A683-D890075FB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5592763"/>
            <a:ext cx="6516688" cy="836612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391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89896-24B9-D543-BC49-89300DAB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48" y="1124712"/>
            <a:ext cx="7928237" cy="167548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84264-DB8D-274D-83EB-C183729E5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7048" y="2800199"/>
            <a:ext cx="7928237" cy="135351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7373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3A049B-E848-0344-AD81-982DC96C73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114300"/>
            <a:ext cx="5676900" cy="6743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4E5EF8-3F55-CC40-8877-5D48D7C063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57096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D648D3-80FB-6246-9942-F676252E6F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97665"/>
            <a:ext cx="5139447" cy="127990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Contact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BE2BC4-9C8D-384B-8201-214796D373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72" t="13428" r="5705" b="18819"/>
          <a:stretch/>
        </p:blipFill>
        <p:spPr>
          <a:xfrm>
            <a:off x="1440872" y="5378335"/>
            <a:ext cx="2872549" cy="100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6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0656E-DA2F-C14C-BF10-2FC3587B4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51284"/>
            <a:ext cx="10515600" cy="492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C3011-D639-B54B-9228-EB3085D04C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C4368-C769-8143-B102-F97927FA2E0C}" type="datetimeFigureOut">
              <a:rPr lang="en-US" smtClean="0"/>
              <a:t>16-Aug-23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5E7B941-CE32-1D43-B287-BCB25BBF8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943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6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yTmJX_TC84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9CB45-ACB8-CEBD-3385-3CE1D0BB8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Microwave System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D550E53-6D47-8B05-9CBF-6BF721DC8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5815" r="7223" b="31938"/>
          <a:stretch/>
        </p:blipFill>
        <p:spPr>
          <a:xfrm>
            <a:off x="8057573" y="1518752"/>
            <a:ext cx="3694509" cy="3820496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20C61E-9251-A6AC-90A2-0FA1576823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6" b="24"/>
          <a:stretch/>
        </p:blipFill>
        <p:spPr>
          <a:xfrm>
            <a:off x="457726" y="1518752"/>
            <a:ext cx="7261041" cy="3820496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C8E89D-B380-79E8-5D20-B9047B57F6B2}"/>
              </a:ext>
            </a:extLst>
          </p:cNvPr>
          <p:cNvSpPr txBox="1"/>
          <p:nvPr/>
        </p:nvSpPr>
        <p:spPr>
          <a:xfrm>
            <a:off x="2727169" y="5433428"/>
            <a:ext cx="2722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 kW Microwave 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863CF0-CAFB-984D-ED9E-69661A06699F}"/>
              </a:ext>
            </a:extLst>
          </p:cNvPr>
          <p:cNvSpPr txBox="1"/>
          <p:nvPr/>
        </p:nvSpPr>
        <p:spPr>
          <a:xfrm>
            <a:off x="8244982" y="5433428"/>
            <a:ext cx="3699731" cy="369332"/>
          </a:xfrm>
          <a:prstGeom prst="rect">
            <a:avLst/>
          </a:prstGeom>
          <a:noFill/>
          <a:effectLst>
            <a:glow rad="1397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127000">
                    <a:schemeClr val="bg1"/>
                  </a:glow>
                </a:effectLst>
              </a:rPr>
              <a:t>6 kW Solid State Microwave Source</a:t>
            </a:r>
          </a:p>
        </p:txBody>
      </p:sp>
    </p:spTree>
    <p:extLst>
      <p:ext uri="{BB962C8B-B14F-4D97-AF65-F5344CB8AC3E}">
        <p14:creationId xmlns:p14="http://schemas.microsoft.com/office/powerpoint/2010/main" val="3951858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E3614-9DDF-3011-4E8D-E231E5B0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Potential Heating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FCB52-B29B-7F4D-3D72-C35322DDC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2952" y="1050606"/>
            <a:ext cx="4783248" cy="4925679"/>
          </a:xfrm>
        </p:spPr>
        <p:txBody>
          <a:bodyPr/>
          <a:lstStyle/>
          <a:p>
            <a:pPr lvl="1"/>
            <a:r>
              <a:rPr lang="en-US" dirty="0"/>
              <a:t>Conductive Heating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BAEEFF-20FA-0AEE-1C8A-4AB096850C3F}"/>
              </a:ext>
            </a:extLst>
          </p:cNvPr>
          <p:cNvSpPr txBox="1">
            <a:spLocks/>
          </p:cNvSpPr>
          <p:nvPr/>
        </p:nvSpPr>
        <p:spPr>
          <a:xfrm>
            <a:off x="990600" y="1050607"/>
            <a:ext cx="4478449" cy="492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Direct Heating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417C7E-7407-0541-6430-F95403D5FBFA}"/>
              </a:ext>
            </a:extLst>
          </p:cNvPr>
          <p:cNvGrpSpPr/>
          <p:nvPr/>
        </p:nvGrpSpPr>
        <p:grpSpPr>
          <a:xfrm>
            <a:off x="1293383" y="1777990"/>
            <a:ext cx="9605234" cy="4258278"/>
            <a:chOff x="838200" y="1971949"/>
            <a:chExt cx="9605234" cy="4258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419D4A-9AD1-BD43-F0AF-BFD9484D8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04" t="-21" r="22841" b="21"/>
            <a:stretch/>
          </p:blipFill>
          <p:spPr>
            <a:xfrm>
              <a:off x="838200" y="1971949"/>
              <a:ext cx="3594825" cy="4258278"/>
            </a:xfrm>
            <a:prstGeom prst="rect">
              <a:avLst/>
            </a:prstGeom>
            <a:ln w="76200">
              <a:solidFill>
                <a:srgbClr val="1E407C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014711-4CAB-1794-E5DD-BD1B5CBA4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753" y="1977505"/>
              <a:ext cx="3584681" cy="4247166"/>
            </a:xfrm>
            <a:prstGeom prst="rect">
              <a:avLst/>
            </a:prstGeom>
            <a:ln w="76200">
              <a:solidFill>
                <a:srgbClr val="1E407C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62852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DC60169-D324-C54C-367D-EED5B9434C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4009"/>
          <a:stretch/>
        </p:blipFill>
        <p:spPr>
          <a:xfrm>
            <a:off x="6354694" y="3657664"/>
            <a:ext cx="3136222" cy="2908461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106826-9D90-87C2-545B-E7B0C00A2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1284"/>
            <a:ext cx="5042797" cy="4925679"/>
          </a:xfrm>
        </p:spPr>
        <p:txBody>
          <a:bodyPr>
            <a:normAutofit fontScale="92500"/>
          </a:bodyPr>
          <a:lstStyle/>
          <a:p>
            <a:r>
              <a:rPr lang="en-US" dirty="0"/>
              <a:t>Use microwave energy to heat the material itself</a:t>
            </a:r>
          </a:p>
          <a:p>
            <a:pPr lvl="1"/>
            <a:r>
              <a:rPr lang="en-US" dirty="0"/>
              <a:t>Just like standard microwave ovens</a:t>
            </a:r>
          </a:p>
          <a:p>
            <a:r>
              <a:rPr lang="en-US" dirty="0"/>
              <a:t>Very fast!</a:t>
            </a:r>
          </a:p>
          <a:p>
            <a:pPr lvl="1"/>
            <a:r>
              <a:rPr lang="en-US" dirty="0"/>
              <a:t>Dramatic reactions within seconds</a:t>
            </a:r>
          </a:p>
          <a:p>
            <a:r>
              <a:rPr lang="en-US" dirty="0"/>
              <a:t>Not applicable to metals</a:t>
            </a:r>
          </a:p>
          <a:p>
            <a:pPr lvl="1"/>
            <a:r>
              <a:rPr lang="en-US" dirty="0"/>
              <a:t>Reflect MW rather than absorb them (</a:t>
            </a:r>
            <a:r>
              <a:rPr lang="en-US" dirty="0">
                <a:hlinkClick r:id="rId3"/>
              </a:rPr>
              <a:t>See </a:t>
            </a:r>
            <a:r>
              <a:rPr lang="en-US" dirty="0" err="1">
                <a:hlinkClick r:id="rId3"/>
              </a:rPr>
              <a:t>ElectroBOOM’s</a:t>
            </a:r>
            <a:r>
              <a:rPr lang="en-US" dirty="0">
                <a:hlinkClick r:id="rId3"/>
              </a:rPr>
              <a:t> video</a:t>
            </a:r>
            <a:r>
              <a:rPr lang="en-US" dirty="0"/>
              <a:t>)</a:t>
            </a:r>
          </a:p>
          <a:p>
            <a:r>
              <a:rPr lang="en-US" dirty="0"/>
              <a:t>Scalability issues</a:t>
            </a:r>
          </a:p>
          <a:p>
            <a:pPr lvl="1"/>
            <a:r>
              <a:rPr lang="en-US" dirty="0"/>
              <a:t>Localized heating</a:t>
            </a:r>
          </a:p>
          <a:p>
            <a:pPr lvl="1"/>
            <a:r>
              <a:rPr lang="en-US" dirty="0"/>
              <a:t>Best bulk result after 1.5 hours was a sintered mass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0E3614-9DDF-3011-4E8D-E231E5B0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Heating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4188D-7421-E01F-C363-8A5C33F0EC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r="4189"/>
          <a:stretch/>
        </p:blipFill>
        <p:spPr>
          <a:xfrm>
            <a:off x="6354694" y="400880"/>
            <a:ext cx="3136222" cy="2835212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846E37-3AE2-73F7-FC5A-35BDB8BB20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86" y="1781862"/>
            <a:ext cx="3058024" cy="2908461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6384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8D6C55E-74DE-8DE7-2A2C-6A00FA1AA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5" t="35720" r="47316" b="20416"/>
          <a:stretch/>
        </p:blipFill>
        <p:spPr>
          <a:xfrm>
            <a:off x="8691805" y="5042754"/>
            <a:ext cx="2102266" cy="1698072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3524FC-21D4-365F-341E-3EFF1584E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9" t="35286" r="1212" b="20850"/>
          <a:stretch/>
        </p:blipFill>
        <p:spPr>
          <a:xfrm>
            <a:off x="6672748" y="4358876"/>
            <a:ext cx="2102266" cy="1698072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0E3614-9DDF-3011-4E8D-E231E5B0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Conductive Heating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74F1E-0E82-E230-A3FE-E44B2FBA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1284"/>
            <a:ext cx="5042797" cy="49256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Create crucible that heats due to microwave energy</a:t>
            </a:r>
          </a:p>
          <a:p>
            <a:r>
              <a:rPr lang="en-US" dirty="0"/>
              <a:t>Slower</a:t>
            </a:r>
          </a:p>
          <a:p>
            <a:pPr lvl="1"/>
            <a:r>
              <a:rPr lang="en-US" dirty="0"/>
              <a:t>Melting 10-20 grams takes 15-20 minutes</a:t>
            </a:r>
          </a:p>
          <a:p>
            <a:r>
              <a:rPr lang="en-US" dirty="0"/>
              <a:t>Applicable to almost anything</a:t>
            </a:r>
          </a:p>
          <a:p>
            <a:pPr lvl="1"/>
            <a:r>
              <a:rPr lang="en-US" dirty="0"/>
              <a:t>The MW energy is absorbed by the crucible material (</a:t>
            </a:r>
            <a:r>
              <a:rPr lang="en-US" dirty="0" err="1"/>
              <a:t>SiC</a:t>
            </a:r>
            <a:r>
              <a:rPr lang="en-US" dirty="0"/>
              <a:t>)</a:t>
            </a:r>
          </a:p>
          <a:p>
            <a:r>
              <a:rPr lang="en-US" dirty="0"/>
              <a:t>Scalability</a:t>
            </a:r>
          </a:p>
          <a:p>
            <a:pPr lvl="1"/>
            <a:r>
              <a:rPr lang="en-US" dirty="0"/>
              <a:t>Crucible can scale to heat larger loads</a:t>
            </a:r>
          </a:p>
          <a:p>
            <a:pPr lvl="1"/>
            <a:r>
              <a:rPr lang="en-US" dirty="0"/>
              <a:t>Larger chambers present new challenges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68CF3-35DF-0BF8-7BB6-49C02F9D8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8842" y="562388"/>
            <a:ext cx="2693224" cy="3190959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432B43-F494-EBBD-FB0E-795B9218C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805" y="1925606"/>
            <a:ext cx="3279290" cy="3008238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895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09BE98-80CA-26DB-F49A-517DF79F1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0" t="35421" r="35813" b="38182"/>
          <a:stretch/>
        </p:blipFill>
        <p:spPr>
          <a:xfrm>
            <a:off x="6642539" y="634516"/>
            <a:ext cx="2190497" cy="2190496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CB0F5C-1E4E-0EAB-C781-C3FAF47B70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7" t="35017" r="38586" b="35084"/>
          <a:stretch/>
        </p:blipFill>
        <p:spPr>
          <a:xfrm>
            <a:off x="8777132" y="1434524"/>
            <a:ext cx="2580640" cy="2255520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103C07-C201-AABF-471C-D562F863E2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6" t="22429" r="25937" b="41683"/>
          <a:stretch/>
        </p:blipFill>
        <p:spPr>
          <a:xfrm>
            <a:off x="6650820" y="2953090"/>
            <a:ext cx="2208231" cy="2461203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3EAE5C-D3FA-5942-F4DB-4253657D69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5" t="29629" r="26174" b="35893"/>
          <a:stretch/>
        </p:blipFill>
        <p:spPr>
          <a:xfrm>
            <a:off x="8777132" y="3854996"/>
            <a:ext cx="2580639" cy="2364509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0E3614-9DDF-3011-4E8D-E231E5B0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Crucibles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FCB52-B29B-7F4D-3D72-C35322DDC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1284"/>
            <a:ext cx="4454236" cy="4925679"/>
          </a:xfrm>
        </p:spPr>
        <p:txBody>
          <a:bodyPr>
            <a:normAutofit/>
          </a:bodyPr>
          <a:lstStyle/>
          <a:p>
            <a:r>
              <a:rPr lang="en-US" dirty="0"/>
              <a:t>Hand-made</a:t>
            </a:r>
          </a:p>
          <a:p>
            <a:pPr lvl="1"/>
            <a:r>
              <a:rPr lang="en-US" dirty="0"/>
              <a:t>Lower-cost</a:t>
            </a:r>
          </a:p>
          <a:p>
            <a:pPr lvl="2"/>
            <a:r>
              <a:rPr lang="en-US" dirty="0"/>
              <a:t>We ruin crucibles</a:t>
            </a:r>
          </a:p>
          <a:p>
            <a:pPr lvl="2"/>
            <a:r>
              <a:rPr lang="en-US" dirty="0"/>
              <a:t>Can make dozens of crucibles for the price of one</a:t>
            </a:r>
          </a:p>
          <a:p>
            <a:pPr lvl="1"/>
            <a:r>
              <a:rPr lang="en-US" dirty="0"/>
              <a:t>Quick Turn-around</a:t>
            </a:r>
          </a:p>
          <a:p>
            <a:pPr lvl="2"/>
            <a:r>
              <a:rPr lang="en-US" dirty="0"/>
              <a:t>3 days from idea to reality</a:t>
            </a:r>
          </a:p>
          <a:p>
            <a:pPr lvl="1"/>
            <a:r>
              <a:rPr lang="en-US" dirty="0"/>
              <a:t>Customization</a:t>
            </a:r>
          </a:p>
          <a:p>
            <a:pPr lvl="2"/>
            <a:r>
              <a:rPr lang="en-US" dirty="0"/>
              <a:t>Size</a:t>
            </a:r>
          </a:p>
          <a:p>
            <a:pPr lvl="2"/>
            <a:r>
              <a:rPr lang="en-US" dirty="0"/>
              <a:t>Shape</a:t>
            </a:r>
          </a:p>
          <a:p>
            <a:r>
              <a:rPr lang="en-US" dirty="0"/>
              <a:t>Silicon Carbide</a:t>
            </a:r>
          </a:p>
          <a:p>
            <a:pPr lvl="1"/>
            <a:r>
              <a:rPr lang="en-US" dirty="0"/>
              <a:t>Known to heat up due to microwaves</a:t>
            </a:r>
          </a:p>
        </p:txBody>
      </p:sp>
    </p:spTree>
    <p:extLst>
      <p:ext uri="{BB962C8B-B14F-4D97-AF65-F5344CB8AC3E}">
        <p14:creationId xmlns:p14="http://schemas.microsoft.com/office/powerpoint/2010/main" val="3152746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51D6F5-5776-3B17-90E0-3D72F065A44B}"/>
              </a:ext>
            </a:extLst>
          </p:cNvPr>
          <p:cNvSpPr/>
          <p:nvPr/>
        </p:nvSpPr>
        <p:spPr>
          <a:xfrm>
            <a:off x="7316116" y="444525"/>
            <a:ext cx="2229303" cy="2978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B424B0-7826-4728-7E84-58CF6FBABC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4" t="9753" r="33880" b="11578"/>
          <a:stretch/>
        </p:blipFill>
        <p:spPr>
          <a:xfrm>
            <a:off x="7414143" y="550837"/>
            <a:ext cx="2033249" cy="2766236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794651-D675-3CF6-99A1-CE0EBF48A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Cavity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D0086-BEC9-A9F1-1877-BF8FD1DA1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1284"/>
            <a:ext cx="4835418" cy="4925679"/>
          </a:xfrm>
        </p:spPr>
        <p:txBody>
          <a:bodyPr/>
          <a:lstStyle/>
          <a:p>
            <a:r>
              <a:rPr lang="en-US" dirty="0"/>
              <a:t>Target mass: 2kg</a:t>
            </a:r>
          </a:p>
          <a:p>
            <a:pPr lvl="1"/>
            <a:r>
              <a:rPr lang="en-US" dirty="0"/>
              <a:t>height: 10cm (~3.9”)</a:t>
            </a:r>
          </a:p>
          <a:p>
            <a:pPr lvl="1"/>
            <a:r>
              <a:rPr lang="en-US" dirty="0"/>
              <a:t>radius: 4.5cm inner (~2.05”)</a:t>
            </a:r>
          </a:p>
          <a:p>
            <a:pPr lvl="1"/>
            <a:r>
              <a:rPr lang="en-US" dirty="0"/>
              <a:t>thickness: 1.25cm (~0.5”)</a:t>
            </a:r>
          </a:p>
          <a:p>
            <a:pPr lvl="1"/>
            <a:endParaRPr lang="en-US" dirty="0"/>
          </a:p>
          <a:p>
            <a:r>
              <a:rPr lang="en-US" dirty="0"/>
              <a:t>Ansys Optimization</a:t>
            </a:r>
          </a:p>
          <a:p>
            <a:pPr lvl="1"/>
            <a:r>
              <a:rPr lang="en-US" dirty="0"/>
              <a:t>Radius</a:t>
            </a:r>
          </a:p>
          <a:p>
            <a:pPr lvl="1"/>
            <a:r>
              <a:rPr lang="en-US" dirty="0"/>
              <a:t>Height</a:t>
            </a:r>
          </a:p>
          <a:p>
            <a:pPr lvl="1"/>
            <a:r>
              <a:rPr lang="en-US" dirty="0"/>
              <a:t>Insulation Thickness</a:t>
            </a:r>
          </a:p>
          <a:p>
            <a:pPr lvl="1"/>
            <a:r>
              <a:rPr lang="en-US" dirty="0"/>
              <a:t>Waveguide Location</a:t>
            </a:r>
          </a:p>
          <a:p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9F1A04-8BD8-B4B0-8A7E-708B3296D1C0}"/>
              </a:ext>
            </a:extLst>
          </p:cNvPr>
          <p:cNvGrpSpPr/>
          <p:nvPr/>
        </p:nvGrpSpPr>
        <p:grpSpPr>
          <a:xfrm>
            <a:off x="6110783" y="3538727"/>
            <a:ext cx="4688281" cy="2687787"/>
            <a:chOff x="5357091" y="295564"/>
            <a:chExt cx="5578764" cy="313343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F4D0AA3-8291-8171-EBC1-701833D149FF}"/>
                </a:ext>
              </a:extLst>
            </p:cNvPr>
            <p:cNvSpPr/>
            <p:nvPr/>
          </p:nvSpPr>
          <p:spPr>
            <a:xfrm>
              <a:off x="5357091" y="295564"/>
              <a:ext cx="5578764" cy="3133436"/>
            </a:xfrm>
            <a:prstGeom prst="rect">
              <a:avLst/>
            </a:prstGeom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9880CFC-480E-73A4-AE7A-FE1A5B88834D}"/>
                </a:ext>
              </a:extLst>
            </p:cNvPr>
            <p:cNvGrpSpPr/>
            <p:nvPr/>
          </p:nvGrpSpPr>
          <p:grpSpPr>
            <a:xfrm>
              <a:off x="5461872" y="410071"/>
              <a:ext cx="5369203" cy="2904422"/>
              <a:chOff x="5119839" y="526900"/>
              <a:chExt cx="5906124" cy="290442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C5DFD96-1817-B7F1-F5D0-8A6FE4F0C4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359" r="20649"/>
              <a:stretch/>
            </p:blipFill>
            <p:spPr>
              <a:xfrm>
                <a:off x="5119839" y="526900"/>
                <a:ext cx="2879084" cy="290442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14411C0-8D7D-5783-E8EA-6B0AF87FBA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9" r="20720"/>
              <a:stretch/>
            </p:blipFill>
            <p:spPr>
              <a:xfrm>
                <a:off x="8146880" y="539018"/>
                <a:ext cx="2879083" cy="289230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239384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28187D-2AC1-C8EB-EED4-4D7938094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2" t="17807" r="9745" b="10793"/>
          <a:stretch/>
        </p:blipFill>
        <p:spPr>
          <a:xfrm>
            <a:off x="5370705" y="1442746"/>
            <a:ext cx="6543870" cy="2069381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794651-D675-3CF6-99A1-CE0EBF48A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Cavity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D0086-BEC9-A9F1-1877-BF8FD1DA1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1284"/>
            <a:ext cx="4759036" cy="4925679"/>
          </a:xfrm>
        </p:spPr>
        <p:txBody>
          <a:bodyPr/>
          <a:lstStyle/>
          <a:p>
            <a:r>
              <a:rPr lang="en-US" dirty="0"/>
              <a:t>Goals</a:t>
            </a:r>
          </a:p>
          <a:p>
            <a:pPr lvl="1"/>
            <a:r>
              <a:rPr lang="en-US" dirty="0"/>
              <a:t>Maximize E-field in crucible</a:t>
            </a:r>
          </a:p>
          <a:p>
            <a:pPr lvl="1"/>
            <a:r>
              <a:rPr lang="en-US" dirty="0"/>
              <a:t>Minimize S parameter (reflectance)</a:t>
            </a:r>
          </a:p>
          <a:p>
            <a:pPr lvl="1"/>
            <a:r>
              <a:rPr lang="en-US" dirty="0"/>
              <a:t>Account for manufacturing tolerance/error</a:t>
            </a:r>
          </a:p>
          <a:p>
            <a:pPr lvl="1"/>
            <a:endParaRPr lang="en-US" dirty="0"/>
          </a:p>
          <a:p>
            <a:r>
              <a:rPr lang="en-US" dirty="0"/>
              <a:t>Insulation </a:t>
            </a:r>
          </a:p>
          <a:p>
            <a:pPr lvl="1"/>
            <a:r>
              <a:rPr lang="en-US" dirty="0"/>
              <a:t>Manage high temperatures</a:t>
            </a:r>
          </a:p>
          <a:p>
            <a:pPr lvl="1"/>
            <a:r>
              <a:rPr lang="en-US" dirty="0"/>
              <a:t>Not heat up from microwaves</a:t>
            </a:r>
          </a:p>
          <a:p>
            <a:pPr lvl="1"/>
            <a:r>
              <a:rPr lang="en-US" dirty="0"/>
              <a:t>Not create microwave traps</a:t>
            </a:r>
          </a:p>
        </p:txBody>
      </p:sp>
      <p:pic>
        <p:nvPicPr>
          <p:cNvPr id="4" name="Picture 3" descr="A coconut cut in half&#10;&#10;Description automatically generated with low confidence">
            <a:extLst>
              <a:ext uri="{FF2B5EF4-FFF2-40B4-BE49-F238E27FC236}">
                <a16:creationId xmlns:a16="http://schemas.microsoft.com/office/drawing/2014/main" id="{9A84E163-B3EE-7D44-C4A2-4A07F76E0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69" y="3703589"/>
            <a:ext cx="2664604" cy="2623224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A33DB9-23E2-587B-2C75-ACC266D02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113" y="3714123"/>
            <a:ext cx="2050151" cy="2623225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7461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E3614-9DDF-3011-4E8D-E231E5B0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Conveyance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FCB52-B29B-7F4D-3D72-C35322DDC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1284"/>
            <a:ext cx="6181436" cy="4925679"/>
          </a:xfrm>
        </p:spPr>
        <p:txBody>
          <a:bodyPr/>
          <a:lstStyle/>
          <a:p>
            <a:r>
              <a:rPr lang="en-US" dirty="0"/>
              <a:t>Ease access to the chamber</a:t>
            </a:r>
          </a:p>
          <a:p>
            <a:pPr lvl="1"/>
            <a:r>
              <a:rPr lang="en-US" dirty="0"/>
              <a:t>Bottom drops out of the cavity</a:t>
            </a:r>
          </a:p>
          <a:p>
            <a:r>
              <a:rPr lang="en-US" dirty="0"/>
              <a:t>Repurposed 3d printer components</a:t>
            </a:r>
          </a:p>
          <a:p>
            <a:r>
              <a:rPr lang="en-US" dirty="0"/>
              <a:t>Structure provides framework for microwave leakage safety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61E763-52E4-2899-2980-AF62F609B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911" y="509195"/>
            <a:ext cx="4250826" cy="5667768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2144AB-8A1D-FF33-D12A-A0076DD2D4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2" b="37220"/>
          <a:stretch/>
        </p:blipFill>
        <p:spPr>
          <a:xfrm>
            <a:off x="1441555" y="3714123"/>
            <a:ext cx="4250826" cy="2702268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4307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E5C26F-39F4-63D3-807A-ADD1EC6788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" t="1751" r="1525" b="8148"/>
          <a:stretch/>
        </p:blipFill>
        <p:spPr>
          <a:xfrm>
            <a:off x="5867339" y="258131"/>
            <a:ext cx="4595282" cy="3170869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0E3614-9DDF-3011-4E8D-E231E5B0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FCB52-B29B-7F4D-3D72-C35322DDC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251284"/>
            <a:ext cx="5257800" cy="4925679"/>
          </a:xfrm>
        </p:spPr>
        <p:txBody>
          <a:bodyPr>
            <a:normAutofit/>
          </a:bodyPr>
          <a:lstStyle/>
          <a:p>
            <a:r>
              <a:rPr lang="en-US" dirty="0"/>
              <a:t>Energy efficiency testing</a:t>
            </a:r>
          </a:p>
          <a:p>
            <a:pPr lvl="1"/>
            <a:r>
              <a:rPr lang="en-US" dirty="0"/>
              <a:t>A key component to the technology’s lunar viability</a:t>
            </a:r>
          </a:p>
          <a:p>
            <a:r>
              <a:rPr lang="en-US" dirty="0"/>
              <a:t>Preparing simulated Lunar environment</a:t>
            </a:r>
          </a:p>
          <a:p>
            <a:pPr lvl="1"/>
            <a:r>
              <a:rPr lang="en-US" dirty="0"/>
              <a:t>Lunar environment offers potential benefits</a:t>
            </a:r>
          </a:p>
          <a:p>
            <a:r>
              <a:rPr lang="en-US" dirty="0"/>
              <a:t>Fabricating  final chamber</a:t>
            </a:r>
          </a:p>
          <a:p>
            <a:pPr lvl="1"/>
            <a:r>
              <a:rPr lang="en-US" dirty="0"/>
              <a:t>Ease of access</a:t>
            </a:r>
          </a:p>
          <a:p>
            <a:pPr lvl="1"/>
            <a:r>
              <a:rPr lang="en-US" dirty="0"/>
              <a:t>User-friendliness</a:t>
            </a:r>
          </a:p>
          <a:p>
            <a:pPr lvl="1"/>
            <a:r>
              <a:rPr lang="en-US" dirty="0"/>
              <a:t>Safety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F39913-7DD3-78C3-5EBD-4D9B1DDCF0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4" t="9753" r="33880" b="11578"/>
          <a:stretch/>
        </p:blipFill>
        <p:spPr>
          <a:xfrm>
            <a:off x="8793988" y="2478024"/>
            <a:ext cx="2436992" cy="3315528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FF2BF-5C62-3223-4FF5-FB03DCA13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636" y="3401807"/>
            <a:ext cx="2714565" cy="2775156"/>
          </a:xfrm>
          <a:prstGeom prst="rect">
            <a:avLst/>
          </a:prstGeom>
          <a:ln w="76200">
            <a:solidFill>
              <a:srgbClr val="1E407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4222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A Palette">
      <a:dk1>
        <a:srgbClr val="000000"/>
      </a:dk1>
      <a:lt1>
        <a:srgbClr val="FFFFFF"/>
      </a:lt1>
      <a:dk2>
        <a:srgbClr val="041E41"/>
      </a:dk2>
      <a:lt2>
        <a:srgbClr val="B8D6E6"/>
      </a:lt2>
      <a:accent1>
        <a:srgbClr val="009CDE"/>
      </a:accent1>
      <a:accent2>
        <a:srgbClr val="1E407C"/>
      </a:accent2>
      <a:accent3>
        <a:srgbClr val="A3AAAD"/>
      </a:accent3>
      <a:accent4>
        <a:srgbClr val="83B1D4"/>
      </a:accent4>
      <a:accent5>
        <a:srgbClr val="3EA39E"/>
      </a:accent5>
      <a:accent6>
        <a:srgbClr val="305470"/>
      </a:accent6>
      <a:hlink>
        <a:srgbClr val="64B8B6"/>
      </a:hlink>
      <a:folHlink>
        <a:srgbClr val="7D4C7C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da75a4-190b-40ba-be1c-729920498983" xsi:nil="true"/>
    <lcf76f155ced4ddcb4097134ff3c332f xmlns="b384baea-98da-401e-a70f-deee489dc949">
      <Terms xmlns="http://schemas.microsoft.com/office/infopath/2007/PartnerControls"/>
    </lcf76f155ced4ddcb4097134ff3c332f>
    <SharedWithUsers xmlns="fdda75a4-190b-40ba-be1c-729920498983">
      <UserInfo>
        <DisplayName>Bilén, Sven G</DisplayName>
        <AccountId>14</AccountId>
        <AccountType/>
      </UserInfo>
      <UserInfo>
        <DisplayName>Radlińska, Aleksandra</DisplayName>
        <AccountId>31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0AF74A77E76943BFCD7BBAD2C1AFE1" ma:contentTypeVersion="14" ma:contentTypeDescription="Create a new document." ma:contentTypeScope="" ma:versionID="dbb9cbf99122a47d043b63dc74724f18">
  <xsd:schema xmlns:xsd="http://www.w3.org/2001/XMLSchema" xmlns:xs="http://www.w3.org/2001/XMLSchema" xmlns:p="http://schemas.microsoft.com/office/2006/metadata/properties" xmlns:ns2="b384baea-98da-401e-a70f-deee489dc949" xmlns:ns3="fdda75a4-190b-40ba-be1c-729920498983" targetNamespace="http://schemas.microsoft.com/office/2006/metadata/properties" ma:root="true" ma:fieldsID="de1e89863b4818aed775b2818708bcf1" ns2:_="" ns3:_="">
    <xsd:import namespace="b384baea-98da-401e-a70f-deee489dc949"/>
    <xsd:import namespace="fdda75a4-190b-40ba-be1c-729920498983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84baea-98da-401e-a70f-deee489dc949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28b28469-8996-4088-bd89-44d87d6385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da75a4-190b-40ba-be1c-72992049898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9f7594e-56da-4f0d-bdcf-1936bf1988f9}" ma:internalName="TaxCatchAll" ma:showField="CatchAllData" ma:web="fdda75a4-190b-40ba-be1c-7299204989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1007C3-AD67-44B1-B137-2991E4E207A2}">
  <ds:schemaRefs>
    <ds:schemaRef ds:uri="b384baea-98da-401e-a70f-deee489dc949"/>
    <ds:schemaRef ds:uri="fdda75a4-190b-40ba-be1c-72992049898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2C23066-3038-4EAE-A0EA-AB2B4833A6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85E61B-E441-4DE3-B605-48548B5425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84baea-98da-401e-a70f-deee489dc949"/>
    <ds:schemaRef ds:uri="fdda75a4-190b-40ba-be1c-7299204989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cf48d45-3ddb-4389-a9c1-c115526eb52e}" enabled="0" method="" siteId="{7cf48d45-3ddb-4389-a9c1-c115526eb52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1821</TotalTime>
  <Words>296</Words>
  <Application>Microsoft Office PowerPoint</Application>
  <PresentationFormat>Widescreen</PresentationFormat>
  <Paragraphs>77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Franklin Gothic Book</vt:lpstr>
      <vt:lpstr>Franklin Gothic Medium</vt:lpstr>
      <vt:lpstr>Office Theme</vt:lpstr>
      <vt:lpstr>Microwave System</vt:lpstr>
      <vt:lpstr>2 Potential Heating Methods</vt:lpstr>
      <vt:lpstr>Direct Heating</vt:lpstr>
      <vt:lpstr>Conductive Heating</vt:lpstr>
      <vt:lpstr>Crucibles</vt:lpstr>
      <vt:lpstr>Final Cavity Design</vt:lpstr>
      <vt:lpstr>Final Cavity Design</vt:lpstr>
      <vt:lpstr>Conveyance System</vt:lpstr>
      <vt:lpstr>Current Objectives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Baumgartle, Alex Michael</cp:lastModifiedBy>
  <cp:revision>68</cp:revision>
  <cp:lastPrinted>2018-11-02T20:57:08Z</cp:lastPrinted>
  <dcterms:created xsi:type="dcterms:W3CDTF">2018-03-19T17:38:41Z</dcterms:created>
  <dcterms:modified xsi:type="dcterms:W3CDTF">2023-08-16T15:54:55Z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0x010100800AF74A77E76943BFCD7BBAD2C1AFE1</vt:lpwstr>
  </property>
  <property fmtid="{D5CDD505-2E9C-101B-9397-08002B2CF9AE}" pid="3" name="MediaServiceImageTags">
    <vt:lpwstr/>
  </property>
</Properties>
</file>