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a136fd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a136fd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735e89e1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735e89e1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735e89e1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735e89e1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735e89e1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735e89e1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d282009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d282009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735e89e1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735e89e1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735e89e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735e89e1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a136fd8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a136fd8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a136fd84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a136fd84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136fd84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136fd84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735e89e1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735e89e1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l="15677" r="15683"/>
          <a:stretch/>
        </p:blipFill>
        <p:spPr>
          <a:xfrm>
            <a:off x="7591250" y="3811251"/>
            <a:ext cx="1197850" cy="97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200" y="3811250"/>
            <a:ext cx="1197850" cy="9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 rot="5400000">
            <a:off x="4409450" y="455275"/>
            <a:ext cx="278700" cy="9097500"/>
          </a:xfrm>
          <a:prstGeom prst="rect">
            <a:avLst/>
          </a:prstGeom>
          <a:solidFill>
            <a:srgbClr val="007A33"/>
          </a:solidFill>
          <a:ln w="9525" cap="flat" cmpd="sng">
            <a:solidFill>
              <a:srgbClr val="007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865300" y="0"/>
            <a:ext cx="278700" cy="5143500"/>
          </a:xfrm>
          <a:prstGeom prst="rect">
            <a:avLst/>
          </a:prstGeom>
          <a:solidFill>
            <a:srgbClr val="007A33"/>
          </a:solidFill>
          <a:ln w="9525" cap="flat" cmpd="sng">
            <a:solidFill>
              <a:srgbClr val="007A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82950" y="-6450"/>
            <a:ext cx="8825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Times New Roman"/>
                <a:ea typeface="Times New Roman"/>
                <a:cs typeface="Times New Roman"/>
                <a:sym typeface="Times New Roman"/>
              </a:rPr>
              <a:t>Lunar In-Situ Aluminum Production through Molten Salt Electrolysis</a:t>
            </a:r>
            <a:br>
              <a:rPr lang="en" sz="19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900" b="1" dirty="0">
                <a:latin typeface="Times New Roman"/>
                <a:ea typeface="Times New Roman"/>
                <a:cs typeface="Times New Roman"/>
                <a:sym typeface="Times New Roman"/>
              </a:rPr>
              <a:t>(LISAP-MSE)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J. N. Ortega, J. Smith, F. Rezaei, D. Bayless, W. Schonberg, D. Stutts, and D. Han (handao@mst.edu)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Missouri University of Science and Technology, Rolla, MO 65409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288" y="1042600"/>
            <a:ext cx="3061425" cy="37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BIG Idea Competition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Kummer Innovation and Entruepreneural Fellowship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Missouri Space Grant Consortium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Daoru Han and Numerous Undergraduate Researchers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181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754175"/>
            <a:ext cx="8520600" cy="3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Bodner Research Web. Electrolytic Cells. https://chemed.chem.purdue.edu/genchem/topicreview/bp/ch20/faraday.php. Accessed 1/16/2023.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Z. Chen. The FFC Cambridge Process for Metal Production: Principle, Practice, and Prospect. In Proceedings of the Third International Slag Valorisation Symposium, March 2013.</a:t>
            </a:r>
            <a:b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K. C. T. Kilby, L. Centeno, G. Doughty, S. Mucklejohn, and D. Fray. The Electrochemical Production of Oxygen and Metal via the FFC-Cambridge Process.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Space Resources Roundtable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8:64–65, 01 2006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626550" y="878600"/>
            <a:ext cx="189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694650"/>
            <a:ext cx="8520600" cy="4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Artemis base camp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 application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 ISRU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l="1798" t="3183" r="2010" b="2084"/>
          <a:stretch/>
        </p:blipFill>
        <p:spPr>
          <a:xfrm>
            <a:off x="4259450" y="694650"/>
            <a:ext cx="4572849" cy="30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2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Current SOA on Earth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694650"/>
            <a:ext cx="8520600" cy="4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state of the art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Bauxite (Al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O(OH))</a:t>
            </a:r>
            <a:b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Sodium aluminate (NaAlO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Aluminum hydroxide (Al(OH)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Alumina (Al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Cryolite (Na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AlF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1124" t="2220" r="1124" b="3270"/>
          <a:stretch/>
        </p:blipFill>
        <p:spPr>
          <a:xfrm>
            <a:off x="4689775" y="926750"/>
            <a:ext cx="3362525" cy="24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26" y="2300501"/>
            <a:ext cx="2839575" cy="13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12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FFC Cambridge Method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694650"/>
            <a:ext cx="8520600" cy="4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defined starting point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Tested for numerous oxides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Ti, Fe, Zn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21951"/>
            <a:ext cx="4260301" cy="244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5225" y="2739275"/>
            <a:ext cx="4613550" cy="19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2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LISAP-MSE Method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50" y="121971"/>
            <a:ext cx="3816000" cy="46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11700" y="694650"/>
            <a:ext cx="30096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LuSTR21</a:t>
            </a:r>
            <a:b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LuSTR23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050" y="2059475"/>
            <a:ext cx="2305375" cy="26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12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Current Results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675" y="701075"/>
            <a:ext cx="4175120" cy="3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C08E4401-A487-0F55-79CA-5AFEAFF43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4" t="6195" r="28213" b="68754"/>
          <a:stretch/>
        </p:blipFill>
        <p:spPr>
          <a:xfrm>
            <a:off x="5649363" y="1713697"/>
            <a:ext cx="3059369" cy="15421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13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Leaching Characterization Data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CA5F6-9F4A-EB44-D5C4-B9F77DFB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77" y="708800"/>
            <a:ext cx="5333121" cy="4078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88E743-7932-0EA1-50A3-16636D143EE1}"/>
              </a:ext>
            </a:extLst>
          </p:cNvPr>
          <p:cNvSpPr txBox="1"/>
          <p:nvPr/>
        </p:nvSpPr>
        <p:spPr>
          <a:xfrm>
            <a:off x="6195143" y="3492894"/>
            <a:ext cx="481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2s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C2DBE-361E-8BFF-4435-4912B9FD78FD}"/>
              </a:ext>
            </a:extLst>
          </p:cNvPr>
          <p:cNvSpPr txBox="1"/>
          <p:nvPr/>
        </p:nvSpPr>
        <p:spPr>
          <a:xfrm>
            <a:off x="5657077" y="3864509"/>
            <a:ext cx="481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1s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31424-CC69-896A-6002-BAA1C398DDCC}"/>
              </a:ext>
            </a:extLst>
          </p:cNvPr>
          <p:cNvSpPr txBox="1"/>
          <p:nvPr/>
        </p:nvSpPr>
        <p:spPr>
          <a:xfrm>
            <a:off x="4751883" y="1090544"/>
            <a:ext cx="481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1s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C00BD-1E3C-6B77-97C9-94FE0541E918}"/>
              </a:ext>
            </a:extLst>
          </p:cNvPr>
          <p:cNvSpPr txBox="1"/>
          <p:nvPr/>
        </p:nvSpPr>
        <p:spPr>
          <a:xfrm>
            <a:off x="6556850" y="3697955"/>
            <a:ext cx="547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2p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F6666-1505-F02F-FD59-E2694A1BBADB}"/>
              </a:ext>
            </a:extLst>
          </p:cNvPr>
          <p:cNvSpPr txBox="1"/>
          <p:nvPr/>
        </p:nvSpPr>
        <p:spPr>
          <a:xfrm>
            <a:off x="2133602" y="1578434"/>
            <a:ext cx="1489391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0.507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048" y="2571750"/>
            <a:ext cx="4832928" cy="2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9050" y="231700"/>
            <a:ext cx="4832923" cy="228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72498-60B8-B54A-68EE-34ABDF6871E9}"/>
              </a:ext>
            </a:extLst>
          </p:cNvPr>
          <p:cNvSpPr txBox="1"/>
          <p:nvPr/>
        </p:nvSpPr>
        <p:spPr>
          <a:xfrm>
            <a:off x="6338455" y="197793"/>
            <a:ext cx="955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Al-O-Al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8C974-F326-E78A-6933-FA897D3819B4}"/>
              </a:ext>
            </a:extLst>
          </p:cNvPr>
          <p:cNvSpPr txBox="1"/>
          <p:nvPr/>
        </p:nvSpPr>
        <p:spPr>
          <a:xfrm>
            <a:off x="6504710" y="2548644"/>
            <a:ext cx="955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Al-O-Al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465D8-2AB7-2E1A-7DBA-D12DFFFB765A}"/>
              </a:ext>
            </a:extLst>
          </p:cNvPr>
          <p:cNvSpPr txBox="1"/>
          <p:nvPr/>
        </p:nvSpPr>
        <p:spPr>
          <a:xfrm>
            <a:off x="318697" y="1373218"/>
            <a:ext cx="16833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Alumina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at 850 C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at 1200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CC956-4D39-4B24-00EC-728ECCE02DEB}"/>
              </a:ext>
            </a:extLst>
          </p:cNvPr>
          <p:cNvSpPr txBox="1"/>
          <p:nvPr/>
        </p:nvSpPr>
        <p:spPr>
          <a:xfrm>
            <a:off x="2999511" y="1300062"/>
            <a:ext cx="429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452496-4F66-F690-780E-305A3A4598AA}"/>
              </a:ext>
            </a:extLst>
          </p:cNvPr>
          <p:cNvCxnSpPr>
            <a:cxnSpLocks/>
          </p:cNvCxnSpPr>
          <p:nvPr/>
        </p:nvCxnSpPr>
        <p:spPr>
          <a:xfrm>
            <a:off x="3200400" y="1553978"/>
            <a:ext cx="0" cy="309458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12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Planned Tests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694650"/>
            <a:ext cx="8520600" cy="4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Electrolysis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MRC characterization:</a:t>
            </a:r>
            <a:b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XPS/XRF/XRD/ICP-OES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375" y="67875"/>
            <a:ext cx="3397914" cy="25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255" y="2376055"/>
            <a:ext cx="3198869" cy="2412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324</Words>
  <Application>Microsoft Office PowerPoint</Application>
  <PresentationFormat>On-screen Show (16:9)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PowerPoint Presentation</vt:lpstr>
      <vt:lpstr>Motivation</vt:lpstr>
      <vt:lpstr>Current SOA on Earth</vt:lpstr>
      <vt:lpstr>FFC Cambridge Method</vt:lpstr>
      <vt:lpstr>LISAP-MSE Method</vt:lpstr>
      <vt:lpstr>Current Results</vt:lpstr>
      <vt:lpstr>Leaching Characterization Data</vt:lpstr>
      <vt:lpstr>PowerPoint Presentation</vt:lpstr>
      <vt:lpstr>Planned Tests</vt:lpstr>
      <vt:lpstr>Acknowledgements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Ortega, Jacob (S&amp;T-Student)</cp:lastModifiedBy>
  <cp:revision>10</cp:revision>
  <dcterms:modified xsi:type="dcterms:W3CDTF">2023-08-16T16:09:32Z</dcterms:modified>
</cp:coreProperties>
</file>