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 id="2147483858" r:id="rId5"/>
  </p:sldMasterIdLst>
  <p:notesMasterIdLst>
    <p:notesMasterId r:id="rId21"/>
  </p:notesMasterIdLst>
  <p:sldIdLst>
    <p:sldId id="275" r:id="rId6"/>
    <p:sldId id="448" r:id="rId7"/>
    <p:sldId id="559" r:id="rId8"/>
    <p:sldId id="539" r:id="rId9"/>
    <p:sldId id="560" r:id="rId10"/>
    <p:sldId id="555" r:id="rId11"/>
    <p:sldId id="556" r:id="rId12"/>
    <p:sldId id="269" r:id="rId13"/>
    <p:sldId id="480" r:id="rId14"/>
    <p:sldId id="334" r:id="rId15"/>
    <p:sldId id="353" r:id="rId16"/>
    <p:sldId id="501" r:id="rId17"/>
    <p:sldId id="530" r:id="rId18"/>
    <p:sldId id="544" r:id="rId19"/>
    <p:sldId id="55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000000"/>
    <a:srgbClr val="F9E180"/>
    <a:srgbClr val="F9EC95"/>
    <a:srgbClr val="73A950"/>
    <a:srgbClr val="0099FF"/>
    <a:srgbClr val="002060"/>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8" autoAdjust="0"/>
    <p:restoredTop sz="84507" autoAdjust="0"/>
  </p:normalViewPr>
  <p:slideViewPr>
    <p:cSldViewPr snapToGrid="0" snapToObjects="1" showGuides="1">
      <p:cViewPr varScale="1">
        <p:scale>
          <a:sx n="103" d="100"/>
          <a:sy n="103" d="100"/>
        </p:scale>
        <p:origin x="816" y="184"/>
      </p:cViewPr>
      <p:guideLst/>
    </p:cSldViewPr>
  </p:slideViewPr>
  <p:notesTextViewPr>
    <p:cViewPr>
      <p:scale>
        <a:sx n="125" d="100"/>
        <a:sy n="125" d="100"/>
      </p:scale>
      <p:origin x="0" y="0"/>
    </p:cViewPr>
  </p:notesTextViewPr>
  <p:sorterViewPr>
    <p:cViewPr>
      <p:scale>
        <a:sx n="66" d="100"/>
        <a:sy n="66" d="100"/>
      </p:scale>
      <p:origin x="0" y="-1122"/>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10/17/23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83772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120007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5</a:t>
            </a:fld>
            <a:endParaRPr lang="en-US" dirty="0"/>
          </a:p>
        </p:txBody>
      </p:sp>
    </p:spTree>
    <p:extLst>
      <p:ext uri="{BB962C8B-B14F-4D97-AF65-F5344CB8AC3E}">
        <p14:creationId xmlns:p14="http://schemas.microsoft.com/office/powerpoint/2010/main" val="2998873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368717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6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19286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14</a:t>
            </a:fld>
            <a:endParaRPr lang="en-US" dirty="0"/>
          </a:p>
        </p:txBody>
      </p:sp>
    </p:spTree>
    <p:extLst>
      <p:ext uri="{BB962C8B-B14F-4D97-AF65-F5344CB8AC3E}">
        <p14:creationId xmlns:p14="http://schemas.microsoft.com/office/powerpoint/2010/main" val="2549099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t>19 October 2023</a:t>
            </a:r>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r>
              <a:rPr lang="en-US"/>
              <a:t>19 October 2023</a:t>
            </a:r>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r>
              <a:rPr lang="en-US"/>
              <a:t>19 October 2023</a:t>
            </a:r>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r>
              <a:rPr lang="en-US"/>
              <a:t>19 October 2023</a:t>
            </a:r>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r>
              <a:rPr lang="en-US"/>
              <a:t>19 October 2023</a:t>
            </a:r>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r>
              <a:rPr lang="en-US"/>
              <a:t>19 October 2023</a:t>
            </a:r>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r>
              <a:rPr lang="en-US"/>
              <a:t>19 October 2023</a:t>
            </a:r>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r>
              <a:rPr lang="en-US"/>
              <a:t>19 October 2023</a:t>
            </a:r>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r>
              <a:rPr lang="en-US"/>
              <a:t>19 October 2023</a:t>
            </a: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19 October 2023</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t>19 October 2023</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19 October 2023</a:t>
            </a:r>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r>
              <a:rPr lang="en-US"/>
              <a:t>19 October 2023</a:t>
            </a:r>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r>
              <a:rPr lang="en-US"/>
              <a:t>19 October 2023</a:t>
            </a:r>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19 October 2023</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19 October 2023</a:t>
            </a:r>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3702597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7D87D-B083-1949-A3B1-135F9ABF9E7C}"/>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b="6901"/>
          <a:stretch/>
        </p:blipFill>
        <p:spPr>
          <a:xfrm>
            <a:off x="0" y="0"/>
            <a:ext cx="12192000" cy="6384758"/>
          </a:xfrm>
          <a:prstGeom prst="rect">
            <a:avLst/>
          </a:prstGeom>
        </p:spPr>
      </p:pic>
      <p:sp>
        <p:nvSpPr>
          <p:cNvPr id="2" name="Title 1"/>
          <p:cNvSpPr>
            <a:spLocks noGrp="1"/>
          </p:cNvSpPr>
          <p:nvPr>
            <p:ph type="ctrTitle" hasCustomPrompt="1"/>
          </p:nvPr>
        </p:nvSpPr>
        <p:spPr>
          <a:xfrm>
            <a:off x="952499" y="1181100"/>
            <a:ext cx="9177903" cy="1572399"/>
          </a:xfrm>
        </p:spPr>
        <p:txBody>
          <a:bodyPr anchor="t" anchorCtr="0">
            <a:normAutofit/>
          </a:bodyPr>
          <a:lstStyle>
            <a:lvl1pPr algn="l">
              <a:defRPr sz="4000">
                <a:solidFill>
                  <a:schemeClr val="bg1"/>
                </a:solidFill>
              </a:defRPr>
            </a:lvl1pPr>
          </a:lstStyle>
          <a:p>
            <a:r>
              <a:rPr lang="en-US" dirty="0"/>
              <a:t>Click to add title</a:t>
            </a:r>
          </a:p>
        </p:txBody>
      </p:sp>
      <p:sp>
        <p:nvSpPr>
          <p:cNvPr id="3" name="Date Placeholder 2">
            <a:extLst>
              <a:ext uri="{FF2B5EF4-FFF2-40B4-BE49-F238E27FC236}">
                <a16:creationId xmlns:a16="http://schemas.microsoft.com/office/drawing/2014/main" id="{127D0412-58CC-0741-86E0-E3CDFB4DEFC7}"/>
              </a:ext>
            </a:extLst>
          </p:cNvPr>
          <p:cNvSpPr>
            <a:spLocks noGrp="1"/>
          </p:cNvSpPr>
          <p:nvPr>
            <p:ph type="dt" sz="half" idx="10"/>
          </p:nvPr>
        </p:nvSpPr>
        <p:spPr/>
        <p:txBody>
          <a:bodyPr/>
          <a:lstStyle/>
          <a:p>
            <a:r>
              <a:rPr lang="en-US"/>
              <a:t>19 October 2023</a:t>
            </a:r>
            <a:endParaRPr lang="en-US" dirty="0"/>
          </a:p>
        </p:txBody>
      </p:sp>
      <p:sp>
        <p:nvSpPr>
          <p:cNvPr id="4" name="Footer Placeholder 3">
            <a:extLst>
              <a:ext uri="{FF2B5EF4-FFF2-40B4-BE49-F238E27FC236}">
                <a16:creationId xmlns:a16="http://schemas.microsoft.com/office/drawing/2014/main" id="{9CBFC704-FB8D-5E44-9CFD-8F9D72A4E1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ACCC02-114F-174D-9CD9-91B805013AF4}"/>
              </a:ext>
            </a:extLst>
          </p:cNvPr>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73851077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t>19 October 2023</a:t>
            </a:r>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E4C9F5DD-75AD-4844-876D-C3095DBA14CC}" type="slidenum">
              <a:rPr lang="en-US" smtClean="0"/>
              <a:t>‹#›</a:t>
            </a:fld>
            <a:endParaRPr lang="en-US"/>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132944294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r>
              <a:rPr lang="en-US"/>
              <a:t>19 October 2023</a:t>
            </a:r>
          </a:p>
        </p:txBody>
      </p:sp>
      <p:sp>
        <p:nvSpPr>
          <p:cNvPr id="6" name="Footer Placeholder 5"/>
          <p:cNvSpPr>
            <a:spLocks noGrp="1"/>
          </p:cNvSpPr>
          <p:nvPr>
            <p:ph type="ftr" sz="quarter" idx="16"/>
          </p:nvPr>
        </p:nvSpPr>
        <p:spPr/>
        <p:txBody>
          <a:bodyPr/>
          <a:lstStyle/>
          <a:p>
            <a:endParaRPr lang="en-US"/>
          </a:p>
        </p:txBody>
      </p:sp>
      <p:sp>
        <p:nvSpPr>
          <p:cNvPr id="7" name="Slide Number Placeholder 6"/>
          <p:cNvSpPr>
            <a:spLocks noGrp="1"/>
          </p:cNvSpPr>
          <p:nvPr>
            <p:ph type="sldNum" sz="quarter" idx="17"/>
          </p:nvPr>
        </p:nvSpPr>
        <p:spPr/>
        <p:txBody>
          <a:bodyPr/>
          <a:lstStyle/>
          <a:p>
            <a:fld id="{E4C9F5DD-75AD-4844-876D-C3095DBA14CC}" type="slidenum">
              <a:rPr lang="en-US" smtClean="0"/>
              <a:t>‹#›</a:t>
            </a:fld>
            <a:endParaRPr lang="en-US"/>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465118014"/>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75915606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a:t>19 October 2023</a:t>
            </a:r>
          </a:p>
        </p:txBody>
      </p:sp>
      <p:sp>
        <p:nvSpPr>
          <p:cNvPr id="5" name="Footer Placeholder 4"/>
          <p:cNvSpPr>
            <a:spLocks noGrp="1"/>
          </p:cNvSpPr>
          <p:nvPr>
            <p:ph type="ftr" sz="quarter" idx="19"/>
          </p:nvPr>
        </p:nvSpPr>
        <p:spPr/>
        <p:txBody>
          <a:bodyPr/>
          <a:lstStyle/>
          <a:p>
            <a:endParaRPr lang="en-US"/>
          </a:p>
        </p:txBody>
      </p:sp>
      <p:sp>
        <p:nvSpPr>
          <p:cNvPr id="6" name="Slide Number Placeholder 5"/>
          <p:cNvSpPr>
            <a:spLocks noGrp="1"/>
          </p:cNvSpPr>
          <p:nvPr>
            <p:ph type="sldNum" sz="quarter" idx="20"/>
          </p:nvPr>
        </p:nvSpPr>
        <p:spPr/>
        <p:txBody>
          <a:bodyPr/>
          <a:lstStyle/>
          <a:p>
            <a:fld id="{E4C9F5DD-75AD-4844-876D-C3095DBA14CC}" type="slidenum">
              <a:rPr lang="en-US" smtClean="0"/>
              <a:t>‹#›</a:t>
            </a:fld>
            <a:endParaRPr lang="en-US"/>
          </a:p>
        </p:txBody>
      </p:sp>
      <p:sp>
        <p:nvSpPr>
          <p:cNvPr id="13" name="Rectangle 12"/>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86635295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961249"/>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9F5DD-75AD-4844-876D-C3095DBA14CC}" type="slidenum">
              <a:rPr lang="en-US" smtClean="0"/>
              <a:t>‹#›</a:t>
            </a:fld>
            <a:endParaRPr lang="en-US"/>
          </a:p>
        </p:txBody>
      </p:sp>
      <p:pic>
        <p:nvPicPr>
          <p:cNvPr id="7" name="Picture 6">
            <a:extLst>
              <a:ext uri="{FF2B5EF4-FFF2-40B4-BE49-F238E27FC236}">
                <a16:creationId xmlns:a16="http://schemas.microsoft.com/office/drawing/2014/main" id="{D03D63BA-95B7-2B4C-AEF6-CD82AC95336D}"/>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960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a:t>19 October 2023</a:t>
            </a:r>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9F5DD-75AD-4844-876D-C3095DBA14CC}" type="slidenum">
              <a:rPr lang="en-US" smtClean="0"/>
              <a:t>‹#›</a:t>
            </a:fld>
            <a:endParaRPr lang="en-US"/>
          </a:p>
        </p:txBody>
      </p:sp>
      <p:pic>
        <p:nvPicPr>
          <p:cNvPr id="8" name="Picture 7">
            <a:extLst>
              <a:ext uri="{FF2B5EF4-FFF2-40B4-BE49-F238E27FC236}">
                <a16:creationId xmlns:a16="http://schemas.microsoft.com/office/drawing/2014/main" id="{78B22182-A2A4-CB46-9920-A744C95DAC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744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r>
              <a:rPr lang="en-US"/>
              <a:t>19 October 2023</a:t>
            </a:r>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E4C9F5DD-75AD-4844-876D-C3095DBA14CC}" type="slidenum">
              <a:rPr lang="en-US" smtClean="0"/>
              <a:t>‹#›</a:t>
            </a:fld>
            <a:endParaRPr lang="en-US"/>
          </a:p>
        </p:txBody>
      </p:sp>
      <p:pic>
        <p:nvPicPr>
          <p:cNvPr id="8" name="Picture 7">
            <a:extLst>
              <a:ext uri="{FF2B5EF4-FFF2-40B4-BE49-F238E27FC236}">
                <a16:creationId xmlns:a16="http://schemas.microsoft.com/office/drawing/2014/main" id="{36AABFF6-8C79-B046-899C-AE63F4762B79}"/>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002739499"/>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E4C9F5DD-75AD-4844-876D-C3095DBA14CC}" type="slidenum">
              <a:rPr lang="en-US" smtClean="0"/>
              <a:t>‹#›</a:t>
            </a:fld>
            <a:endParaRPr lang="en-US"/>
          </a:p>
        </p:txBody>
      </p:sp>
      <p:pic>
        <p:nvPicPr>
          <p:cNvPr id="10" name="Picture 9">
            <a:extLst>
              <a:ext uri="{FF2B5EF4-FFF2-40B4-BE49-F238E27FC236}">
                <a16:creationId xmlns:a16="http://schemas.microsoft.com/office/drawing/2014/main" id="{067B7A62-5ED3-6B46-B894-351377ED03D1}"/>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907592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E4C9F5DD-75AD-4844-876D-C3095DBA14CC}"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4044779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E4C9F5DD-75AD-4844-876D-C3095DBA14CC}" type="slidenum">
              <a:rPr lang="en-US" smtClean="0"/>
              <a:t>‹#›</a:t>
            </a:fld>
            <a:endParaRPr lang="en-US"/>
          </a:p>
        </p:txBody>
      </p:sp>
      <p:pic>
        <p:nvPicPr>
          <p:cNvPr id="10" name="Picture 9">
            <a:extLst>
              <a:ext uri="{FF2B5EF4-FFF2-40B4-BE49-F238E27FC236}">
                <a16:creationId xmlns:a16="http://schemas.microsoft.com/office/drawing/2014/main" id="{2F3A485B-147C-8D4B-9DC2-3A389CDB5362}"/>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01083365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r>
              <a:rPr lang="en-US"/>
              <a:t>19 October 2023</a:t>
            </a:r>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E4C9F5DD-75AD-4844-876D-C3095DBA14CC}"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63872120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E4C9F5DD-75AD-4844-876D-C3095DBA14CC}" type="slidenum">
              <a:rPr lang="en-US" smtClean="0"/>
              <a:t>‹#›</a:t>
            </a:fld>
            <a:endParaRPr lang="en-US"/>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85481202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r>
              <a:rPr lang="en-US"/>
              <a:t>19 October 2023</a:t>
            </a:r>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E4C9F5DD-75AD-4844-876D-C3095DBA14CC}"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117875816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53688681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r>
              <a:rPr lang="en-US"/>
              <a:t>19 October 2023</a:t>
            </a:r>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E4C9F5DD-75AD-4844-876D-C3095DBA14CC}"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773269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r>
              <a:rPr lang="en-US"/>
              <a:t>19 October 2023</a:t>
            </a:r>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65907129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r>
              <a:rPr lang="en-US"/>
              <a:t>19 October 2023</a:t>
            </a:r>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E4C9F5DD-75AD-4844-876D-C3095DBA14CC}" type="slidenum">
              <a:rPr lang="en-US" smtClean="0"/>
              <a:t>‹#›</a:t>
            </a:fld>
            <a:endParaRPr lang="en-US"/>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42030927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r>
              <a:rPr lang="en-US"/>
              <a:t>19 October 2023</a:t>
            </a:r>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2207740404"/>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r>
              <a:rPr lang="en-US"/>
              <a:t>19 October 2023</a:t>
            </a:r>
          </a:p>
        </p:txBody>
      </p:sp>
      <p:sp>
        <p:nvSpPr>
          <p:cNvPr id="8" name="Footer Placeholder 7"/>
          <p:cNvSpPr>
            <a:spLocks noGrp="1"/>
          </p:cNvSpPr>
          <p:nvPr>
            <p:ph type="ftr" sz="quarter" idx="23"/>
          </p:nvPr>
        </p:nvSpPr>
        <p:spPr/>
        <p:txBody>
          <a:bodyPr/>
          <a:lstStyle/>
          <a:p>
            <a:endParaRPr lang="en-US"/>
          </a:p>
        </p:txBody>
      </p:sp>
      <p:sp>
        <p:nvSpPr>
          <p:cNvPr id="9" name="Slide Number Placeholder 8"/>
          <p:cNvSpPr>
            <a:spLocks noGrp="1"/>
          </p:cNvSpPr>
          <p:nvPr>
            <p:ph type="sldNum" sz="quarter" idx="24"/>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1994035851"/>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r>
              <a:rPr lang="en-US"/>
              <a:t>19 October 2023</a:t>
            </a:r>
          </a:p>
        </p:txBody>
      </p:sp>
      <p:sp>
        <p:nvSpPr>
          <p:cNvPr id="7" name="Footer Placeholder 6"/>
          <p:cNvSpPr>
            <a:spLocks noGrp="1"/>
          </p:cNvSpPr>
          <p:nvPr>
            <p:ph type="ftr" sz="quarter" idx="25"/>
          </p:nvPr>
        </p:nvSpPr>
        <p:spPr/>
        <p:txBody>
          <a:bodyPr/>
          <a:lstStyle/>
          <a:p>
            <a:endParaRPr lang="en-US"/>
          </a:p>
        </p:txBody>
      </p:sp>
      <p:sp>
        <p:nvSpPr>
          <p:cNvPr id="9" name="Slide Number Placeholder 8"/>
          <p:cNvSpPr>
            <a:spLocks noGrp="1"/>
          </p:cNvSpPr>
          <p:nvPr>
            <p:ph type="sldNum" sz="quarter" idx="26"/>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50878148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r>
              <a:rPr lang="en-US"/>
              <a:t>19 October 2023</a:t>
            </a:r>
          </a:p>
        </p:txBody>
      </p:sp>
      <p:sp>
        <p:nvSpPr>
          <p:cNvPr id="7" name="Footer Placeholder 6"/>
          <p:cNvSpPr>
            <a:spLocks noGrp="1"/>
          </p:cNvSpPr>
          <p:nvPr>
            <p:ph type="ftr" sz="quarter" idx="25"/>
          </p:nvPr>
        </p:nvSpPr>
        <p:spPr/>
        <p:txBody>
          <a:bodyPr/>
          <a:lstStyle/>
          <a:p>
            <a:endParaRPr lang="en-US"/>
          </a:p>
        </p:txBody>
      </p:sp>
      <p:sp>
        <p:nvSpPr>
          <p:cNvPr id="11" name="Slide Number Placeholder 10"/>
          <p:cNvSpPr>
            <a:spLocks noGrp="1"/>
          </p:cNvSpPr>
          <p:nvPr>
            <p:ph type="sldNum" sz="quarter" idx="26"/>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22835720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r>
              <a:rPr lang="en-US"/>
              <a:t>19 October 2023</a:t>
            </a:r>
          </a:p>
        </p:txBody>
      </p:sp>
      <p:sp>
        <p:nvSpPr>
          <p:cNvPr id="7" name="Footer Placeholder 6"/>
          <p:cNvSpPr>
            <a:spLocks noGrp="1"/>
          </p:cNvSpPr>
          <p:nvPr>
            <p:ph type="ftr" sz="quarter" idx="24"/>
          </p:nvPr>
        </p:nvSpPr>
        <p:spPr/>
        <p:txBody>
          <a:bodyPr/>
          <a:lstStyle/>
          <a:p>
            <a:endParaRPr lang="en-US"/>
          </a:p>
        </p:txBody>
      </p:sp>
      <p:sp>
        <p:nvSpPr>
          <p:cNvPr id="8" name="Slide Number Placeholder 7"/>
          <p:cNvSpPr>
            <a:spLocks noGrp="1"/>
          </p:cNvSpPr>
          <p:nvPr>
            <p:ph type="sldNum" sz="quarter" idx="25"/>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33554733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r>
              <a:rPr lang="en-US"/>
              <a:t>19 October 2023</a:t>
            </a:r>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40615928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19 October 2023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9F5DD-75AD-4844-876D-C3095DBA14CC}" type="slidenum">
              <a:rPr lang="en-US" smtClean="0"/>
              <a:t>‹#›</a:t>
            </a:fld>
            <a:endParaRPr lang="en-US"/>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0444635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t>19 October 2023</a:t>
            </a:r>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E4C9F5DD-75AD-4844-876D-C3095DBA14CC}" type="slidenum">
              <a:rPr lang="en-US" smtClean="0"/>
              <a:t>‹#›</a:t>
            </a:fld>
            <a:endParaRPr lang="en-US"/>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84440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19 October 2023</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1181644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ad Chart with Title 2">
    <p:spTree>
      <p:nvGrpSpPr>
        <p:cNvPr id="1" name=""/>
        <p:cNvGrpSpPr/>
        <p:nvPr/>
      </p:nvGrpSpPr>
      <p:grpSpPr>
        <a:xfrm>
          <a:off x="0" y="0"/>
          <a:ext cx="0" cy="0"/>
          <a:chOff x="0" y="0"/>
          <a:chExt cx="0" cy="0"/>
        </a:xfrm>
      </p:grpSpPr>
      <p:sp>
        <p:nvSpPr>
          <p:cNvPr id="28" name="Title 27"/>
          <p:cNvSpPr>
            <a:spLocks noGrp="1"/>
          </p:cNvSpPr>
          <p:nvPr>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r>
              <a:rPr lang="en-US"/>
              <a:t>19 October 2023</a:t>
            </a:r>
          </a:p>
        </p:txBody>
      </p:sp>
      <p:sp>
        <p:nvSpPr>
          <p:cNvPr id="6" name="Footer Placeholder 5"/>
          <p:cNvSpPr>
            <a:spLocks noGrp="1"/>
          </p:cNvSpPr>
          <p:nvPr>
            <p:ph type="ftr" sz="quarter" idx="40"/>
          </p:nvPr>
        </p:nvSpPr>
        <p:spPr/>
        <p:txBody>
          <a:bodyPr/>
          <a:lstStyle/>
          <a:p>
            <a:endParaRPr lang="en-US"/>
          </a:p>
        </p:txBody>
      </p:sp>
      <p:sp>
        <p:nvSpPr>
          <p:cNvPr id="7" name="Slide Number Placeholder 6"/>
          <p:cNvSpPr>
            <a:spLocks noGrp="1"/>
          </p:cNvSpPr>
          <p:nvPr>
            <p:ph type="sldNum" sz="quarter" idx="41"/>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858322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r>
              <a:rPr lang="en-US"/>
              <a:t>19 October 2023</a:t>
            </a:r>
          </a:p>
        </p:txBody>
      </p:sp>
      <p:sp>
        <p:nvSpPr>
          <p:cNvPr id="7" name="Footer Placeholder 6"/>
          <p:cNvSpPr>
            <a:spLocks noGrp="1"/>
          </p:cNvSpPr>
          <p:nvPr>
            <p:ph type="ftr" sz="quarter" idx="38"/>
          </p:nvPr>
        </p:nvSpPr>
        <p:spPr/>
        <p:txBody>
          <a:bodyPr/>
          <a:lstStyle/>
          <a:p>
            <a:endParaRPr lang="en-US"/>
          </a:p>
        </p:txBody>
      </p:sp>
      <p:sp>
        <p:nvSpPr>
          <p:cNvPr id="9" name="Slide Number Placeholder 8"/>
          <p:cNvSpPr>
            <a:spLocks noGrp="1"/>
          </p:cNvSpPr>
          <p:nvPr>
            <p:ph type="sldNum" sz="quarter" idx="39"/>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686021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19 October 2023</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9F5DD-75AD-4844-876D-C3095DBA14CC}" type="slidenum">
              <a:rPr lang="en-US" smtClean="0"/>
              <a:t>‹#›</a:t>
            </a:fld>
            <a:endParaRPr lang="en-US"/>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716139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r>
              <a:rPr lang="en-US"/>
              <a:t>19 October 2023</a:t>
            </a:r>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613219463"/>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r>
              <a:rPr lang="en-US"/>
              <a:t>19 October 2023</a:t>
            </a:r>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E4C9F5DD-75AD-4844-876D-C3095DBA14CC}" type="slidenum">
              <a:rPr lang="en-US" smtClean="0"/>
              <a:t>‹#›</a:t>
            </a:fld>
            <a:endParaRPr lang="en-US"/>
          </a:p>
        </p:txBody>
      </p:sp>
      <p:pic>
        <p:nvPicPr>
          <p:cNvPr id="7" name="Picture 6">
            <a:extLst>
              <a:ext uri="{FF2B5EF4-FFF2-40B4-BE49-F238E27FC236}">
                <a16:creationId xmlns:a16="http://schemas.microsoft.com/office/drawing/2014/main" id="{B168208E-FB7B-0A4E-84BB-740160322601}"/>
              </a:ext>
            </a:extLst>
          </p:cNvPr>
          <p:cNvPicPr>
            <a:picLocks noChangeAspect="1"/>
          </p:cNvPicPr>
          <p:nvPr/>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6719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r>
              <a:rPr lang="en-US"/>
              <a:t>19 October 2023</a:t>
            </a:r>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r>
              <a:rPr lang="en-US"/>
              <a:t>19 October 2023</a:t>
            </a:r>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image" Target="../media/image1.emf"/><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r>
              <a:rPr lang="en-US"/>
              <a:t>19 October 2023</a:t>
            </a:r>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 id="2147483980" r:id="rId33"/>
  </p:sldLayoutIdLst>
  <p:hf hdr="0" ft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r>
              <a:rPr lang="en-US"/>
              <a:t>19 October 2023</a:t>
            </a:r>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E4C9F5DD-75AD-4844-876D-C3095DBA14CC}" type="slidenum">
              <a:rPr lang="en-US" smtClean="0"/>
              <a:t>‹#›</a:t>
            </a:fld>
            <a:endParaRPr lang="en-US"/>
          </a:p>
        </p:txBody>
      </p:sp>
      <p:pic>
        <p:nvPicPr>
          <p:cNvPr id="11" name="Picture 10"/>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69960008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hf hdr="0" ft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7.em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lsic-wiki.jhuapl.edu/display/DM/Dust+Mitigation+Home" TargetMode="External"/><Relationship Id="rId4" Type="http://schemas.openxmlformats.org/officeDocument/2006/relationships/hyperlink" Target="mailto:lsic-wiki-admins@listserv.jhuapl.ed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lsic-wiki.jhuapl.edu/x/GoAZ" TargetMode="External"/><Relationship Id="rId2" Type="http://schemas.openxmlformats.org/officeDocument/2006/relationships/hyperlink" Target="mailto:lsic-wiki-admins@listserv.jhuapl.edu" TargetMode="Externa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lsic-wiki.jhuapl.edu/display/DM/2023+08+17+Bristle+Cleaning+and+EDS+Application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forms/d/e/1FAIpQLSdjuTIK_TLMnCM4_aSMLAzLS762qtzbgmcOd2fgizICsab6KQ/viewform" TargetMode="External"/><Relationship Id="rId2" Type="http://schemas.openxmlformats.org/officeDocument/2006/relationships/hyperlink" Target="https://lsic.jhuapl.edu/News/Sign-Up.php" TargetMode="External"/><Relationship Id="rId1" Type="http://schemas.openxmlformats.org/officeDocument/2006/relationships/slideLayout" Target="../slideLayouts/slideLayout6.xml"/><Relationship Id="rId6" Type="http://schemas.openxmlformats.org/officeDocument/2006/relationships/hyperlink" Target="https://forms.gle/AGpyJcNZBd6ihdaq7" TargetMode="External"/><Relationship Id="rId5" Type="http://schemas.openxmlformats.org/officeDocument/2006/relationships/hyperlink" Target="https://lsic-wiki.jhuapl.edu/x/94Rf" TargetMode="External"/><Relationship Id="rId4" Type="http://schemas.openxmlformats.org/officeDocument/2006/relationships/hyperlink" Target="https://lsic-wiki.jhuapl.edu/display/DM/Who%27s+Who+In+Dust+Mitigatio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hyperlink" Target="https://forms.gle/AGpyJcNZBd6ihdaq7" TargetMode="External"/><Relationship Id="rId2" Type="http://schemas.openxmlformats.org/officeDocument/2006/relationships/image" Target="../media/image15.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nspires.nasaprs.com/external/solicitations/summary.do?solId=%7B4FB626AC-C4FA-72A6-9FDB-C5305D6F5E38%7D&amp;path=&amp;method=init"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hulc.nianet.org/challenge_details/"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hyperlink" Target="https://lsic.jhuapl.edu/Events/Agenda/index.php?id=481" TargetMode="Externa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hyperlink" Target="https://nspires.nasaprs.com/external/solicitations/summary.do?solId=%7b54539FBC-2030-99C0-3D8B-0782F9B57B16%7d&amp;path=&amp;method=init" TargetMode="External"/><Relationship Id="rId3" Type="http://schemas.openxmlformats.org/officeDocument/2006/relationships/hyperlink" Target="https://seedfund.nsf.gov/apply/get-started/" TargetMode="External"/><Relationship Id="rId7" Type="http://schemas.openxmlformats.org/officeDocument/2006/relationships/hyperlink" Target="https://bigidea.nianet.org/" TargetMode="External"/><Relationship Id="rId2" Type="http://schemas.openxmlformats.org/officeDocument/2006/relationships/image" Target="../media/image15.tiff"/><Relationship Id="rId1" Type="http://schemas.openxmlformats.org/officeDocument/2006/relationships/slideLayout" Target="../slideLayouts/slideLayout6.xml"/><Relationship Id="rId6" Type="http://schemas.openxmlformats.org/officeDocument/2006/relationships/hyperlink" Target="https://hulc.nianet.org/challenge_details/" TargetMode="External"/><Relationship Id="rId5" Type="http://schemas.openxmlformats.org/officeDocument/2006/relationships/hyperlink" Target="https://nspires.nasaprs.com/external/solicitations/summary.do?solId=%7bB45FA053-D807-9EB2-82F2-C7A157211B08%7d&amp;path=&amp;method=init" TargetMode="External"/><Relationship Id="rId4" Type="http://schemas.openxmlformats.org/officeDocument/2006/relationships/hyperlink" Target="https://nspires.nasaprs.com/external/solicitations/summary.do?solId=%7b1B42E782-61BB-9834-F20F-44CBEF13C0A6%7d&amp;path=&amp;method=in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5BC2CD-0838-124E-80A3-1128158EC2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507727"/>
            <a:ext cx="12191999" cy="2350273"/>
          </a:xfrm>
          <a:prstGeom prst="rect">
            <a:avLst/>
          </a:prstGeom>
        </p:spPr>
      </p:pic>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2371164" y="2439856"/>
            <a:ext cx="7449671" cy="2098488"/>
          </a:xfrm>
        </p:spPr>
        <p:txBody>
          <a:bodyPr>
            <a:normAutofit/>
          </a:bodyPr>
          <a:lstStyle/>
          <a:p>
            <a:pPr algn="ctr"/>
            <a:r>
              <a:rPr lang="en-US" sz="3600" b="0" dirty="0">
                <a:solidFill>
                  <a:srgbClr val="F9E180"/>
                </a:solidFill>
              </a:rPr>
              <a:t>LSIC Dust Mitigation Focus Group</a:t>
            </a:r>
            <a:endParaRPr lang="en-US" sz="3600" dirty="0">
              <a:solidFill>
                <a:srgbClr val="F9E18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2371164" y="3280681"/>
            <a:ext cx="7924801" cy="853686"/>
          </a:xfrm>
        </p:spPr>
        <p:txBody>
          <a:bodyPr>
            <a:normAutofit lnSpcReduction="10000"/>
          </a:bodyPr>
          <a:lstStyle/>
          <a:p>
            <a:pPr algn="ctr"/>
            <a:r>
              <a:rPr lang="en-US" dirty="0"/>
              <a:t>Monthly Meeting</a:t>
            </a:r>
          </a:p>
          <a:p>
            <a:pPr algn="ctr"/>
            <a:r>
              <a:rPr lang="en-US" dirty="0"/>
              <a:t>October 19</a:t>
            </a:r>
            <a:r>
              <a:rPr lang="en-US" baseline="30000" dirty="0"/>
              <a:t>th</a:t>
            </a:r>
            <a:r>
              <a:rPr lang="en-US" dirty="0"/>
              <a:t>, 2023</a:t>
            </a:r>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741332" y="5555501"/>
            <a:ext cx="7260405" cy="1031135"/>
          </a:xfrm>
          <a:solidFill>
            <a:srgbClr val="000000">
              <a:alpha val="54118"/>
            </a:srgbClr>
          </a:solidFill>
        </p:spPr>
        <p:txBody>
          <a:bodyPr>
            <a:normAutofit fontScale="92500" lnSpcReduction="20000"/>
          </a:bodyPr>
          <a:lstStyle/>
          <a:p>
            <a:r>
              <a:rPr lang="en-US" sz="1800" b="1" dirty="0">
                <a:solidFill>
                  <a:schemeClr val="bg1"/>
                </a:solidFill>
                <a:effectLst>
                  <a:outerShdw blurRad="38100" dist="38100" dir="2700000" algn="tl">
                    <a:srgbClr val="000000">
                      <a:alpha val="43137"/>
                    </a:srgbClr>
                  </a:outerShdw>
                </a:effectLst>
              </a:rPr>
              <a:t>Jorge Núñez, Sarah Hasnain, Lindsey Tolis, </a:t>
            </a:r>
          </a:p>
          <a:p>
            <a:r>
              <a:rPr lang="en-US" sz="1800" b="1" dirty="0">
                <a:solidFill>
                  <a:schemeClr val="bg1"/>
                </a:solidFill>
                <a:effectLst>
                  <a:outerShdw blurRad="38100" dist="38100" dir="2700000" algn="tl">
                    <a:srgbClr val="000000">
                      <a:alpha val="43137"/>
                    </a:srgbClr>
                  </a:outerShdw>
                </a:effectLst>
              </a:rPr>
              <a:t>Richard Miller, Stephen Izon, Timothy Cole</a:t>
            </a:r>
          </a:p>
          <a:p>
            <a:endParaRPr lang="en-US" sz="1800" b="1" dirty="0">
              <a:solidFill>
                <a:schemeClr val="bg1"/>
              </a:solidFill>
              <a:effectLst>
                <a:outerShdw blurRad="38100" dist="38100" dir="2700000" algn="tl">
                  <a:srgbClr val="000000">
                    <a:alpha val="43137"/>
                  </a:srgbClr>
                </a:outerShdw>
              </a:effectLst>
            </a:endParaRPr>
          </a:p>
          <a:p>
            <a:endParaRPr lang="en-US" sz="1600" b="1"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Facilitator_DustMitigation@jhuapl.edu</a:t>
            </a:r>
            <a:endParaRPr lang="en-US" sz="1600" dirty="0">
              <a:solidFill>
                <a:srgbClr val="F9E180"/>
              </a:solidFill>
            </a:endParaRPr>
          </a:p>
          <a:p>
            <a:endParaRPr lang="en-US" sz="1600" dirty="0">
              <a:solidFill>
                <a:srgbClr val="F9E180"/>
              </a:solidFill>
            </a:endParaRPr>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r>
              <a:rPr lang="en-US"/>
              <a:t>19 October 2023</a:t>
            </a:r>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551" y="230300"/>
            <a:ext cx="8778240" cy="2032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6420" y="4414684"/>
            <a:ext cx="3120624" cy="2041310"/>
          </a:xfrm>
          <a:prstGeom prst="rect">
            <a:avLst/>
          </a:prstGeom>
        </p:spPr>
      </p:pic>
    </p:spTree>
    <p:extLst>
      <p:ext uri="{BB962C8B-B14F-4D97-AF65-F5344CB8AC3E}">
        <p14:creationId xmlns:p14="http://schemas.microsoft.com/office/powerpoint/2010/main" val="73277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796" r="2786" b="4110"/>
          <a:stretch/>
        </p:blipFill>
        <p:spPr>
          <a:xfrm>
            <a:off x="1956617" y="1921394"/>
            <a:ext cx="8426248" cy="4538924"/>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814916" y="419100"/>
            <a:ext cx="7919884" cy="762000"/>
          </a:xfrm>
        </p:spPr>
        <p:txBody>
          <a:bodyPr>
            <a:normAutofit/>
          </a:bodyPr>
          <a:lstStyle/>
          <a:p>
            <a:r>
              <a:rPr lang="en-US" dirty="0"/>
              <a:t>LSIC Dust Mitigation Wiki Page</a:t>
            </a:r>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500" y="1185863"/>
            <a:ext cx="10325100" cy="5299386"/>
          </a:xfrm>
        </p:spPr>
        <p:txBody>
          <a:bodyPr>
            <a:normAutofit/>
          </a:bodyPr>
          <a:lstStyle/>
          <a:p>
            <a:pPr marL="285750" indent="-285750">
              <a:buFont typeface="Arial" panose="020B0604020202020204" pitchFamily="34" charset="0"/>
              <a:buChar char="•"/>
            </a:pPr>
            <a:r>
              <a:rPr lang="en-US" b="1" dirty="0">
                <a:latin typeface="Franklin Gothic Book" panose="020B0503020102020204" pitchFamily="34" charset="0"/>
              </a:rPr>
              <a:t>To request access, please contact </a:t>
            </a:r>
            <a:r>
              <a:rPr lang="en-US" b="1" dirty="0">
                <a:latin typeface="Franklin Gothic Book" panose="020B0503020102020204" pitchFamily="34" charset="0"/>
                <a:hlinkClick r:id="rId4"/>
              </a:rPr>
              <a:t>lsic-wiki-admins@listserv.jhuapl.edu</a:t>
            </a:r>
            <a:endParaRPr lang="en-US" dirty="0">
              <a:latin typeface="Franklin Gothic Book" panose="020B0503020102020204" pitchFamily="34" charset="0"/>
            </a:endParaRPr>
          </a:p>
          <a:p>
            <a:pPr marL="285750" indent="-285750">
              <a:buFont typeface="Arial" panose="020B0604020202020204" pitchFamily="34" charset="0"/>
              <a:buChar char="•"/>
            </a:pPr>
            <a:r>
              <a:rPr lang="en-US" i="1" dirty="0">
                <a:latin typeface="Franklin Gothic Book" panose="020B0503020102020204" pitchFamily="34" charset="0"/>
              </a:rPr>
              <a:t>Dust Mitigation Discussion page and wiki</a:t>
            </a:r>
          </a:p>
          <a:p>
            <a:pPr marL="285750" indent="-285750">
              <a:buFont typeface="Arial" panose="020B0604020202020204" pitchFamily="34" charset="0"/>
              <a:buChar char="•"/>
            </a:pPr>
            <a:endParaRPr lang="en-US" sz="24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10</a:t>
            </a:fld>
            <a:endParaRPr lang="en-US" dirty="0"/>
          </a:p>
        </p:txBody>
      </p:sp>
      <p:sp>
        <p:nvSpPr>
          <p:cNvPr id="9" name="Rectangle 8"/>
          <p:cNvSpPr/>
          <p:nvPr/>
        </p:nvSpPr>
        <p:spPr>
          <a:xfrm>
            <a:off x="2231066" y="6445921"/>
            <a:ext cx="7482348" cy="369332"/>
          </a:xfrm>
          <a:prstGeom prst="rect">
            <a:avLst/>
          </a:prstGeom>
        </p:spPr>
        <p:txBody>
          <a:bodyPr wrap="square">
            <a:spAutoFit/>
          </a:bodyPr>
          <a:lstStyle/>
          <a:p>
            <a:r>
              <a:rPr lang="en-US" dirty="0">
                <a:hlinkClick r:id="rId5"/>
              </a:rPr>
              <a:t>https://lsic-wiki.jhuapl.edu/display/DM/Dust+Mitigation+Home</a:t>
            </a:r>
            <a:endParaRPr lang="en-US" dirty="0"/>
          </a:p>
        </p:txBody>
      </p:sp>
    </p:spTree>
    <p:extLst>
      <p:ext uri="{BB962C8B-B14F-4D97-AF65-F5344CB8AC3E}">
        <p14:creationId xmlns:p14="http://schemas.microsoft.com/office/powerpoint/2010/main" val="197179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814916" y="419100"/>
            <a:ext cx="7919884" cy="762000"/>
          </a:xfrm>
        </p:spPr>
        <p:txBody>
          <a:bodyPr>
            <a:normAutofit fontScale="90000"/>
          </a:bodyPr>
          <a:lstStyle/>
          <a:p>
            <a:r>
              <a:rPr lang="en-US" dirty="0"/>
              <a:t>Join the Discussion on our Wiki Page</a:t>
            </a:r>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500" y="1185863"/>
            <a:ext cx="10325100" cy="5299386"/>
          </a:xfrm>
        </p:spPr>
        <p:txBody>
          <a:bodyPr>
            <a:normAutofit/>
          </a:bodyPr>
          <a:lstStyle/>
          <a:p>
            <a:pPr marL="285750" indent="-285750">
              <a:buFont typeface="Arial" panose="020B0604020202020204" pitchFamily="34" charset="0"/>
              <a:buChar char="•"/>
            </a:pPr>
            <a:r>
              <a:rPr lang="en-US" b="1" dirty="0">
                <a:latin typeface="Franklin Gothic Book" panose="020B0503020102020204" pitchFamily="34" charset="0"/>
              </a:rPr>
              <a:t>To request access, please contact </a:t>
            </a:r>
            <a:r>
              <a:rPr lang="en-US" b="1" dirty="0">
                <a:latin typeface="Franklin Gothic Book" panose="020B0503020102020204" pitchFamily="34" charset="0"/>
                <a:hlinkClick r:id="rId2"/>
              </a:rPr>
              <a:t>lsic-wiki-admins@listserv.jhuapl.edu</a:t>
            </a:r>
            <a:endParaRPr lang="en-US" dirty="0">
              <a:latin typeface="Franklin Gothic Book" panose="020B0503020102020204" pitchFamily="34" charset="0"/>
            </a:endParaRPr>
          </a:p>
          <a:p>
            <a:pPr marL="285750" indent="-285750">
              <a:buFont typeface="Arial" panose="020B0604020202020204" pitchFamily="34" charset="0"/>
              <a:buChar char="•"/>
            </a:pPr>
            <a:r>
              <a:rPr lang="en-US" i="1" dirty="0">
                <a:latin typeface="Franklin Gothic Book" panose="020B0503020102020204" pitchFamily="34" charset="0"/>
              </a:rPr>
              <a:t>Dust Mitigation Discussion page and wiki</a:t>
            </a:r>
            <a:endParaRPr lang="en-US" sz="24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11</a:t>
            </a:fld>
            <a:endParaRPr lang="en-US" dirty="0"/>
          </a:p>
        </p:txBody>
      </p:sp>
      <p:sp>
        <p:nvSpPr>
          <p:cNvPr id="9" name="Rectangle 8"/>
          <p:cNvSpPr/>
          <p:nvPr/>
        </p:nvSpPr>
        <p:spPr>
          <a:xfrm>
            <a:off x="1420843" y="6509697"/>
            <a:ext cx="7261042" cy="369332"/>
          </a:xfrm>
          <a:prstGeom prst="rect">
            <a:avLst/>
          </a:prstGeom>
        </p:spPr>
        <p:txBody>
          <a:bodyPr wrap="square">
            <a:spAutoFit/>
          </a:bodyPr>
          <a:lstStyle/>
          <a:p>
            <a:r>
              <a:rPr lang="en-US" dirty="0">
                <a:solidFill>
                  <a:srgbClr val="FFC000"/>
                </a:solidFill>
                <a:hlinkClick r:id="rId3"/>
              </a:rPr>
              <a:t>https://lsic-wiki.jhuapl.edu/x/GoAZ</a:t>
            </a:r>
            <a:r>
              <a:rPr lang="en-US" dirty="0">
                <a:solidFill>
                  <a:srgbClr val="FFC000"/>
                </a:solidFill>
              </a:rPr>
              <a:t> </a:t>
            </a:r>
          </a:p>
        </p:txBody>
      </p:sp>
      <p:sp>
        <p:nvSpPr>
          <p:cNvPr id="10" name="Content Placeholder 2">
            <a:extLst>
              <a:ext uri="{FF2B5EF4-FFF2-40B4-BE49-F238E27FC236}">
                <a16:creationId xmlns:a16="http://schemas.microsoft.com/office/drawing/2014/main" id="{78996661-A1D2-CA43-8D2C-23F1257E9E0A}"/>
              </a:ext>
            </a:extLst>
          </p:cNvPr>
          <p:cNvSpPr txBox="1">
            <a:spLocks/>
          </p:cNvSpPr>
          <p:nvPr/>
        </p:nvSpPr>
        <p:spPr>
          <a:xfrm>
            <a:off x="1104900" y="2248525"/>
            <a:ext cx="2865979" cy="3955630"/>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latin typeface="Franklin Gothic Book" panose="020B0503020102020204" pitchFamily="34" charset="0"/>
              </a:rPr>
              <a:t>Sign-in to add a comment at bottom of page</a:t>
            </a:r>
          </a:p>
          <a:p>
            <a:pPr marL="285750" indent="-285750">
              <a:buFont typeface="Arial" panose="020B0604020202020204" pitchFamily="34" charset="0"/>
              <a:buChar char="•"/>
            </a:pPr>
            <a:r>
              <a:rPr lang="en-US" sz="2400" dirty="0">
                <a:latin typeface="Franklin Gothic Book" panose="020B0503020102020204" pitchFamily="34" charset="0"/>
              </a:rPr>
              <a:t>You can comment before, during, or after today’s meeting</a:t>
            </a:r>
          </a:p>
          <a:p>
            <a:pPr marL="285750" indent="-285750">
              <a:buFont typeface="Arial" panose="020B0604020202020204" pitchFamily="34" charset="0"/>
              <a:buChar char="•"/>
            </a:pPr>
            <a:r>
              <a:rPr lang="en-US" sz="2400" dirty="0">
                <a:latin typeface="Franklin Gothic Book" panose="020B0503020102020204" pitchFamily="34" charset="0"/>
                <a:hlinkClick r:id="rId4"/>
              </a:rPr>
              <a:t>Today’s meeting</a:t>
            </a:r>
            <a:endParaRPr lang="en-US" sz="2400" dirty="0">
              <a:latin typeface="Franklin Gothic Book" panose="020B0503020102020204" pitchFamily="34" charset="0"/>
            </a:endParaRPr>
          </a:p>
        </p:txBody>
      </p:sp>
      <p:pic>
        <p:nvPicPr>
          <p:cNvPr id="7" name="Picture 6"/>
          <p:cNvPicPr>
            <a:picLocks noChangeAspect="1"/>
          </p:cNvPicPr>
          <p:nvPr/>
        </p:nvPicPr>
        <p:blipFill>
          <a:blip r:embed="rId5"/>
          <a:stretch>
            <a:fillRect/>
          </a:stretch>
        </p:blipFill>
        <p:spPr>
          <a:xfrm>
            <a:off x="4123279" y="2122715"/>
            <a:ext cx="7755431" cy="3738774"/>
          </a:xfrm>
          <a:prstGeom prst="rect">
            <a:avLst/>
          </a:prstGeom>
        </p:spPr>
      </p:pic>
    </p:spTree>
    <p:extLst>
      <p:ext uri="{BB962C8B-B14F-4D97-AF65-F5344CB8AC3E}">
        <p14:creationId xmlns:p14="http://schemas.microsoft.com/office/powerpoint/2010/main" val="363027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lstStyle/>
          <a:p>
            <a:r>
              <a:rPr lang="en-US" dirty="0"/>
              <a:t>Get Involved with Dust Mitigation</a:t>
            </a:r>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p:txBody>
          <a:bodyPr>
            <a:normAutofit/>
          </a:bodyPr>
          <a:lstStyle/>
          <a:p>
            <a:endParaRPr lang="en-US" sz="1200" dirty="0">
              <a:solidFill>
                <a:srgbClr val="000000"/>
              </a:solidFill>
              <a:latin typeface="Franklin Gothic Book" panose="020B0503020102020204" pitchFamily="34" charset="0"/>
            </a:endParaRPr>
          </a:p>
          <a:p>
            <a:pPr lvl="0"/>
            <a:r>
              <a:rPr lang="en-US" sz="2400" dirty="0">
                <a:solidFill>
                  <a:srgbClr val="F9E180"/>
                </a:solidFill>
                <a:latin typeface="Franklin Gothic Book" panose="020B0503020102020204" pitchFamily="34" charset="0"/>
              </a:rPr>
              <a:t>Sign-up to Receive LSIC and Dust Mitigation FG Updates:</a:t>
            </a:r>
          </a:p>
          <a:p>
            <a:pPr marL="750888" lvl="1" indent="-285750"/>
            <a:r>
              <a:rPr lang="en-US" sz="1800" dirty="0">
                <a:latin typeface="Franklin Gothic Book" panose="020B0503020102020204" pitchFamily="34" charset="0"/>
              </a:rPr>
              <a:t>Fill out the </a:t>
            </a:r>
            <a:r>
              <a:rPr lang="en-US" sz="1800" dirty="0">
                <a:latin typeface="Franklin Gothic Book" panose="020B0503020102020204" pitchFamily="34" charset="0"/>
                <a:hlinkClick r:id="rId2"/>
              </a:rPr>
              <a:t>LSIC Sign Up </a:t>
            </a:r>
            <a:r>
              <a:rPr lang="en-US" sz="1800" dirty="0">
                <a:latin typeface="Franklin Gothic Book" panose="020B0503020102020204" pitchFamily="34" charset="0"/>
              </a:rPr>
              <a:t> </a:t>
            </a:r>
          </a:p>
          <a:p>
            <a:pPr marL="750888" lvl="1" indent="-285750"/>
            <a:r>
              <a:rPr lang="en-US" sz="1800" dirty="0">
                <a:latin typeface="Franklin Gothic Book" panose="020B0503020102020204" pitchFamily="34" charset="0"/>
              </a:rPr>
              <a:t>Indicate interest in Dust Mitigation to receive news and event invitations</a:t>
            </a:r>
          </a:p>
          <a:p>
            <a:pPr marL="285750" indent="-285750"/>
            <a:r>
              <a:rPr lang="en-US" sz="2400" dirty="0">
                <a:solidFill>
                  <a:srgbClr val="F9E180"/>
                </a:solidFill>
                <a:latin typeface="Franklin Gothic Book" panose="020B0503020102020204" pitchFamily="34" charset="0"/>
              </a:rPr>
              <a:t>Help us improve the Dust Mitigation Focus Group: </a:t>
            </a:r>
            <a:r>
              <a:rPr lang="en-US" sz="2400" dirty="0">
                <a:latin typeface="Franklin Gothic Book" panose="020B0503020102020204" pitchFamily="34" charset="0"/>
                <a:hlinkClick r:id="rId3"/>
              </a:rPr>
              <a:t>Feedback survey</a:t>
            </a:r>
            <a:endParaRPr lang="en-US" sz="2400" dirty="0">
              <a:latin typeface="Franklin Gothic Book" panose="020B0503020102020204" pitchFamily="34" charset="0"/>
            </a:endParaRPr>
          </a:p>
          <a:p>
            <a:r>
              <a:rPr lang="en-US" sz="2400" dirty="0">
                <a:solidFill>
                  <a:srgbClr val="F9E180"/>
                </a:solidFill>
                <a:latin typeface="Franklin Gothic Book" panose="020B0503020102020204" pitchFamily="34" charset="0"/>
              </a:rPr>
              <a:t>Interested in Teaming/Collaborating with Others?</a:t>
            </a:r>
          </a:p>
          <a:p>
            <a:pPr lvl="1"/>
            <a:r>
              <a:rPr lang="en-US" sz="1800" dirty="0">
                <a:latin typeface="Franklin Gothic Book" panose="020B0503020102020204" pitchFamily="34" charset="0"/>
              </a:rPr>
              <a:t>Add yourself to our Confluence </a:t>
            </a:r>
            <a:r>
              <a:rPr lang="en-US" sz="1800" dirty="0">
                <a:latin typeface="Franklin Gothic Book" panose="020B0503020102020204" pitchFamily="34" charset="0"/>
                <a:hlinkClick r:id="rId4"/>
              </a:rPr>
              <a:t>Who’s Who page</a:t>
            </a:r>
            <a:endParaRPr lang="en-US" sz="1800" dirty="0">
              <a:latin typeface="Franklin Gothic Book" panose="020B0503020102020204" pitchFamily="34" charset="0"/>
            </a:endParaRPr>
          </a:p>
          <a:p>
            <a:r>
              <a:rPr lang="en-US" sz="2400" dirty="0">
                <a:solidFill>
                  <a:srgbClr val="F9E180"/>
                </a:solidFill>
                <a:latin typeface="Franklin Gothic Book" panose="020B0503020102020204" pitchFamily="34" charset="0"/>
              </a:rPr>
              <a:t>Looking for info on lunar dust or dust mitigation resources? </a:t>
            </a:r>
          </a:p>
          <a:p>
            <a:pPr lvl="1"/>
            <a:r>
              <a:rPr lang="en-US" sz="1800" dirty="0">
                <a:latin typeface="Franklin Gothic Book" panose="020B0503020102020204" pitchFamily="34" charset="0"/>
              </a:rPr>
              <a:t>Checkout our Confluence </a:t>
            </a:r>
            <a:r>
              <a:rPr lang="en-US" sz="1800" dirty="0">
                <a:latin typeface="Franklin Gothic Book" panose="020B0503020102020204" pitchFamily="34" charset="0"/>
                <a:hlinkClick r:id="rId5"/>
              </a:rPr>
              <a:t>resources page </a:t>
            </a:r>
            <a:endParaRPr lang="en-US" sz="1800" dirty="0">
              <a:latin typeface="Franklin Gothic Book" panose="020B0503020102020204" pitchFamily="34" charset="0"/>
            </a:endParaRPr>
          </a:p>
          <a:p>
            <a:r>
              <a:rPr lang="en-US" sz="2400" dirty="0">
                <a:solidFill>
                  <a:srgbClr val="F9E180"/>
                </a:solidFill>
                <a:latin typeface="Franklin Gothic Book" panose="020B0503020102020204" pitchFamily="34" charset="0"/>
              </a:rPr>
              <a:t>Join one of the Dust Mitigation Subgroups!</a:t>
            </a:r>
          </a:p>
          <a:p>
            <a:pPr lvl="1"/>
            <a:r>
              <a:rPr lang="en-US" sz="1800" dirty="0">
                <a:latin typeface="Franklin Gothic Book" panose="020B0503020102020204" pitchFamily="34" charset="0"/>
                <a:hlinkClick r:id="rId6"/>
              </a:rPr>
              <a:t>Subgroup Membership/Leaders survey</a:t>
            </a:r>
            <a:endParaRPr lang="en-US" sz="1800" dirty="0">
              <a:latin typeface="Franklin Gothic Book" panose="020B0503020102020204" pitchFamily="34" charset="0"/>
            </a:endParaRPr>
          </a:p>
          <a:p>
            <a:pPr lvl="1"/>
            <a:r>
              <a:rPr lang="en-US" sz="1800" dirty="0">
                <a:latin typeface="Franklin Gothic Book" panose="020B0503020102020204" pitchFamily="34" charset="0"/>
              </a:rPr>
              <a:t>Still looking for subgroup leads!</a:t>
            </a:r>
          </a:p>
          <a:p>
            <a:pPr lvl="1"/>
            <a:endParaRPr lang="en-US" sz="18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12</a:t>
            </a:fld>
            <a:endParaRPr lang="en-US" dirty="0"/>
          </a:p>
        </p:txBody>
      </p:sp>
    </p:spTree>
    <p:extLst>
      <p:ext uri="{BB962C8B-B14F-4D97-AF65-F5344CB8AC3E}">
        <p14:creationId xmlns:p14="http://schemas.microsoft.com/office/powerpoint/2010/main" val="2204293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492487"/>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lstStyle/>
          <a:p>
            <a:r>
              <a:rPr lang="en-US" dirty="0"/>
              <a:t>Dust Mitigation FG Subgroups</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13</a:t>
            </a:fld>
            <a:endParaRPr lang="en-US" dirty="0"/>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659376" y="1021278"/>
            <a:ext cx="7730069" cy="3885017"/>
          </a:xfrm>
          <a:prstGeom prst="rect">
            <a:avLst/>
          </a:prstGeom>
          <a:solidFill>
            <a:schemeClr val="tx1">
              <a:alpha val="50000"/>
            </a:schemeClr>
          </a:solidFill>
        </p:spPr>
        <p:txBody>
          <a:bodyPr vert="horz" lIns="0" tIns="0" rIns="0" bIns="0" rtlCol="0">
            <a:normAutofit fontScale="77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9E180"/>
                </a:solidFill>
                <a:latin typeface="Franklin Gothic Book" panose="020B0503020102020204" pitchFamily="34" charset="0"/>
              </a:rPr>
              <a:t>Standards &amp; Interoperability [Subgroup Lead: Dan Hawk]</a:t>
            </a:r>
          </a:p>
          <a:p>
            <a:pPr lvl="1"/>
            <a:r>
              <a:rPr lang="en-US" dirty="0">
                <a:latin typeface="Franklin Gothic Book" panose="020B0503020102020204" pitchFamily="34" charset="0"/>
              </a:rPr>
              <a:t>Standards and interoperability across testing and operational use cases</a:t>
            </a:r>
            <a:endParaRPr lang="en-US" dirty="0">
              <a:solidFill>
                <a:srgbClr val="F9E180"/>
              </a:solidFill>
              <a:latin typeface="Franklin Gothic Book" panose="020B0503020102020204" pitchFamily="34" charset="0"/>
            </a:endParaRPr>
          </a:p>
          <a:p>
            <a:r>
              <a:rPr lang="en-US" dirty="0">
                <a:solidFill>
                  <a:srgbClr val="F9E180"/>
                </a:solidFill>
                <a:latin typeface="Franklin Gothic Book" panose="020B0503020102020204" pitchFamily="34" charset="0"/>
              </a:rPr>
              <a:t>Isolation Technologies [Subgroup Lead: Ron Creel]</a:t>
            </a:r>
          </a:p>
          <a:p>
            <a:pPr lvl="1"/>
            <a:r>
              <a:rPr lang="en-US" dirty="0">
                <a:latin typeface="Franklin Gothic Book" panose="020B0503020102020204" pitchFamily="34" charset="0"/>
              </a:rPr>
              <a:t>Technologies that keep dust out </a:t>
            </a:r>
          </a:p>
          <a:p>
            <a:r>
              <a:rPr lang="en-US" dirty="0">
                <a:solidFill>
                  <a:srgbClr val="F9E180"/>
                </a:solidFill>
                <a:latin typeface="Franklin Gothic Book" panose="020B0503020102020204" pitchFamily="34" charset="0"/>
              </a:rPr>
              <a:t>Materials &amp; Coatings</a:t>
            </a:r>
          </a:p>
          <a:p>
            <a:pPr lvl="1"/>
            <a:r>
              <a:rPr lang="en-US" dirty="0">
                <a:latin typeface="Franklin Gothic Book" panose="020B0503020102020204" pitchFamily="34" charset="0"/>
              </a:rPr>
              <a:t>Optical Systems – Viewports, camera lenses, solar panels, space suit visors, mass spectrometers, other sensitive optical instruments</a:t>
            </a:r>
          </a:p>
          <a:p>
            <a:pPr lvl="1"/>
            <a:r>
              <a:rPr lang="en-US" dirty="0">
                <a:latin typeface="Franklin Gothic Book" panose="020B0503020102020204" pitchFamily="34" charset="0"/>
              </a:rPr>
              <a:t>Thermal Surfaces</a:t>
            </a:r>
            <a:r>
              <a:rPr lang="en-US" b="1" dirty="0">
                <a:latin typeface="Franklin Gothic Book" panose="020B0503020102020204" pitchFamily="34" charset="0"/>
              </a:rPr>
              <a:t> – </a:t>
            </a:r>
            <a:r>
              <a:rPr lang="en-US" dirty="0">
                <a:latin typeface="Franklin Gothic Book" panose="020B0503020102020204" pitchFamily="34" charset="0"/>
              </a:rPr>
              <a:t>Thermal radiators, thermal painted surfaces, thermal connections</a:t>
            </a:r>
          </a:p>
          <a:p>
            <a:pPr lvl="1"/>
            <a:r>
              <a:rPr lang="en-US" dirty="0">
                <a:latin typeface="Franklin Gothic Book" panose="020B0503020102020204" pitchFamily="34" charset="0"/>
              </a:rPr>
              <a:t>Fabrics – Space suit fabrics, soft wall habitats, mechanism covers</a:t>
            </a:r>
          </a:p>
          <a:p>
            <a:pPr lvl="1"/>
            <a:r>
              <a:rPr lang="en-US" dirty="0">
                <a:latin typeface="Franklin Gothic Book" panose="020B0503020102020204" pitchFamily="34" charset="0"/>
              </a:rPr>
              <a:t>Seals and Soft Goods – Space suit interfaces, hatches, connectors, hoses</a:t>
            </a:r>
            <a:endParaRPr lang="en-US" dirty="0">
              <a:solidFill>
                <a:srgbClr val="F9E180"/>
              </a:solidFill>
              <a:latin typeface="Franklin Gothic Book" panose="020B0503020102020204" pitchFamily="34" charset="0"/>
            </a:endParaRPr>
          </a:p>
          <a:p>
            <a:pPr lvl="0"/>
            <a:r>
              <a:rPr lang="en-US" dirty="0">
                <a:solidFill>
                  <a:srgbClr val="F9E180"/>
                </a:solidFill>
                <a:latin typeface="Franklin Gothic Book" panose="020B0503020102020204" pitchFamily="34" charset="0"/>
              </a:rPr>
              <a:t>Mechanisms &amp; Connectors</a:t>
            </a:r>
          </a:p>
          <a:p>
            <a:pPr lvl="1"/>
            <a:r>
              <a:rPr lang="en-US" dirty="0">
                <a:latin typeface="Franklin Gothic Book" panose="020B0503020102020204" pitchFamily="34" charset="0"/>
              </a:rPr>
              <a:t>Mechanisms – Linear actuators, bearings, rotary joints, hinges, quick disconnects, valves, linkages </a:t>
            </a:r>
          </a:p>
          <a:p>
            <a:pPr lvl="1"/>
            <a:r>
              <a:rPr lang="en-US" dirty="0">
                <a:latin typeface="Franklin Gothic Book" panose="020B0503020102020204" pitchFamily="34" charset="0"/>
              </a:rPr>
              <a:t>Dust-tolerant connectors</a:t>
            </a:r>
          </a:p>
          <a:p>
            <a:pPr lvl="0"/>
            <a:r>
              <a:rPr lang="en-US" dirty="0">
                <a:solidFill>
                  <a:srgbClr val="F9E180"/>
                </a:solidFill>
                <a:latin typeface="Franklin Gothic Book" panose="020B0503020102020204" pitchFamily="34" charset="0"/>
              </a:rPr>
              <a:t>Modeling &amp; Monitoring</a:t>
            </a:r>
          </a:p>
          <a:p>
            <a:pPr lvl="1"/>
            <a:r>
              <a:rPr lang="en-US" dirty="0">
                <a:latin typeface="Franklin Gothic Book" panose="020B0503020102020204" pitchFamily="34" charset="0"/>
              </a:rPr>
              <a:t>Gaseous Filtration – Atmosphere revitalization, ISRU processes </a:t>
            </a:r>
          </a:p>
          <a:p>
            <a:pPr lvl="1"/>
            <a:r>
              <a:rPr lang="en-US" dirty="0">
                <a:latin typeface="Franklin Gothic Book" panose="020B0503020102020204" pitchFamily="34" charset="0"/>
              </a:rPr>
              <a:t>Dust monitoring – Cabin and external dust monitoring</a:t>
            </a:r>
          </a:p>
          <a:p>
            <a:pPr lvl="1"/>
            <a:r>
              <a:rPr lang="en-US" dirty="0">
                <a:latin typeface="Franklin Gothic Book" panose="020B0503020102020204" pitchFamily="34" charset="0"/>
              </a:rPr>
              <a:t>Dust plume modeling</a:t>
            </a:r>
          </a:p>
        </p:txBody>
      </p:sp>
      <p:grpSp>
        <p:nvGrpSpPr>
          <p:cNvPr id="10" name="Group 9">
            <a:extLst>
              <a:ext uri="{FF2B5EF4-FFF2-40B4-BE49-F238E27FC236}">
                <a16:creationId xmlns:a16="http://schemas.microsoft.com/office/drawing/2014/main" id="{8F9693A2-7C3C-AB4D-8C4A-6D896A6B85CA}"/>
              </a:ext>
            </a:extLst>
          </p:cNvPr>
          <p:cNvGrpSpPr/>
          <p:nvPr/>
        </p:nvGrpSpPr>
        <p:grpSpPr>
          <a:xfrm>
            <a:off x="659376" y="4621159"/>
            <a:ext cx="10873248" cy="2144798"/>
            <a:chOff x="4222139" y="1622753"/>
            <a:chExt cx="10873248" cy="2144798"/>
          </a:xfrm>
        </p:grpSpPr>
        <p:pic>
          <p:nvPicPr>
            <p:cNvPr id="11" name="Picture 10">
              <a:extLst>
                <a:ext uri="{FF2B5EF4-FFF2-40B4-BE49-F238E27FC236}">
                  <a16:creationId xmlns:a16="http://schemas.microsoft.com/office/drawing/2014/main" id="{019113F1-0AE7-E945-873F-9CCA6625032F}"/>
                </a:ext>
              </a:extLst>
            </p:cNvPr>
            <p:cNvPicPr>
              <a:picLocks noChangeAspect="1"/>
            </p:cNvPicPr>
            <p:nvPr/>
          </p:nvPicPr>
          <p:blipFill>
            <a:blip r:embed="rId3"/>
            <a:stretch>
              <a:fillRect/>
            </a:stretch>
          </p:blipFill>
          <p:spPr>
            <a:xfrm>
              <a:off x="10240123" y="1907889"/>
              <a:ext cx="2251051" cy="1505670"/>
            </a:xfrm>
            <a:prstGeom prst="rect">
              <a:avLst/>
            </a:prstGeom>
          </p:spPr>
        </p:pic>
        <p:pic>
          <p:nvPicPr>
            <p:cNvPr id="12" name="Picture 11">
              <a:extLst>
                <a:ext uri="{FF2B5EF4-FFF2-40B4-BE49-F238E27FC236}">
                  <a16:creationId xmlns:a16="http://schemas.microsoft.com/office/drawing/2014/main" id="{0E31B15A-071E-2741-9DE0-D58083CDFD16}"/>
                </a:ext>
              </a:extLst>
            </p:cNvPr>
            <p:cNvPicPr>
              <a:picLocks noChangeAspect="1"/>
            </p:cNvPicPr>
            <p:nvPr/>
          </p:nvPicPr>
          <p:blipFill>
            <a:blip r:embed="rId4"/>
            <a:stretch>
              <a:fillRect/>
            </a:stretch>
          </p:blipFill>
          <p:spPr>
            <a:xfrm>
              <a:off x="4222139" y="1966879"/>
              <a:ext cx="2360908" cy="1593323"/>
            </a:xfrm>
            <a:prstGeom prst="rect">
              <a:avLst/>
            </a:prstGeom>
          </p:spPr>
        </p:pic>
        <p:pic>
          <p:nvPicPr>
            <p:cNvPr id="13" name="Picture 12">
              <a:extLst>
                <a:ext uri="{FF2B5EF4-FFF2-40B4-BE49-F238E27FC236}">
                  <a16:creationId xmlns:a16="http://schemas.microsoft.com/office/drawing/2014/main" id="{DBD583B1-A9A7-1F4A-8F14-F389644B7FE4}"/>
                </a:ext>
              </a:extLst>
            </p:cNvPr>
            <p:cNvPicPr>
              <a:picLocks noChangeAspect="1"/>
            </p:cNvPicPr>
            <p:nvPr/>
          </p:nvPicPr>
          <p:blipFill>
            <a:blip r:embed="rId5"/>
            <a:stretch>
              <a:fillRect/>
            </a:stretch>
          </p:blipFill>
          <p:spPr>
            <a:xfrm>
              <a:off x="12950589" y="1622753"/>
              <a:ext cx="2144798" cy="2144798"/>
            </a:xfrm>
            <a:prstGeom prst="rect">
              <a:avLst/>
            </a:prstGeom>
          </p:spPr>
        </p:pic>
        <p:pic>
          <p:nvPicPr>
            <p:cNvPr id="14" name="Picture 13">
              <a:extLst>
                <a:ext uri="{FF2B5EF4-FFF2-40B4-BE49-F238E27FC236}">
                  <a16:creationId xmlns:a16="http://schemas.microsoft.com/office/drawing/2014/main" id="{6A00B6F3-62DC-F44E-8841-D124A1DB181B}"/>
                </a:ext>
              </a:extLst>
            </p:cNvPr>
            <p:cNvPicPr>
              <a:picLocks noChangeAspect="1"/>
            </p:cNvPicPr>
            <p:nvPr/>
          </p:nvPicPr>
          <p:blipFill>
            <a:blip r:embed="rId6"/>
            <a:stretch>
              <a:fillRect/>
            </a:stretch>
          </p:blipFill>
          <p:spPr>
            <a:xfrm>
              <a:off x="6744997" y="2018818"/>
              <a:ext cx="3242397" cy="1245921"/>
            </a:xfrm>
            <a:prstGeom prst="rect">
              <a:avLst/>
            </a:prstGeom>
          </p:spPr>
        </p:pic>
      </p:grpSp>
      <p:sp>
        <p:nvSpPr>
          <p:cNvPr id="3" name="TextBox 2">
            <a:extLst>
              <a:ext uri="{FF2B5EF4-FFF2-40B4-BE49-F238E27FC236}">
                <a16:creationId xmlns:a16="http://schemas.microsoft.com/office/drawing/2014/main" id="{B4E32A16-04B0-A1B1-205B-F55BB05A102B}"/>
              </a:ext>
            </a:extLst>
          </p:cNvPr>
          <p:cNvSpPr txBox="1"/>
          <p:nvPr/>
        </p:nvSpPr>
        <p:spPr>
          <a:xfrm>
            <a:off x="8664507" y="2124040"/>
            <a:ext cx="3232420" cy="1938992"/>
          </a:xfrm>
          <a:prstGeom prst="rect">
            <a:avLst/>
          </a:prstGeom>
          <a:noFill/>
          <a:ln w="19050">
            <a:solidFill>
              <a:schemeClr val="accent3"/>
            </a:solidFill>
          </a:ln>
          <a:effectLst>
            <a:glow rad="153155">
              <a:schemeClr val="accent3">
                <a:satMod val="175000"/>
                <a:alpha val="40000"/>
              </a:schemeClr>
            </a:glow>
          </a:effectLst>
        </p:spPr>
        <p:txBody>
          <a:bodyPr wrap="square" rtlCol="0">
            <a:spAutoFit/>
          </a:bodyPr>
          <a:lstStyle/>
          <a:p>
            <a:r>
              <a:rPr lang="en-US" sz="2000" dirty="0">
                <a:solidFill>
                  <a:schemeClr val="bg1"/>
                </a:solidFill>
              </a:rPr>
              <a:t>Interested in leading a Dust Mitigation Subgroup? </a:t>
            </a:r>
          </a:p>
          <a:p>
            <a:endParaRPr lang="en-US" sz="2000" dirty="0">
              <a:solidFill>
                <a:schemeClr val="bg1"/>
              </a:solidFill>
            </a:endParaRPr>
          </a:p>
          <a:p>
            <a:r>
              <a:rPr lang="en-US" sz="2000" dirty="0">
                <a:solidFill>
                  <a:schemeClr val="bg1"/>
                </a:solidFill>
              </a:rPr>
              <a:t>Fill out our survey!</a:t>
            </a:r>
          </a:p>
          <a:p>
            <a:r>
              <a:rPr lang="en-US" sz="2000" u="sng" dirty="0">
                <a:hlinkClick r:id="rId7"/>
              </a:rPr>
              <a:t>https://forms.gle/AGpyJcNZBd6ihdaq7</a:t>
            </a:r>
            <a:endParaRPr lang="en-US" sz="2000" u="sng" dirty="0"/>
          </a:p>
        </p:txBody>
      </p:sp>
    </p:spTree>
    <p:extLst>
      <p:ext uri="{BB962C8B-B14F-4D97-AF65-F5344CB8AC3E}">
        <p14:creationId xmlns:p14="http://schemas.microsoft.com/office/powerpoint/2010/main" val="48427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CA354D-F217-5248-A5F9-BE1FA0BCFD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3">
            <a:extLst>
              <a:ext uri="{FF2B5EF4-FFF2-40B4-BE49-F238E27FC236}">
                <a16:creationId xmlns:a16="http://schemas.microsoft.com/office/drawing/2014/main" id="{EF01E79F-9A33-0C43-ABFE-4248627447E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b="0" dirty="0"/>
              <a:t>The Path to an Enduring Lunar Presence</a:t>
            </a:r>
          </a:p>
        </p:txBody>
      </p:sp>
      <p:sp>
        <p:nvSpPr>
          <p:cNvPr id="3" name="Text Placeholder 2">
            <a:extLst>
              <a:ext uri="{FF2B5EF4-FFF2-40B4-BE49-F238E27FC236}">
                <a16:creationId xmlns:a16="http://schemas.microsoft.com/office/drawing/2014/main" id="{C3290A7A-293C-E249-A9FF-832861727733}"/>
              </a:ext>
            </a:extLst>
          </p:cNvPr>
          <p:cNvSpPr>
            <a:spLocks noGrp="1"/>
          </p:cNvSpPr>
          <p:nvPr>
            <p:ph type="body" sz="quarter" idx="13"/>
          </p:nvPr>
        </p:nvSpPr>
        <p:spPr/>
        <p:txBody>
          <a:bodyPr/>
          <a:lstStyle/>
          <a:p>
            <a:r>
              <a:rPr lang="en-US" dirty="0">
                <a:solidFill>
                  <a:schemeClr val="bg1"/>
                </a:solidFill>
              </a:rPr>
              <a:t>LSIC Community Derived White Paper</a:t>
            </a:r>
          </a:p>
        </p:txBody>
      </p:sp>
      <p:pic>
        <p:nvPicPr>
          <p:cNvPr id="6" name="Picture 5">
            <a:extLst>
              <a:ext uri="{FF2B5EF4-FFF2-40B4-BE49-F238E27FC236}">
                <a16:creationId xmlns:a16="http://schemas.microsoft.com/office/drawing/2014/main" id="{D8E8A88B-C14F-9FA2-22FC-CDA4CD00A5BE}"/>
              </a:ext>
            </a:extLst>
          </p:cNvPr>
          <p:cNvPicPr>
            <a:picLocks noChangeAspect="1"/>
          </p:cNvPicPr>
          <p:nvPr/>
        </p:nvPicPr>
        <p:blipFill rotWithShape="1">
          <a:blip r:embed="rId4"/>
          <a:srcRect b="1335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14E41FB-3122-E9E4-7C8C-3ED801615537}"/>
              </a:ext>
            </a:extLst>
          </p:cNvPr>
          <p:cNvSpPr/>
          <p:nvPr/>
        </p:nvSpPr>
        <p:spPr>
          <a:xfrm>
            <a:off x="237995" y="6300592"/>
            <a:ext cx="4572000" cy="557408"/>
          </a:xfrm>
          <a:prstGeom prst="rect">
            <a:avLst/>
          </a:prstGeom>
          <a:solidFill>
            <a:srgbClr val="1D1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pic>
        <p:nvPicPr>
          <p:cNvPr id="10" name="Picture 9">
            <a:extLst>
              <a:ext uri="{FF2B5EF4-FFF2-40B4-BE49-F238E27FC236}">
                <a16:creationId xmlns:a16="http://schemas.microsoft.com/office/drawing/2014/main" id="{C53216EA-BB22-2CB6-5B05-519CEB91E5A0}"/>
              </a:ext>
            </a:extLst>
          </p:cNvPr>
          <p:cNvPicPr>
            <a:picLocks noChangeAspect="1"/>
          </p:cNvPicPr>
          <p:nvPr/>
        </p:nvPicPr>
        <p:blipFill rotWithShape="1">
          <a:blip r:embed="rId4"/>
          <a:srcRect l="77380" t="84479" b="-6943"/>
          <a:stretch/>
        </p:blipFill>
        <p:spPr>
          <a:xfrm>
            <a:off x="9807879" y="5793936"/>
            <a:ext cx="2384121" cy="1537225"/>
          </a:xfrm>
          <a:prstGeom prst="rect">
            <a:avLst/>
          </a:prstGeom>
        </p:spPr>
      </p:pic>
      <p:pic>
        <p:nvPicPr>
          <p:cNvPr id="2" name="Picture 1"/>
          <p:cNvPicPr>
            <a:picLocks noChangeAspect="1"/>
          </p:cNvPicPr>
          <p:nvPr/>
        </p:nvPicPr>
        <p:blipFill rotWithShape="1">
          <a:blip r:embed="rId5"/>
          <a:srcRect l="62520" t="32821" r="15600" b="16569"/>
          <a:stretch/>
        </p:blipFill>
        <p:spPr>
          <a:xfrm>
            <a:off x="7865806" y="1756155"/>
            <a:ext cx="3147187" cy="4094767"/>
          </a:xfrm>
          <a:prstGeom prst="rect">
            <a:avLst/>
          </a:prstGeom>
        </p:spPr>
      </p:pic>
      <p:sp>
        <p:nvSpPr>
          <p:cNvPr id="4" name="Date Placeholder 3">
            <a:extLst>
              <a:ext uri="{FF2B5EF4-FFF2-40B4-BE49-F238E27FC236}">
                <a16:creationId xmlns:a16="http://schemas.microsoft.com/office/drawing/2014/main" id="{EE644A4A-300B-F84A-BE3E-FDC1453A851D}"/>
              </a:ext>
            </a:extLst>
          </p:cNvPr>
          <p:cNvSpPr>
            <a:spLocks noGrp="1"/>
          </p:cNvSpPr>
          <p:nvPr>
            <p:ph type="dt" sz="half" idx="14"/>
          </p:nvPr>
        </p:nvSpPr>
        <p:spPr/>
        <p:txBody>
          <a:bodyPr/>
          <a:lstStyle/>
          <a:p>
            <a:r>
              <a:rPr lang="en-US"/>
              <a:t>19 October 2023</a:t>
            </a:r>
            <a:endParaRPr lang="en-US" dirty="0"/>
          </a:p>
        </p:txBody>
      </p:sp>
      <p:sp>
        <p:nvSpPr>
          <p:cNvPr id="5" name="Slide Number Placeholder 4">
            <a:extLst>
              <a:ext uri="{FF2B5EF4-FFF2-40B4-BE49-F238E27FC236}">
                <a16:creationId xmlns:a16="http://schemas.microsoft.com/office/drawing/2014/main" id="{035E4929-0D1B-EFAA-463E-83125B19FE27}"/>
              </a:ext>
            </a:extLst>
          </p:cNvPr>
          <p:cNvSpPr>
            <a:spLocks noGrp="1"/>
          </p:cNvSpPr>
          <p:nvPr>
            <p:ph type="sldNum" sz="quarter" idx="16"/>
          </p:nvPr>
        </p:nvSpPr>
        <p:spPr/>
        <p:txBody>
          <a:bodyPr/>
          <a:lstStyle/>
          <a:p>
            <a:fld id="{4EBCDCBD-78E1-0D41-A999-31B5EBF8E02C}" type="slidenum">
              <a:rPr lang="en-US" smtClean="0"/>
              <a:pPr/>
              <a:t>14</a:t>
            </a:fld>
            <a:endParaRPr lang="en-US" dirty="0"/>
          </a:p>
        </p:txBody>
      </p:sp>
    </p:spTree>
    <p:extLst>
      <p:ext uri="{BB962C8B-B14F-4D97-AF65-F5344CB8AC3E}">
        <p14:creationId xmlns:p14="http://schemas.microsoft.com/office/powerpoint/2010/main" val="68023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LSIC White Paper and M2M Feedback</a:t>
            </a:r>
          </a:p>
        </p:txBody>
      </p:sp>
      <p:sp>
        <p:nvSpPr>
          <p:cNvPr id="4" name="Date Placeholder 3"/>
          <p:cNvSpPr>
            <a:spLocks noGrp="1"/>
          </p:cNvSpPr>
          <p:nvPr>
            <p:ph type="dt" sz="half" idx="10"/>
          </p:nvPr>
        </p:nvSpPr>
        <p:spPr/>
        <p:txBody>
          <a:bodyPr/>
          <a:lstStyle/>
          <a:p>
            <a:r>
              <a:rPr lang="en-US"/>
              <a:t>19 October 2023</a:t>
            </a:r>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15</a:t>
            </a:fld>
            <a:endParaRPr lang="en-US" dirty="0"/>
          </a:p>
        </p:txBody>
      </p:sp>
      <p:sp>
        <p:nvSpPr>
          <p:cNvPr id="7" name="Rounded Rectangle 6"/>
          <p:cNvSpPr/>
          <p:nvPr/>
        </p:nvSpPr>
        <p:spPr>
          <a:xfrm>
            <a:off x="245533" y="1303867"/>
            <a:ext cx="5765797"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8" name="Rounded Rectangle 7"/>
          <p:cNvSpPr/>
          <p:nvPr/>
        </p:nvSpPr>
        <p:spPr>
          <a:xfrm>
            <a:off x="6205569" y="1303867"/>
            <a:ext cx="5719731"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9" name="TextBox 8"/>
          <p:cNvSpPr txBox="1"/>
          <p:nvPr/>
        </p:nvSpPr>
        <p:spPr>
          <a:xfrm>
            <a:off x="245533" y="1786467"/>
            <a:ext cx="5727700" cy="830997"/>
          </a:xfrm>
          <a:prstGeom prst="rect">
            <a:avLst/>
          </a:prstGeom>
          <a:noFill/>
          <a:ln w="19050">
            <a:noFill/>
          </a:ln>
        </p:spPr>
        <p:txBody>
          <a:bodyPr wrap="square" rtlCol="0">
            <a:spAutoFit/>
          </a:bodyPr>
          <a:lstStyle/>
          <a:p>
            <a:pPr algn="ctr"/>
            <a:r>
              <a:rPr lang="en-US" sz="2400" b="1" dirty="0">
                <a:solidFill>
                  <a:schemeClr val="bg1"/>
                </a:solidFill>
              </a:rPr>
              <a:t>LSIC Whitepaper</a:t>
            </a:r>
          </a:p>
          <a:p>
            <a:pPr algn="ctr"/>
            <a:r>
              <a:rPr lang="en-US" sz="2400" i="1" u="sng" dirty="0">
                <a:solidFill>
                  <a:schemeClr val="accent4">
                    <a:lumMod val="60000"/>
                    <a:lumOff val="40000"/>
                  </a:schemeClr>
                </a:solidFill>
              </a:rPr>
              <a:t>The Path to an Enduring Lunar Presence</a:t>
            </a:r>
          </a:p>
        </p:txBody>
      </p:sp>
      <p:sp>
        <p:nvSpPr>
          <p:cNvPr id="10" name="TextBox 9"/>
          <p:cNvSpPr txBox="1"/>
          <p:nvPr/>
        </p:nvSpPr>
        <p:spPr>
          <a:xfrm>
            <a:off x="342901" y="3105831"/>
            <a:ext cx="5577416" cy="2985433"/>
          </a:xfrm>
          <a:prstGeom prst="rect">
            <a:avLst/>
          </a:prstGeom>
          <a:noFill/>
          <a:ln w="19050">
            <a:noFill/>
          </a:ln>
        </p:spPr>
        <p:txBody>
          <a:bodyPr wrap="square" rtlCol="0">
            <a:spAutoFit/>
          </a:bodyPr>
          <a:lstStyle/>
          <a:p>
            <a:pPr algn="ctr"/>
            <a:r>
              <a:rPr lang="en-US" sz="2000" dirty="0">
                <a:solidFill>
                  <a:schemeClr val="bg1"/>
                </a:solidFill>
              </a:rPr>
              <a:t>Perspectives on key enabling actions that will help our nation and the world move together toward our shared use of the lunar surface.</a:t>
            </a: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Access White Paper: </a:t>
            </a:r>
          </a:p>
          <a:p>
            <a:pPr algn="ctr"/>
            <a:r>
              <a:rPr lang="en-US" sz="1600" i="1" dirty="0">
                <a:solidFill>
                  <a:schemeClr val="accent4">
                    <a:lumMod val="60000"/>
                    <a:lumOff val="40000"/>
                  </a:schemeClr>
                </a:solidFill>
              </a:rPr>
              <a:t>https://lsic.jhuapl.edu/Resources/files/The%20Path%20to%20an%20Enduring%20Lunar%20Presence.pdf</a:t>
            </a:r>
          </a:p>
          <a:p>
            <a:pPr algn="ctr"/>
            <a:endParaRPr lang="en-US" sz="1600" dirty="0">
              <a:solidFill>
                <a:schemeClr val="bg1"/>
              </a:solidFill>
            </a:endParaRPr>
          </a:p>
          <a:p>
            <a:pPr algn="ctr"/>
            <a:r>
              <a:rPr lang="en-US" sz="1600" dirty="0">
                <a:solidFill>
                  <a:schemeClr val="bg1"/>
                </a:solidFill>
              </a:rPr>
              <a:t>Send feedback to: LSIC-Feedback@jhuapl.edu</a:t>
            </a:r>
          </a:p>
          <a:p>
            <a:pPr algn="ctr"/>
            <a:endParaRPr lang="en-US" sz="1600" dirty="0">
              <a:solidFill>
                <a:schemeClr val="bg1"/>
              </a:solidFill>
            </a:endParaRPr>
          </a:p>
        </p:txBody>
      </p:sp>
      <p:sp>
        <p:nvSpPr>
          <p:cNvPr id="11" name="TextBox 10"/>
          <p:cNvSpPr txBox="1"/>
          <p:nvPr/>
        </p:nvSpPr>
        <p:spPr>
          <a:xfrm>
            <a:off x="6205568" y="1786467"/>
            <a:ext cx="5719731" cy="830997"/>
          </a:xfrm>
          <a:prstGeom prst="rect">
            <a:avLst/>
          </a:prstGeom>
          <a:noFill/>
          <a:ln w="19050">
            <a:noFill/>
          </a:ln>
        </p:spPr>
        <p:txBody>
          <a:bodyPr wrap="square" rtlCol="0">
            <a:spAutoFit/>
          </a:bodyPr>
          <a:lstStyle/>
          <a:p>
            <a:pPr algn="ctr"/>
            <a:r>
              <a:rPr lang="en-US" sz="2400" b="1" dirty="0">
                <a:solidFill>
                  <a:schemeClr val="bg1"/>
                </a:solidFill>
              </a:rPr>
              <a:t>NASA Moon to Mars Whitepapers</a:t>
            </a:r>
          </a:p>
          <a:p>
            <a:pPr algn="ctr"/>
            <a:r>
              <a:rPr lang="en-US" sz="2400" i="1" u="sng" dirty="0">
                <a:solidFill>
                  <a:schemeClr val="accent4">
                    <a:lumMod val="60000"/>
                    <a:lumOff val="40000"/>
                  </a:schemeClr>
                </a:solidFill>
              </a:rPr>
              <a:t>Architecture Concept Review</a:t>
            </a:r>
          </a:p>
        </p:txBody>
      </p:sp>
      <p:sp>
        <p:nvSpPr>
          <p:cNvPr id="12" name="TextBox 11"/>
          <p:cNvSpPr txBox="1"/>
          <p:nvPr/>
        </p:nvSpPr>
        <p:spPr>
          <a:xfrm>
            <a:off x="6205569" y="3105830"/>
            <a:ext cx="5668931" cy="2846933"/>
          </a:xfrm>
          <a:prstGeom prst="rect">
            <a:avLst/>
          </a:prstGeom>
          <a:noFill/>
          <a:ln w="19050">
            <a:noFill/>
          </a:ln>
        </p:spPr>
        <p:txBody>
          <a:bodyPr wrap="square" rtlCol="0">
            <a:spAutoFit/>
          </a:bodyPr>
          <a:lstStyle/>
          <a:p>
            <a:pPr algn="ctr"/>
            <a:r>
              <a:rPr lang="en-US" sz="1600" dirty="0">
                <a:solidFill>
                  <a:schemeClr val="bg1"/>
                </a:solidFill>
              </a:rPr>
              <a:t>Systems Analysis of Architecture Drivers</a:t>
            </a:r>
          </a:p>
          <a:p>
            <a:pPr algn="ctr"/>
            <a:endParaRPr lang="en-US" sz="500" dirty="0">
              <a:solidFill>
                <a:schemeClr val="bg1"/>
              </a:solidFill>
            </a:endParaRPr>
          </a:p>
          <a:p>
            <a:pPr algn="ctr"/>
            <a:r>
              <a:rPr lang="en-US" sz="1600" dirty="0">
                <a:solidFill>
                  <a:schemeClr val="bg1"/>
                </a:solidFill>
              </a:rPr>
              <a:t>Why NRHO: The Artemis Orbit</a:t>
            </a:r>
          </a:p>
          <a:p>
            <a:pPr algn="ctr"/>
            <a:endParaRPr lang="en-US" sz="500" dirty="0">
              <a:solidFill>
                <a:schemeClr val="bg1"/>
              </a:solidFill>
            </a:endParaRPr>
          </a:p>
          <a:p>
            <a:pPr algn="ctr"/>
            <a:r>
              <a:rPr lang="en-US" sz="1600" dirty="0">
                <a:solidFill>
                  <a:schemeClr val="bg1"/>
                </a:solidFill>
              </a:rPr>
              <a:t>Why Artemis will Focus on the Lunar South Polar Region</a:t>
            </a:r>
          </a:p>
          <a:p>
            <a:pPr algn="ctr"/>
            <a:endParaRPr lang="en-US" sz="500" dirty="0">
              <a:solidFill>
                <a:schemeClr val="bg1"/>
              </a:solidFill>
            </a:endParaRPr>
          </a:p>
          <a:p>
            <a:pPr algn="ctr"/>
            <a:r>
              <a:rPr lang="en-US" sz="1600" dirty="0">
                <a:solidFill>
                  <a:schemeClr val="bg1"/>
                </a:solidFill>
              </a:rPr>
              <a:t>Gateway: The </a:t>
            </a:r>
            <a:r>
              <a:rPr lang="en-US" sz="1600" dirty="0" err="1">
                <a:solidFill>
                  <a:schemeClr val="bg1"/>
                </a:solidFill>
              </a:rPr>
              <a:t>Cislunar</a:t>
            </a:r>
            <a:r>
              <a:rPr lang="en-US" sz="1600" dirty="0">
                <a:solidFill>
                  <a:schemeClr val="bg1"/>
                </a:solidFill>
              </a:rPr>
              <a:t> Springboard for International and Sustainable Human Deep Space Exploration</a:t>
            </a:r>
          </a:p>
          <a:p>
            <a:pPr algn="ctr"/>
            <a:endParaRPr lang="en-US" sz="500" dirty="0">
              <a:solidFill>
                <a:schemeClr val="bg1"/>
              </a:solidFill>
            </a:endParaRPr>
          </a:p>
          <a:p>
            <a:pPr algn="ctr"/>
            <a:r>
              <a:rPr lang="en-US" sz="1600" dirty="0">
                <a:solidFill>
                  <a:schemeClr val="bg1"/>
                </a:solidFill>
              </a:rPr>
              <a:t>Mars-Forward Capabilities to be Tested at the Moon</a:t>
            </a:r>
          </a:p>
          <a:p>
            <a:pPr algn="ctr"/>
            <a:endParaRPr lang="en-US" sz="500" dirty="0">
              <a:solidFill>
                <a:schemeClr val="bg1"/>
              </a:solidFill>
            </a:endParaRPr>
          </a:p>
          <a:p>
            <a:pPr algn="ctr"/>
            <a:r>
              <a:rPr lang="en-US" sz="1600" dirty="0">
                <a:solidFill>
                  <a:schemeClr val="bg1"/>
                </a:solidFill>
              </a:rPr>
              <a:t>Mars Transportation</a:t>
            </a:r>
          </a:p>
          <a:p>
            <a:pPr algn="ctr"/>
            <a:endParaRPr lang="en-US" sz="1400" dirty="0">
              <a:solidFill>
                <a:schemeClr val="bg1"/>
              </a:solidFill>
            </a:endParaRPr>
          </a:p>
          <a:p>
            <a:pPr algn="ctr"/>
            <a:r>
              <a:rPr lang="en-US" sz="1400" dirty="0">
                <a:solidFill>
                  <a:schemeClr val="bg1"/>
                </a:solidFill>
              </a:rPr>
              <a:t>Access White Papers: </a:t>
            </a:r>
          </a:p>
          <a:p>
            <a:pPr algn="ctr"/>
            <a:r>
              <a:rPr lang="en-US" sz="1400" dirty="0">
                <a:solidFill>
                  <a:schemeClr val="accent4">
                    <a:lumMod val="60000"/>
                    <a:lumOff val="40000"/>
                  </a:schemeClr>
                </a:solidFill>
              </a:rPr>
              <a:t>https://www.nasa.gov/MoonToMarsArchitecture</a:t>
            </a:r>
          </a:p>
        </p:txBody>
      </p:sp>
    </p:spTree>
    <p:extLst>
      <p:ext uri="{BB962C8B-B14F-4D97-AF65-F5344CB8AC3E}">
        <p14:creationId xmlns:p14="http://schemas.microsoft.com/office/powerpoint/2010/main" val="272665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492487"/>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499" y="1185863"/>
            <a:ext cx="10984127" cy="4986338"/>
          </a:xfrm>
        </p:spPr>
        <p:txBody>
          <a:bodyPr>
            <a:normAutofit/>
          </a:bodyPr>
          <a:lstStyle/>
          <a:p>
            <a:pPr lvl="0"/>
            <a:r>
              <a:rPr lang="en-US" sz="2800" dirty="0">
                <a:latin typeface="Leelawadee UI" panose="020B0502040204020203" pitchFamily="34" charset="-34"/>
                <a:cs typeface="Leelawadee UI" panose="020B0502040204020203" pitchFamily="34" charset="-34"/>
              </a:rPr>
              <a:t>Welcome</a:t>
            </a:r>
          </a:p>
          <a:p>
            <a:pPr lvl="0"/>
            <a:r>
              <a:rPr lang="en-US" sz="2800" dirty="0">
                <a:latin typeface="Leelawadee UI" panose="020B0502040204020203" pitchFamily="34" charset="-34"/>
                <a:cs typeface="Leelawadee UI" panose="020B0502040204020203" pitchFamily="34" charset="-34"/>
              </a:rPr>
              <a:t>Upcoming Opportunities</a:t>
            </a:r>
          </a:p>
          <a:p>
            <a:r>
              <a:rPr lang="en-US" sz="2800" dirty="0">
                <a:latin typeface="Leelawadee UI" panose="020B0502040204020203" pitchFamily="34" charset="-34"/>
                <a:cs typeface="Leelawadee UI" panose="020B0502040204020203" pitchFamily="34" charset="-34"/>
              </a:rPr>
              <a:t>New NASA Lunar Dust Mitigation Publication</a:t>
            </a:r>
          </a:p>
          <a:p>
            <a:pPr lvl="1"/>
            <a:r>
              <a:rPr lang="en-US" sz="2400" b="1" dirty="0">
                <a:latin typeface="Leelawadee UI" panose="020B0502040204020203" pitchFamily="34" charset="-34"/>
                <a:cs typeface="Leelawadee UI" panose="020B0502040204020203" pitchFamily="34" charset="-34"/>
              </a:rPr>
              <a:t>Lunar Dust Mitigation: A Guide and Reference, First Edition (2021)</a:t>
            </a:r>
          </a:p>
          <a:p>
            <a:pPr lvl="0"/>
            <a:r>
              <a:rPr lang="en-US" sz="2800" dirty="0">
                <a:latin typeface="Leelawadee UI" panose="020B0502040204020203" pitchFamily="34" charset="-34"/>
                <a:cs typeface="Leelawadee UI" panose="020B0502040204020203" pitchFamily="34" charset="-34"/>
              </a:rPr>
              <a:t>LSIC DM-EE Workshop</a:t>
            </a:r>
          </a:p>
          <a:p>
            <a:pPr lvl="0"/>
            <a:r>
              <a:rPr lang="en-US" sz="2800" dirty="0">
                <a:latin typeface="Leelawadee UI" panose="020B0502040204020203" pitchFamily="34" charset="-34"/>
                <a:cs typeface="Leelawadee UI" panose="020B0502040204020203" pitchFamily="34" charset="-34"/>
              </a:rPr>
              <a:t>Featured Speakers:</a:t>
            </a:r>
          </a:p>
          <a:p>
            <a:pPr lvl="1"/>
            <a:r>
              <a:rPr lang="en-US" sz="2400" b="1" dirty="0">
                <a:latin typeface="Leelawadee UI" panose="020B0502040204020203" pitchFamily="34" charset="-34"/>
                <a:cs typeface="Leelawadee UI" panose="020B0502040204020203" pitchFamily="34" charset="-34"/>
              </a:rPr>
              <a:t>Dr. Cecily Sunday (University of Maryland) - PSI Modeling</a:t>
            </a:r>
          </a:p>
          <a:p>
            <a:pPr lvl="1"/>
            <a:r>
              <a:rPr lang="en-US" sz="2400" b="1" dirty="0">
                <a:latin typeface="Leelawadee UI" panose="020B0502040204020203" pitchFamily="34" charset="-34"/>
                <a:cs typeface="Leelawadee UI" panose="020B0502040204020203" pitchFamily="34" charset="-34"/>
              </a:rPr>
              <a:t>Jason Achilles (</a:t>
            </a:r>
            <a:r>
              <a:rPr lang="en-US" sz="2400" b="1" dirty="0" err="1">
                <a:latin typeface="Leelawadee UI" panose="020B0502040204020203" pitchFamily="34" charset="-34"/>
                <a:cs typeface="Leelawadee UI" panose="020B0502040204020203" pitchFamily="34" charset="-34"/>
              </a:rPr>
              <a:t>Zandef</a:t>
            </a:r>
            <a:r>
              <a:rPr lang="en-US" sz="2400" b="1" dirty="0">
                <a:latin typeface="Leelawadee UI" panose="020B0502040204020203" pitchFamily="34" charset="-34"/>
                <a:cs typeface="Leelawadee UI" panose="020B0502040204020203" pitchFamily="34" charset="-34"/>
              </a:rPr>
              <a:t> </a:t>
            </a:r>
            <a:r>
              <a:rPr lang="en-US" sz="2400" b="1" dirty="0" err="1">
                <a:latin typeface="Leelawadee UI" panose="020B0502040204020203" pitchFamily="34" charset="-34"/>
                <a:cs typeface="Leelawadee UI" panose="020B0502040204020203" pitchFamily="34" charset="-34"/>
              </a:rPr>
              <a:t>Deksit</a:t>
            </a:r>
            <a:r>
              <a:rPr lang="en-US" sz="2400" b="1" dirty="0">
                <a:latin typeface="Leelawadee UI" panose="020B0502040204020203" pitchFamily="34" charset="-34"/>
                <a:cs typeface="Leelawadee UI" panose="020B0502040204020203" pitchFamily="34" charset="-34"/>
              </a:rPr>
              <a:t> Inc.) - </a:t>
            </a:r>
            <a:r>
              <a:rPr lang="en-US" sz="2400" b="1" dirty="0" err="1">
                <a:latin typeface="Leelawadee UI" panose="020B0502040204020203" pitchFamily="34" charset="-34"/>
                <a:cs typeface="Leelawadee UI" panose="020B0502040204020203" pitchFamily="34" charset="-34"/>
              </a:rPr>
              <a:t>ExoCam</a:t>
            </a:r>
            <a:endParaRPr lang="en-US" sz="2800" b="1" dirty="0">
              <a:latin typeface="Leelawadee UI" panose="020B0502040204020203" pitchFamily="34" charset="-34"/>
              <a:cs typeface="Leelawadee UI" panose="020B0502040204020203" pitchFamily="34" charset="-34"/>
            </a:endParaRPr>
          </a:p>
          <a:p>
            <a:r>
              <a:rPr lang="en-US" sz="2800" dirty="0">
                <a:latin typeface="Leelawadee UI" panose="020B0502040204020203" pitchFamily="34" charset="-34"/>
                <a:cs typeface="Leelawadee UI" panose="020B0502040204020203" pitchFamily="34" charset="-34"/>
              </a:rPr>
              <a:t>Discussion</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2</a:t>
            </a:fld>
            <a:endParaRPr lang="en-US" dirty="0"/>
          </a:p>
        </p:txBody>
      </p:sp>
    </p:spTree>
    <p:extLst>
      <p:ext uri="{BB962C8B-B14F-4D97-AF65-F5344CB8AC3E}">
        <p14:creationId xmlns:p14="http://schemas.microsoft.com/office/powerpoint/2010/main" val="2782952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hulc.nianet.org/wp-content/uploads/2023/03/Artemis-Base-Camp-3-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600" y="897037"/>
            <a:ext cx="9961690" cy="560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4019244" y="303430"/>
            <a:ext cx="7788442" cy="966788"/>
          </a:xfrm>
        </p:spPr>
        <p:txBody>
          <a:bodyPr>
            <a:normAutofit fontScale="90000"/>
          </a:bodyPr>
          <a:lstStyle/>
          <a:p>
            <a:r>
              <a:rPr lang="en-US" dirty="0"/>
              <a:t>NASA Space Technology Graduate Research Opportunities (NSTGRO)</a:t>
            </a:r>
            <a:br>
              <a:rPr lang="en-US" dirty="0"/>
            </a:br>
            <a:br>
              <a:rPr lang="en-US" dirty="0"/>
            </a:br>
            <a:br>
              <a:rPr lang="en-US" dirty="0"/>
            </a:br>
            <a:endParaRPr lang="en-US" dirty="0"/>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19 October 2023</a:t>
            </a: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1"/>
            <a:ext cx="10287000" cy="5216307"/>
          </a:xfrm>
          <a:prstGeom prst="rect">
            <a:avLst/>
          </a:prstGeom>
          <a:solidFill>
            <a:srgbClr val="000000">
              <a:alpha val="61176"/>
            </a:srgbClr>
          </a:solidFill>
        </p:spPr>
        <p:txBody>
          <a:bodyPr vert="horz" lIns="0" tIns="0" rIns="0" bIns="0" rtlCol="0">
            <a:normAutofit fontScale="92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“This call for graduate student space technology research proposals, titled NASA Space Technology Graduate Research Opportunities – Fall 2024 (NSTGRO24), solicits proposals on behalf of individuals pursuing or planning to pursue </a:t>
            </a:r>
            <a:r>
              <a:rPr lang="en-US" b="1" dirty="0">
                <a:solidFill>
                  <a:srgbClr val="F9E180"/>
                </a:solidFill>
              </a:rPr>
              <a:t>master’s or doctoral (PhD) degrees in relevant space technology disciplines</a:t>
            </a:r>
            <a:r>
              <a:rPr lang="en-US" dirty="0"/>
              <a:t> at accredited U.S. universities.</a:t>
            </a:r>
          </a:p>
          <a:p>
            <a:r>
              <a:rPr lang="en-US" dirty="0"/>
              <a:t>It is NASA’s desire to infuse the university-developed space technology through sustained interaction with the student and their faculty advisor. NASA Space Technology Graduate Research Fellows will </a:t>
            </a:r>
            <a:r>
              <a:rPr lang="en-US" b="1" dirty="0">
                <a:solidFill>
                  <a:srgbClr val="F9E180"/>
                </a:solidFill>
              </a:rPr>
              <a:t>perform research at their respective campuses and also at NASA Centers</a:t>
            </a:r>
            <a:r>
              <a:rPr lang="en-US" dirty="0"/>
              <a:t>. Each recipient will be </a:t>
            </a:r>
            <a:r>
              <a:rPr lang="en-US" b="1" dirty="0">
                <a:solidFill>
                  <a:srgbClr val="F9E180"/>
                </a:solidFill>
              </a:rPr>
              <a:t>matched with a technically relevant and community-engaged NASA researcher</a:t>
            </a:r>
            <a:r>
              <a:rPr lang="en-US" dirty="0"/>
              <a:t> who will serve as the research collaborator on the award. Through this collaboration, graduate students will be able to take advantage of broader and/or deeper space technology research opportunities directly related to their academic and career objectives, acquire a more detailed understanding of the potential end applications of their space technology efforts, and directly disseminate their research results within the NASA community.</a:t>
            </a:r>
          </a:p>
          <a:p>
            <a:r>
              <a:rPr lang="en-US" dirty="0"/>
              <a:t>Awards resulting from this solicitation will be made in the form of grants to accredited U.S. universities with the faculty advisor as the Principal Investigator (PI). “</a:t>
            </a:r>
          </a:p>
          <a:p>
            <a:r>
              <a:rPr lang="en-US" dirty="0">
                <a:solidFill>
                  <a:srgbClr val="F9E180"/>
                </a:solidFill>
              </a:rPr>
              <a:t>Proposal Due November 1, 2023; Letters of Recommendation Due November 6, 2023</a:t>
            </a:r>
          </a:p>
          <a:p>
            <a:r>
              <a:rPr lang="en-US" dirty="0">
                <a:solidFill>
                  <a:srgbClr val="73FEFF"/>
                </a:solidFill>
                <a:hlinkClick r:id="rId3">
                  <a:extLst>
                    <a:ext uri="{A12FA001-AC4F-418D-AE19-62706E023703}">
                      <ahyp:hlinkClr xmlns:ahyp="http://schemas.microsoft.com/office/drawing/2018/hyperlinkcolor" val="tx"/>
                    </a:ext>
                  </a:extLst>
                </a:hlinkClick>
              </a:rPr>
              <a:t>https://nspires.nasaprs.com/external/solicitations/summary.do?solId=%7B4FB626AC-C4FA-72A6-9FDB-C5305D6F5E38%7D&amp;path=&amp;method=init</a:t>
            </a:r>
            <a:r>
              <a:rPr lang="en-US" dirty="0">
                <a:solidFill>
                  <a:srgbClr val="73FEFF"/>
                </a:solidFill>
              </a:rPr>
              <a:t> </a:t>
            </a:r>
          </a:p>
        </p:txBody>
      </p:sp>
    </p:spTree>
    <p:extLst>
      <p:ext uri="{BB962C8B-B14F-4D97-AF65-F5344CB8AC3E}">
        <p14:creationId xmlns:p14="http://schemas.microsoft.com/office/powerpoint/2010/main" val="333713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hulc.nianet.org/wp-content/uploads/2023/03/Artemis-Base-Camp-3-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600" y="897037"/>
            <a:ext cx="9961690" cy="560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a:bodyPr>
          <a:lstStyle/>
          <a:p>
            <a:r>
              <a:rPr lang="en-US" dirty="0"/>
              <a:t>Human Lander Challenge</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19 October 2023</a:t>
            </a: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1"/>
            <a:ext cx="10287000" cy="5216307"/>
          </a:xfrm>
          <a:prstGeom prst="rect">
            <a:avLst/>
          </a:prstGeom>
          <a:solidFill>
            <a:schemeClr val="tx1">
              <a:alpha val="50000"/>
            </a:schemeClr>
          </a:solidFill>
        </p:spPr>
        <p:txBody>
          <a:bodyPr vert="horz" lIns="0" tIns="0" rIns="0" bIns="0" rtlCol="0">
            <a:normAutofit fontScale="85000"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Through the 2024 </a:t>
            </a:r>
            <a:r>
              <a:rPr lang="en-US" dirty="0" err="1"/>
              <a:t>HuLC</a:t>
            </a:r>
            <a:r>
              <a:rPr lang="en-US" dirty="0"/>
              <a:t> competition, NASA’s Human Landing System (HLS) Program provides college students the opportunity to explore innovations and potential solutions to lunar Plume-Surface Interaction (PSI) risks and challenges.</a:t>
            </a:r>
          </a:p>
          <a:p>
            <a:r>
              <a:rPr lang="en-US" dirty="0"/>
              <a:t>NASA’s HLS Program is responsible for the transportation in deep space to carry humans to and from the surface of the Moon for NASA’s Artemis lunar exploration program. Crews will board the HLS in lunar orbit and descend to the surface where they will collect samples, perform science experiments, and observe the lunar environment before returning to orbit in the HLS.</a:t>
            </a:r>
          </a:p>
          <a:p>
            <a:r>
              <a:rPr lang="en-US" dirty="0"/>
              <a:t>Teams are invited to submit proposals for</a:t>
            </a:r>
            <a:r>
              <a:rPr lang="en-US" b="1" dirty="0"/>
              <a:t> </a:t>
            </a:r>
            <a:r>
              <a:rPr lang="en-US" b="1" dirty="0">
                <a:solidFill>
                  <a:srgbClr val="F9E180"/>
                </a:solidFill>
              </a:rPr>
              <a:t>innovative, systems-level solutions to understand, mitigate, and manage the impacts of lunar PSI that can be implemented within 3-5 years</a:t>
            </a:r>
            <a:r>
              <a:rPr lang="en-US" b="1" dirty="0"/>
              <a:t>.</a:t>
            </a:r>
            <a:r>
              <a:rPr lang="en-US" dirty="0"/>
              <a:t> The potential solutions teams can propose to could include, but are not limited to, the following categories:</a:t>
            </a:r>
          </a:p>
          <a:p>
            <a:pPr lvl="1"/>
            <a:r>
              <a:rPr lang="en-US" dirty="0"/>
              <a:t>Trade Studies on Landing Trajectories that Minimize PSI</a:t>
            </a:r>
          </a:p>
          <a:p>
            <a:pPr lvl="1"/>
            <a:r>
              <a:rPr lang="en-US" dirty="0"/>
              <a:t>Reduction / Mitigation of Erosion (Cratering) and Ejecta during Descent, Landing, and Ascent</a:t>
            </a:r>
          </a:p>
          <a:p>
            <a:pPr lvl="1"/>
            <a:r>
              <a:rPr lang="en-US" dirty="0"/>
              <a:t>Development of PSI Flight Instrumentation / Measurement Methods and Concepts</a:t>
            </a:r>
          </a:p>
          <a:p>
            <a:pPr lvl="1"/>
            <a:r>
              <a:rPr lang="en-US" dirty="0"/>
              <a:t>Tracking Dust During Descent, Landing, and Ascent</a:t>
            </a:r>
          </a:p>
          <a:p>
            <a:pPr lvl="1"/>
            <a:r>
              <a:rPr lang="en-US" dirty="0"/>
              <a:t>Instrumentation Performance Through the Dust Cloud During Landing</a:t>
            </a:r>
          </a:p>
          <a:p>
            <a:pPr lvl="1"/>
            <a:r>
              <a:rPr lang="en-US" dirty="0"/>
              <a:t>HLS Asset Safety (ejecta damage, excessive lander heating, etc.)</a:t>
            </a:r>
          </a:p>
          <a:p>
            <a:pPr lvl="1"/>
            <a:r>
              <a:rPr lang="en-US" dirty="0"/>
              <a:t>PSI Modeling and Validation</a:t>
            </a:r>
          </a:p>
          <a:p>
            <a:r>
              <a:rPr lang="en-US" dirty="0">
                <a:solidFill>
                  <a:srgbClr val="F9E180"/>
                </a:solidFill>
              </a:rPr>
              <a:t>Notice of Intent (NOI) Due October 22, 2023; Full Proposal Due March 4, 2024</a:t>
            </a:r>
          </a:p>
          <a:p>
            <a:r>
              <a:rPr lang="en-US" dirty="0">
                <a:solidFill>
                  <a:srgbClr val="73FEFF"/>
                </a:solidFill>
                <a:hlinkClick r:id="rId3">
                  <a:extLst>
                    <a:ext uri="{A12FA001-AC4F-418D-AE19-62706E023703}">
                      <ahyp:hlinkClr xmlns:ahyp="http://schemas.microsoft.com/office/drawing/2018/hyperlinkcolor" val="tx"/>
                    </a:ext>
                  </a:extLst>
                </a:hlinkClick>
              </a:rPr>
              <a:t>https://hulc.nianet.org/challenge_details/</a:t>
            </a:r>
            <a:r>
              <a:rPr lang="en-US" dirty="0">
                <a:solidFill>
                  <a:srgbClr val="73FEFF"/>
                </a:solidFill>
              </a:rPr>
              <a:t> </a:t>
            </a:r>
          </a:p>
        </p:txBody>
      </p:sp>
    </p:spTree>
    <p:extLst>
      <p:ext uri="{BB962C8B-B14F-4D97-AF65-F5344CB8AC3E}">
        <p14:creationId xmlns:p14="http://schemas.microsoft.com/office/powerpoint/2010/main" val="143109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hulc.nianet.org/wp-content/uploads/2023/03/Artemis-Base-Camp-3-1024x57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600" y="897037"/>
            <a:ext cx="9961690" cy="560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4019244" y="299533"/>
            <a:ext cx="7788442" cy="762000"/>
          </a:xfrm>
        </p:spPr>
        <p:txBody>
          <a:bodyPr>
            <a:normAutofit fontScale="90000"/>
          </a:bodyPr>
          <a:lstStyle/>
          <a:p>
            <a:r>
              <a:rPr lang="en-US" dirty="0"/>
              <a:t>New NASA Lunar Dust </a:t>
            </a:r>
            <a:br>
              <a:rPr lang="en-US" dirty="0"/>
            </a:br>
            <a:r>
              <a:rPr lang="en-US" dirty="0"/>
              <a:t>Mitigation Publication!</a:t>
            </a:r>
            <a:br>
              <a:rPr lang="en-US" dirty="0"/>
            </a:br>
            <a:endParaRPr lang="en-US" dirty="0"/>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19 October 2023</a:t>
            </a: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130629" y="1383957"/>
            <a:ext cx="7788441" cy="5116531"/>
          </a:xfrm>
          <a:prstGeom prst="rect">
            <a:avLst/>
          </a:prstGeom>
          <a:solidFill>
            <a:schemeClr val="tx1">
              <a:alpha val="50000"/>
            </a:schemeClr>
          </a:solidFill>
        </p:spPr>
        <p:txBody>
          <a:bodyPr vert="horz" lIns="0" tIns="0" rIns="0" bIns="0" rtlCol="0">
            <a:normAutofit fontScale="85000"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i="1" dirty="0"/>
              <a:t>Lunar Dust Mitigation: A Guide and Reference, First Edition (2021)</a:t>
            </a:r>
          </a:p>
          <a:p>
            <a:endParaRPr lang="en-US" dirty="0"/>
          </a:p>
          <a:p>
            <a:r>
              <a:rPr lang="en-US" dirty="0"/>
              <a:t>94-page document published publicly on October 2</a:t>
            </a:r>
            <a:r>
              <a:rPr lang="en-US" baseline="30000" dirty="0"/>
              <a:t>nd</a:t>
            </a:r>
            <a:r>
              <a:rPr lang="en-US" dirty="0"/>
              <a:t>, 2023</a:t>
            </a:r>
          </a:p>
          <a:p>
            <a:endParaRPr lang="en-US" dirty="0"/>
          </a:p>
          <a:p>
            <a:r>
              <a:rPr lang="en-US" dirty="0"/>
              <a:t>“As this specific document nears public release, NASA is on the cusp of generating and capturing new information about previously unexplored regions of the Moon, with potential implications for human exploration over many years to come. Lunar dust mitigation has been written about since the Apollo Program and is far from a demonstrated ‘solved’ problem. So, a thank you is due to all of the contributors responsible for helping lay out what we do know, with the expectation and request that as we collectively learn more, that knowledge will be shared to the benefit of all.”</a:t>
            </a:r>
          </a:p>
          <a:p>
            <a:endParaRPr lang="en-US" dirty="0"/>
          </a:p>
          <a:p>
            <a:r>
              <a:rPr lang="en-US" dirty="0"/>
              <a:t>“This publication provides a snapshot of advice from topical experts for specific areas of concern to systems targeted for deployment on the lunar surface.”</a:t>
            </a:r>
          </a:p>
          <a:p>
            <a:endParaRPr lang="en-US" dirty="0"/>
          </a:p>
          <a:p>
            <a:r>
              <a:rPr lang="en-US" dirty="0">
                <a:solidFill>
                  <a:srgbClr val="73FEFF"/>
                </a:solidFill>
              </a:rPr>
              <a:t>https://</a:t>
            </a:r>
            <a:r>
              <a:rPr lang="en-US" dirty="0" err="1">
                <a:solidFill>
                  <a:srgbClr val="73FEFF"/>
                </a:solidFill>
              </a:rPr>
              <a:t>ntrs.nasa.gov</a:t>
            </a:r>
            <a:r>
              <a:rPr lang="en-US" dirty="0">
                <a:solidFill>
                  <a:srgbClr val="73FEFF"/>
                </a:solidFill>
              </a:rPr>
              <a:t>/citations/20220018746 </a:t>
            </a:r>
          </a:p>
        </p:txBody>
      </p:sp>
      <p:pic>
        <p:nvPicPr>
          <p:cNvPr id="11" name="Picture 10">
            <a:extLst>
              <a:ext uri="{FF2B5EF4-FFF2-40B4-BE49-F238E27FC236}">
                <a16:creationId xmlns:a16="http://schemas.microsoft.com/office/drawing/2014/main" id="{A2A08BB8-949F-4246-2F59-AF721B19E48B}"/>
              </a:ext>
            </a:extLst>
          </p:cNvPr>
          <p:cNvPicPr>
            <a:picLocks noChangeAspect="1"/>
          </p:cNvPicPr>
          <p:nvPr/>
        </p:nvPicPr>
        <p:blipFill>
          <a:blip r:embed="rId4"/>
          <a:stretch>
            <a:fillRect/>
          </a:stretch>
        </p:blipFill>
        <p:spPr>
          <a:xfrm>
            <a:off x="8181428" y="1541885"/>
            <a:ext cx="3716833" cy="4800673"/>
          </a:xfrm>
          <a:prstGeom prst="rect">
            <a:avLst/>
          </a:prstGeom>
          <a:effectLst>
            <a:glow rad="213073">
              <a:srgbClr val="73FEFF">
                <a:alpha val="61874"/>
              </a:srgbClr>
            </a:glow>
          </a:effectLst>
        </p:spPr>
      </p:pic>
    </p:spTree>
    <p:extLst>
      <p:ext uri="{BB962C8B-B14F-4D97-AF65-F5344CB8AC3E}">
        <p14:creationId xmlns:p14="http://schemas.microsoft.com/office/powerpoint/2010/main" val="194167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89005272-49E8-6F4E-86E2-908CBE4DBF0E}"/>
              </a:ext>
            </a:extLst>
          </p:cNvPr>
          <p:cNvSpPr txBox="1">
            <a:spLocks/>
          </p:cNvSpPr>
          <p:nvPr/>
        </p:nvSpPr>
        <p:spPr>
          <a:xfrm>
            <a:off x="952500" y="1439333"/>
            <a:ext cx="10287000" cy="4961465"/>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chemeClr val="accent4"/>
                </a:solidFill>
              </a:rPr>
              <a:t>DM &amp; EE Joint Workshop - </a:t>
            </a:r>
            <a:r>
              <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November 7, 2023 - Interactive, Virtual Workshop</a:t>
            </a:r>
            <a:endParaRPr lang="en-US" b="1" dirty="0">
              <a:solidFill>
                <a:schemeClr val="accent4"/>
              </a:solidFill>
            </a:endParaRPr>
          </a:p>
          <a:p>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We will focus on the qualification path to fielding long-lived technologies on the lunar surface. Stakeholders across industry, academia, and NASA will come together in a collaborative format to discuss the current state of the art, as well as essential knowledge and technology gaps related to the combined lunar and dust environment.</a:t>
            </a:r>
          </a:p>
          <a:p>
            <a:r>
              <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Topics</a:t>
            </a:r>
          </a:p>
          <a:p>
            <a:pPr lvl="1"/>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Existing Standards and Facilities</a:t>
            </a:r>
          </a:p>
          <a:p>
            <a:pPr lvl="1"/>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Stakeholder Needs</a:t>
            </a:r>
          </a:p>
          <a:p>
            <a:pPr lvl="2"/>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NASA panel</a:t>
            </a:r>
          </a:p>
          <a:p>
            <a:pPr lvl="2"/>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Industry &amp; Academia Panel</a:t>
            </a:r>
          </a:p>
          <a:p>
            <a:pPr lvl="1"/>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Town Hall on Next Steps</a:t>
            </a:r>
          </a:p>
          <a:p>
            <a:pPr lvl="1"/>
            <a:r>
              <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Q&amp;As for all presentations</a:t>
            </a:r>
          </a:p>
          <a:p>
            <a:pPr lvl="1"/>
            <a:endParaRPr lang="en-US"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r>
              <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Registration is free, and required. Closes October 24</a:t>
            </a:r>
            <a:r>
              <a:rPr lang="en-US" b="1" baseline="30000"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th</a:t>
            </a:r>
            <a:r>
              <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en-US" b="1" dirty="0">
                <a:solidFill>
                  <a:srgbClr val="73FEFF"/>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hlinkClick r:id="rId2">
                  <a:extLst>
                    <a:ext uri="{A12FA001-AC4F-418D-AE19-62706E023703}">
                      <ahyp:hlinkClr xmlns:ahyp="http://schemas.microsoft.com/office/drawing/2018/hyperlinkcolor" val="tx"/>
                    </a:ext>
                  </a:extLst>
                </a:hlinkClick>
              </a:rPr>
              <a:t>https://lsic.jhuapl.edu/Events/Agenda/index.php?id=481</a:t>
            </a:r>
            <a:endParaRPr lang="en-US" b="1" dirty="0">
              <a:solidFill>
                <a:srgbClr val="73FEFF"/>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9" name="Title 8">
            <a:extLst>
              <a:ext uri="{FF2B5EF4-FFF2-40B4-BE49-F238E27FC236}">
                <a16:creationId xmlns:a16="http://schemas.microsoft.com/office/drawing/2014/main" id="{511D2836-C149-0542-B271-D902A2EFA5D0}"/>
              </a:ext>
            </a:extLst>
          </p:cNvPr>
          <p:cNvSpPr>
            <a:spLocks noGrp="1"/>
          </p:cNvSpPr>
          <p:nvPr>
            <p:ph type="ctrTitle"/>
          </p:nvPr>
        </p:nvSpPr>
        <p:spPr>
          <a:xfrm>
            <a:off x="677409" y="393315"/>
            <a:ext cx="10960919" cy="612526"/>
          </a:xfrm>
        </p:spPr>
        <p:txBody>
          <a:bodyPr>
            <a:normAutofit fontScale="90000"/>
          </a:bodyPr>
          <a:lstStyle/>
          <a:p>
            <a:r>
              <a:rPr lang="en-US" dirty="0">
                <a:solidFill>
                  <a:schemeClr val="accent4"/>
                </a:solidFill>
              </a:rPr>
              <a:t>Path to Sustainable Technologies in the Lunar Surface Environment Workshop</a:t>
            </a:r>
          </a:p>
        </p:txBody>
      </p:sp>
      <p:sp>
        <p:nvSpPr>
          <p:cNvPr id="2" name="Date Placeholder 1">
            <a:extLst>
              <a:ext uri="{FF2B5EF4-FFF2-40B4-BE49-F238E27FC236}">
                <a16:creationId xmlns:a16="http://schemas.microsoft.com/office/drawing/2014/main" id="{99994C53-8D6C-9C4E-A2B5-785D316E6BB5}"/>
              </a:ext>
            </a:extLst>
          </p:cNvPr>
          <p:cNvSpPr>
            <a:spLocks noGrp="1"/>
          </p:cNvSpPr>
          <p:nvPr>
            <p:ph type="dt" sz="half" idx="10"/>
          </p:nvPr>
        </p:nvSpPr>
        <p:spPr>
          <a:xfrm>
            <a:off x="10132501" y="6400799"/>
            <a:ext cx="1371600" cy="457201"/>
          </a:xfrm>
        </p:spPr>
        <p:txBody>
          <a:bodyPr/>
          <a:lstStyle/>
          <a:p>
            <a:r>
              <a:rPr lang="en-US"/>
              <a:t>19 October 2023</a:t>
            </a:r>
            <a:endParaRPr lang="en-US" dirty="0"/>
          </a:p>
        </p:txBody>
      </p:sp>
      <p:sp>
        <p:nvSpPr>
          <p:cNvPr id="4" name="Slide Number Placeholder 3">
            <a:extLst>
              <a:ext uri="{FF2B5EF4-FFF2-40B4-BE49-F238E27FC236}">
                <a16:creationId xmlns:a16="http://schemas.microsoft.com/office/drawing/2014/main" id="{5F491033-8243-404A-AD9D-B89DC99CEEBC}"/>
              </a:ext>
            </a:extLst>
          </p:cNvPr>
          <p:cNvSpPr>
            <a:spLocks noGrp="1"/>
          </p:cNvSpPr>
          <p:nvPr>
            <p:ph type="sldNum" sz="quarter" idx="12"/>
          </p:nvPr>
        </p:nvSpPr>
        <p:spPr>
          <a:xfrm>
            <a:off x="11638328" y="6400799"/>
            <a:ext cx="486558" cy="457201"/>
          </a:xfrm>
        </p:spPr>
        <p:txBody>
          <a:bodyPr/>
          <a:lstStyle/>
          <a:p>
            <a:fld id="{4EBCDCBD-78E1-0D41-A999-31B5EBF8E02C}" type="slidenum">
              <a:rPr lang="en-US" smtClean="0"/>
              <a:pPr/>
              <a:t>6</a:t>
            </a:fld>
            <a:endParaRPr lang="en-US" dirty="0"/>
          </a:p>
        </p:txBody>
      </p:sp>
    </p:spTree>
    <p:extLst>
      <p:ext uri="{BB962C8B-B14F-4D97-AF65-F5344CB8AC3E}">
        <p14:creationId xmlns:p14="http://schemas.microsoft.com/office/powerpoint/2010/main" val="1582669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DA68-32B1-9D48-9543-3356F359B56C}"/>
              </a:ext>
            </a:extLst>
          </p:cNvPr>
          <p:cNvSpPr>
            <a:spLocks noGrp="1"/>
          </p:cNvSpPr>
          <p:nvPr>
            <p:ph type="title"/>
          </p:nvPr>
        </p:nvSpPr>
        <p:spPr>
          <a:xfrm>
            <a:off x="457200" y="1073242"/>
            <a:ext cx="11030615" cy="1756455"/>
          </a:xfrm>
        </p:spPr>
        <p:txBody>
          <a:bodyPr>
            <a:normAutofit/>
          </a:bodyPr>
          <a:lstStyle/>
          <a:p>
            <a:pPr marL="447675" marR="0" lvl="1" algn="ctr" defTabSz="914400" rtl="0" eaLnBrk="1" fontAlgn="auto" latinLnBrk="0" hangingPunct="1">
              <a:lnSpc>
                <a:spcPct val="100000"/>
              </a:lnSpc>
              <a:spcBef>
                <a:spcPts val="400"/>
              </a:spcBef>
              <a:spcAft>
                <a:spcPts val="0"/>
              </a:spcAft>
              <a:buClrTx/>
              <a:buSzTx/>
              <a:tabLst/>
              <a:defRPr/>
            </a:pPr>
            <a:r>
              <a:rPr lang="en-US" sz="2800" b="1" dirty="0">
                <a:solidFill>
                  <a:srgbClr val="F9E180"/>
                </a:solidFill>
                <a:latin typeface="Ebrima" panose="02000000000000000000" pitchFamily="2" charset="0"/>
                <a:ea typeface="Ebrima" panose="02000000000000000000" pitchFamily="2" charset="0"/>
                <a:cs typeface="Ebrima" panose="02000000000000000000" pitchFamily="2" charset="0"/>
              </a:rPr>
              <a:t>Today’s Featured Presentations</a:t>
            </a:r>
            <a:br>
              <a:rPr lang="en-US" sz="2800" dirty="0">
                <a:solidFill>
                  <a:srgbClr val="F9E180"/>
                </a:solidFill>
                <a:latin typeface="Ebrima" panose="02000000000000000000" pitchFamily="2" charset="0"/>
                <a:ea typeface="Ebrima" panose="02000000000000000000" pitchFamily="2" charset="0"/>
                <a:cs typeface="Ebrima" panose="02000000000000000000" pitchFamily="2" charset="0"/>
              </a:rPr>
            </a:br>
            <a:br>
              <a:rPr lang="en-US" sz="2800" dirty="0">
                <a:solidFill>
                  <a:srgbClr val="F9E180"/>
                </a:solidFill>
                <a:latin typeface="Ebrima" panose="02000000000000000000" pitchFamily="2" charset="0"/>
                <a:ea typeface="Ebrima" panose="02000000000000000000" pitchFamily="2" charset="0"/>
                <a:cs typeface="Ebrima" panose="02000000000000000000" pitchFamily="2" charset="0"/>
              </a:rPr>
            </a:br>
            <a:r>
              <a:rPr kumimoji="0" lang="en-US" sz="24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Dr. Cecily Sunday (University of Maryland) - PSI Modeling</a:t>
            </a:r>
            <a:br>
              <a:rPr kumimoji="0" lang="en-US" sz="24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br>
            <a:r>
              <a:rPr kumimoji="0" lang="en-US" sz="24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Jason Achilles (</a:t>
            </a:r>
            <a:r>
              <a:rPr kumimoji="0" lang="en-US" sz="2400" b="1" i="0" u="none" strike="noStrike" kern="1200" cap="none" spc="0" normalizeH="0" baseline="0" noProof="0" dirty="0" err="1">
                <a:ln>
                  <a:noFill/>
                </a:ln>
                <a:solidFill>
                  <a:srgbClr val="FFFFFF"/>
                </a:solidFill>
                <a:effectLst/>
                <a:uLnTx/>
                <a:uFillTx/>
                <a:latin typeface="Leelawadee UI" panose="020B0502040204020203" pitchFamily="34" charset="-34"/>
                <a:ea typeface="+mn-ea"/>
                <a:cs typeface="Leelawadee UI" panose="020B0502040204020203" pitchFamily="34" charset="-34"/>
              </a:rPr>
              <a:t>Zandef</a:t>
            </a:r>
            <a:r>
              <a:rPr kumimoji="0" lang="en-US" sz="24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 </a:t>
            </a:r>
            <a:r>
              <a:rPr kumimoji="0" lang="en-US" sz="2400" b="1" i="0" u="none" strike="noStrike" kern="1200" cap="none" spc="0" normalizeH="0" baseline="0" noProof="0" dirty="0" err="1">
                <a:ln>
                  <a:noFill/>
                </a:ln>
                <a:solidFill>
                  <a:srgbClr val="FFFFFF"/>
                </a:solidFill>
                <a:effectLst/>
                <a:uLnTx/>
                <a:uFillTx/>
                <a:latin typeface="Leelawadee UI" panose="020B0502040204020203" pitchFamily="34" charset="-34"/>
                <a:ea typeface="+mn-ea"/>
                <a:cs typeface="Leelawadee UI" panose="020B0502040204020203" pitchFamily="34" charset="-34"/>
              </a:rPr>
              <a:t>Deksit</a:t>
            </a:r>
            <a:r>
              <a:rPr kumimoji="0" lang="en-US" sz="2400" b="1" i="0" u="none" strike="noStrike" kern="1200" cap="none" spc="0" normalizeH="0" baseline="0" noProof="0" dirty="0">
                <a:ln>
                  <a:noFill/>
                </a:ln>
                <a:solidFill>
                  <a:srgbClr val="FFFFFF"/>
                </a:solidFill>
                <a:effectLst/>
                <a:uLnTx/>
                <a:uFillTx/>
                <a:latin typeface="Leelawadee UI" panose="020B0502040204020203" pitchFamily="34" charset="-34"/>
                <a:ea typeface="+mn-ea"/>
                <a:cs typeface="Leelawadee UI" panose="020B0502040204020203" pitchFamily="34" charset="-34"/>
              </a:rPr>
              <a:t> Inc.) - </a:t>
            </a:r>
            <a:r>
              <a:rPr kumimoji="0" lang="en-US" sz="2400" b="1" i="0" u="none" strike="noStrike" kern="1200" cap="none" spc="0" normalizeH="0" baseline="0" noProof="0" dirty="0" err="1">
                <a:ln>
                  <a:noFill/>
                </a:ln>
                <a:solidFill>
                  <a:srgbClr val="FFFFFF"/>
                </a:solidFill>
                <a:effectLst/>
                <a:uLnTx/>
                <a:uFillTx/>
                <a:latin typeface="Leelawadee UI" panose="020B0502040204020203" pitchFamily="34" charset="-34"/>
                <a:ea typeface="+mn-ea"/>
                <a:cs typeface="Leelawadee UI" panose="020B0502040204020203" pitchFamily="34" charset="-34"/>
              </a:rPr>
              <a:t>ExoCam</a:t>
            </a:r>
            <a:endParaRPr lang="en-US" sz="3600" dirty="0">
              <a:latin typeface="Ebrima" panose="02000000000000000000" pitchFamily="2" charset="0"/>
              <a:ea typeface="Ebrima" panose="02000000000000000000" pitchFamily="2" charset="0"/>
              <a:cs typeface="Ebrima" panose="02000000000000000000" pitchFamily="2" charset="0"/>
            </a:endParaRPr>
          </a:p>
        </p:txBody>
      </p:sp>
      <p:sp>
        <p:nvSpPr>
          <p:cNvPr id="4" name="Date Placeholder 3">
            <a:extLst>
              <a:ext uri="{FF2B5EF4-FFF2-40B4-BE49-F238E27FC236}">
                <a16:creationId xmlns:a16="http://schemas.microsoft.com/office/drawing/2014/main" id="{1BFB20C9-B106-0C4C-8781-F2330EAE90D8}"/>
              </a:ext>
            </a:extLst>
          </p:cNvPr>
          <p:cNvSpPr>
            <a:spLocks noGrp="1"/>
          </p:cNvSpPr>
          <p:nvPr>
            <p:ph type="dt" sz="half" idx="4294967295"/>
          </p:nvPr>
        </p:nvSpPr>
        <p:spPr>
          <a:xfrm>
            <a:off x="10099467" y="6500813"/>
            <a:ext cx="1374775" cy="357187"/>
          </a:xfrm>
        </p:spPr>
        <p:txBody>
          <a:bodyPr/>
          <a:lstStyle/>
          <a:p>
            <a:r>
              <a:rPr lang="en-US"/>
              <a:t>19 October 2023</a:t>
            </a:r>
            <a:endParaRPr lang="en-US" dirty="0"/>
          </a:p>
        </p:txBody>
      </p:sp>
      <p:sp>
        <p:nvSpPr>
          <p:cNvPr id="6" name="Slide Number Placeholder 5">
            <a:extLst>
              <a:ext uri="{FF2B5EF4-FFF2-40B4-BE49-F238E27FC236}">
                <a16:creationId xmlns:a16="http://schemas.microsoft.com/office/drawing/2014/main" id="{ED68A22D-62A0-CF4E-ACC8-D13CC9F41353}"/>
              </a:ext>
            </a:extLst>
          </p:cNvPr>
          <p:cNvSpPr>
            <a:spLocks noGrp="1"/>
          </p:cNvSpPr>
          <p:nvPr>
            <p:ph type="sldNum" sz="quarter" idx="4294967295"/>
          </p:nvPr>
        </p:nvSpPr>
        <p:spPr>
          <a:xfrm>
            <a:off x="11487815" y="6500813"/>
            <a:ext cx="369887" cy="357187"/>
          </a:xfrm>
        </p:spPr>
        <p:txBody>
          <a:bodyPr/>
          <a:lstStyle/>
          <a:p>
            <a:fld id="{4EBCDCBD-78E1-0D41-A999-31B5EBF8E02C}" type="slidenum">
              <a:rPr lang="en-US" smtClean="0"/>
              <a:pPr/>
              <a:t>7</a:t>
            </a:fld>
            <a:endParaRPr lang="en-US" dirty="0"/>
          </a:p>
        </p:txBody>
      </p:sp>
      <p:pic>
        <p:nvPicPr>
          <p:cNvPr id="3" name="Picture 2">
            <a:extLst>
              <a:ext uri="{FF2B5EF4-FFF2-40B4-BE49-F238E27FC236}">
                <a16:creationId xmlns:a16="http://schemas.microsoft.com/office/drawing/2014/main" id="{60A89BA5-29CA-E9C1-965C-E82D831EDB12}"/>
              </a:ext>
            </a:extLst>
          </p:cNvPr>
          <p:cNvPicPr>
            <a:picLocks noChangeAspect="1"/>
          </p:cNvPicPr>
          <p:nvPr/>
        </p:nvPicPr>
        <p:blipFill>
          <a:blip r:embed="rId3"/>
          <a:stretch>
            <a:fillRect/>
          </a:stretch>
        </p:blipFill>
        <p:spPr>
          <a:xfrm>
            <a:off x="2138000" y="3103129"/>
            <a:ext cx="2543894" cy="2914612"/>
          </a:xfrm>
          <a:prstGeom prst="rect">
            <a:avLst/>
          </a:prstGeom>
        </p:spPr>
      </p:pic>
      <p:pic>
        <p:nvPicPr>
          <p:cNvPr id="5" name="Picture 4">
            <a:extLst>
              <a:ext uri="{FF2B5EF4-FFF2-40B4-BE49-F238E27FC236}">
                <a16:creationId xmlns:a16="http://schemas.microsoft.com/office/drawing/2014/main" id="{9220679C-97CE-936E-A46D-F5AEBBE25037}"/>
              </a:ext>
            </a:extLst>
          </p:cNvPr>
          <p:cNvPicPr>
            <a:picLocks noChangeAspect="1"/>
          </p:cNvPicPr>
          <p:nvPr/>
        </p:nvPicPr>
        <p:blipFill>
          <a:blip r:embed="rId4"/>
          <a:stretch>
            <a:fillRect/>
          </a:stretch>
        </p:blipFill>
        <p:spPr>
          <a:xfrm>
            <a:off x="6819894" y="3103129"/>
            <a:ext cx="2914612" cy="2914612"/>
          </a:xfrm>
          <a:prstGeom prst="rect">
            <a:avLst/>
          </a:prstGeom>
        </p:spPr>
      </p:pic>
      <p:pic>
        <p:nvPicPr>
          <p:cNvPr id="1026" name="Picture 2">
            <a:extLst>
              <a:ext uri="{FF2B5EF4-FFF2-40B4-BE49-F238E27FC236}">
                <a16:creationId xmlns:a16="http://schemas.microsoft.com/office/drawing/2014/main" id="{E3B1462F-57CE-0CD8-ADAC-293CA379C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9726" y="5001136"/>
            <a:ext cx="3422274" cy="1290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os | The University of Maryland Brand">
            <a:extLst>
              <a:ext uri="{FF2B5EF4-FFF2-40B4-BE49-F238E27FC236}">
                <a16:creationId xmlns:a16="http://schemas.microsoft.com/office/drawing/2014/main" id="{9FBDF66D-6ADB-8B39-EE2F-516F1AD44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8" y="5242368"/>
            <a:ext cx="3409947" cy="113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9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25A8B9-E900-6F45-8D69-BBE104D2D7DB}"/>
              </a:ext>
            </a:extLst>
          </p:cNvPr>
          <p:cNvSpPr>
            <a:spLocks noGrp="1"/>
          </p:cNvSpPr>
          <p:nvPr>
            <p:ph type="dt" sz="half" idx="10"/>
          </p:nvPr>
        </p:nvSpPr>
        <p:spPr/>
        <p:txBody>
          <a:bodyPr/>
          <a:lstStyle/>
          <a:p>
            <a:r>
              <a:rPr lang="en-US"/>
              <a:t>19 October 2023</a:t>
            </a:r>
            <a:endParaRPr lang="en-US" dirty="0"/>
          </a:p>
        </p:txBody>
      </p:sp>
      <p:sp>
        <p:nvSpPr>
          <p:cNvPr id="4" name="Slide Number Placeholder 3">
            <a:extLst>
              <a:ext uri="{FF2B5EF4-FFF2-40B4-BE49-F238E27FC236}">
                <a16:creationId xmlns:a16="http://schemas.microsoft.com/office/drawing/2014/main" id="{9F360861-339E-5446-BF6F-F165F684F274}"/>
              </a:ext>
            </a:extLst>
          </p:cNvPr>
          <p:cNvSpPr>
            <a:spLocks noGrp="1"/>
          </p:cNvSpPr>
          <p:nvPr>
            <p:ph type="sldNum" sz="quarter" idx="12"/>
          </p:nvPr>
        </p:nvSpPr>
        <p:spPr/>
        <p:txBody>
          <a:bodyPr/>
          <a:lstStyle/>
          <a:p>
            <a:fld id="{4EBCDCBD-78E1-0D41-A999-31B5EBF8E02C}" type="slidenum">
              <a:rPr lang="en-US" smtClean="0"/>
              <a:pPr/>
              <a:t>8</a:t>
            </a:fld>
            <a:endParaRPr lang="en-US" dirty="0"/>
          </a:p>
        </p:txBody>
      </p:sp>
    </p:spTree>
    <p:extLst>
      <p:ext uri="{BB962C8B-B14F-4D97-AF65-F5344CB8AC3E}">
        <p14:creationId xmlns:p14="http://schemas.microsoft.com/office/powerpoint/2010/main" val="42857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568688"/>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fontScale="90000"/>
          </a:bodyPr>
          <a:lstStyle/>
          <a:p>
            <a:r>
              <a:rPr lang="en-US" dirty="0"/>
              <a:t>Space Technology Funding Opportunities</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t>19 October 2023</a:t>
            </a:r>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2"/>
            <a:ext cx="10287000" cy="5067457"/>
          </a:xfrm>
          <a:prstGeom prst="rect">
            <a:avLst/>
          </a:prstGeom>
          <a:solidFill>
            <a:schemeClr val="tx1">
              <a:alpha val="50000"/>
            </a:schemeClr>
          </a:solidFill>
        </p:spPr>
        <p:txBody>
          <a:bodyPr vert="horz" lIns="0" tIns="0" rIns="0" bIns="0" rtlCol="0">
            <a:normAutofit fontScale="77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kumimoji="0" lang="en-US" sz="2000" b="1" i="0" u="none" strike="noStrike" kern="1200" cap="none" spc="0" normalizeH="0" baseline="0" noProof="0" dirty="0">
                <a:ln>
                  <a:noFill/>
                </a:ln>
                <a:solidFill>
                  <a:srgbClr val="F9E180"/>
                </a:solidFill>
                <a:effectLst/>
                <a:uLnTx/>
                <a:uFillTx/>
                <a:latin typeface="Arial" panose="020B0604020202020204"/>
                <a:ea typeface="+mn-ea"/>
                <a:cs typeface="+mn-cs"/>
              </a:rPr>
              <a:t>Current Tech Development Opportunities</a:t>
            </a:r>
          </a:p>
          <a:p>
            <a:r>
              <a:rPr lang="en-US" b="1" dirty="0">
                <a:hlinkClick r:id="rId3"/>
              </a:rPr>
              <a:t>NSF SBIR and STTR »</a:t>
            </a:r>
            <a:endParaRPr lang="en-US" b="1" dirty="0"/>
          </a:p>
          <a:p>
            <a:pPr lvl="1"/>
            <a:r>
              <a:rPr lang="en-US" dirty="0"/>
              <a:t>NSF recommends treating the submission window like a deadline, but you can submit anytime within a year of receiving an official invitation from NSF. (NSF uses submission windows to help gather and review proposals, but sometimes proposals are reviewed as they are received.) Windows: March 2, 2023 - July 5, 2023 July 6, 2023 - November 1, 2023</a:t>
            </a:r>
          </a:p>
          <a:p>
            <a:r>
              <a:rPr lang="en-US" b="1" dirty="0">
                <a:hlinkClick r:id="rId4"/>
              </a:rPr>
              <a:t>NASA Innovation Corps Pilot »</a:t>
            </a:r>
            <a:endParaRPr lang="en-US" b="1" dirty="0"/>
          </a:p>
          <a:p>
            <a:pPr lvl="1"/>
            <a:r>
              <a:rPr lang="en-US" dirty="0"/>
              <a:t>Proposals may be submitted at any time through July 22, 2022, but applications will be reviewed in intervals on the following dates: Sept. 16, 2022; Nov. 17, 2022; and Jan 20, 2023</a:t>
            </a:r>
          </a:p>
          <a:p>
            <a:r>
              <a:rPr lang="en-US" b="1" dirty="0">
                <a:hlinkClick r:id="rId5"/>
              </a:rPr>
              <a:t>Technology Advancement Utilizing Suborbital and Orbital Flight Opportunities “</a:t>
            </a:r>
            <a:r>
              <a:rPr lang="en-US" b="1" dirty="0" err="1">
                <a:hlinkClick r:id="rId5"/>
              </a:rPr>
              <a:t>TechFlights</a:t>
            </a:r>
            <a:r>
              <a:rPr lang="en-US" b="1" dirty="0">
                <a:hlinkClick r:id="rId5"/>
              </a:rPr>
              <a:t>” »</a:t>
            </a:r>
            <a:endParaRPr lang="en-US" b="1" dirty="0"/>
          </a:p>
          <a:p>
            <a:pPr lvl="1"/>
            <a:r>
              <a:rPr lang="en-US" dirty="0"/>
              <a:t>Mandatory Preliminary Proposals Due - 6/7/2023 Full Proposals Due - 10/4/2023</a:t>
            </a:r>
          </a:p>
          <a:p>
            <a:r>
              <a:rPr lang="en-US" b="1" dirty="0">
                <a:hlinkClick r:id="rId6"/>
              </a:rPr>
              <a:t>Human Lander Challenge</a:t>
            </a:r>
            <a:endParaRPr lang="en-US" b="1" dirty="0"/>
          </a:p>
          <a:p>
            <a:pPr lvl="1"/>
            <a:r>
              <a:rPr lang="en-US" dirty="0"/>
              <a:t>Notice of Intent (NOI) Due October 22, 2023; Full Proposals Due March 4, 2024</a:t>
            </a:r>
          </a:p>
          <a:p>
            <a:r>
              <a:rPr lang="en-US" b="1" dirty="0">
                <a:hlinkClick r:id="rId7"/>
              </a:rPr>
              <a:t>NASA's 2024 BIG Idea Challenge »</a:t>
            </a:r>
            <a:endParaRPr lang="en-US" b="1" dirty="0"/>
          </a:p>
          <a:p>
            <a:pPr lvl="1"/>
            <a:r>
              <a:rPr lang="en-US" dirty="0"/>
              <a:t>Notice of Intent Deadline – September 20, 2023; Q&amp;A Session for Interested Teams – October 12, 2023; Proposal Deadline – January 23, 2024; 2024 BIG Idea Forum – November 5-7, 2024</a:t>
            </a:r>
          </a:p>
          <a:p>
            <a:pPr lvl="1"/>
            <a:endParaRPr lang="en-US" dirty="0"/>
          </a:p>
          <a:p>
            <a:pPr marL="0" marR="1550" indent="0">
              <a:buNone/>
            </a:pPr>
            <a:r>
              <a:rPr lang="en-US" b="1" dirty="0">
                <a:solidFill>
                  <a:srgbClr val="F9E180"/>
                </a:solidFill>
                <a:latin typeface="Arial" panose="020B0604020202020204" pitchFamily="34" charset="0"/>
              </a:rPr>
              <a:t>Future Solicitation and Opportunities</a:t>
            </a:r>
          </a:p>
          <a:p>
            <a:r>
              <a:rPr lang="en-US" b="1" dirty="0">
                <a:hlinkClick r:id="rId8"/>
              </a:rPr>
              <a:t>NASA Innovative Advanced Concepts (NIAC) 2024 Phase I Call for Proposals »</a:t>
            </a:r>
            <a:endParaRPr lang="en-US" b="1" dirty="0"/>
          </a:p>
          <a:p>
            <a:pPr lvl="1"/>
            <a:r>
              <a:rPr lang="en-US" dirty="0"/>
              <a:t>The NIAC program supports visionary research ideas through multiple progressive phases of study. Phase I studies are nine-month efforts to explore the overall viability and advance the technology readiness level (TRL). Eligible recipients of Phase I awards can propose for a follow-on Phase II study.</a:t>
            </a:r>
          </a:p>
          <a:p>
            <a:pPr lvl="1"/>
            <a:endParaRPr lang="en-US" dirty="0"/>
          </a:p>
        </p:txBody>
      </p:sp>
    </p:spTree>
    <p:extLst>
      <p:ext uri="{BB962C8B-B14F-4D97-AF65-F5344CB8AC3E}">
        <p14:creationId xmlns:p14="http://schemas.microsoft.com/office/powerpoint/2010/main" val="3657187111"/>
      </p:ext>
    </p:extLst>
  </p:cSld>
  <p:clrMapOvr>
    <a:masterClrMapping/>
  </p:clrMapOvr>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LSIC2">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2" id="{913F7019-6011-42B2-8031-80BBCB8B098E}" vid="{F811F5FA-B415-40DD-9A63-2B41C9FD45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3.xml><?xml version="1.0" encoding="utf-8"?>
<ds:datastoreItem xmlns:ds="http://schemas.openxmlformats.org/officeDocument/2006/customXml" ds:itemID="{E67E9159-B4E5-458F-AE2E-4A186E1ACA1C}">
  <ds:schemaRefs>
    <ds:schemaRef ds:uri="http://schemas.microsoft.com/office/infopath/2007/PartnerControl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31713</TotalTime>
  <Words>1810</Words>
  <Application>Microsoft Macintosh PowerPoint</Application>
  <PresentationFormat>Widescreen</PresentationFormat>
  <Paragraphs>186</Paragraphs>
  <Slides>15</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Malgun Gothic Semilight</vt:lpstr>
      <vt:lpstr>.AppleSystemUIFont</vt:lpstr>
      <vt:lpstr>Arial</vt:lpstr>
      <vt:lpstr>Calibri</vt:lpstr>
      <vt:lpstr>Courier New</vt:lpstr>
      <vt:lpstr>Ebrima</vt:lpstr>
      <vt:lpstr>Franklin Gothic Book</vt:lpstr>
      <vt:lpstr>Helvetica</vt:lpstr>
      <vt:lpstr>Leelawadee UI</vt:lpstr>
      <vt:lpstr>Wingdings</vt:lpstr>
      <vt:lpstr>APL-PowerPoint-Theme_dark</vt:lpstr>
      <vt:lpstr>LSIC2</vt:lpstr>
      <vt:lpstr>LSIC Dust Mitigation Focus Group</vt:lpstr>
      <vt:lpstr>Agenda</vt:lpstr>
      <vt:lpstr>NASA Space Technology Graduate Research Opportunities (NSTGRO)   </vt:lpstr>
      <vt:lpstr>Human Lander Challenge</vt:lpstr>
      <vt:lpstr>New NASA Lunar Dust  Mitigation Publication! </vt:lpstr>
      <vt:lpstr>Path to Sustainable Technologies in the Lunar Surface Environment Workshop</vt:lpstr>
      <vt:lpstr>Today’s Featured Presentations  Dr. Cecily Sunday (University of Maryland) - PSI Modeling Jason Achilles (Zandef Deksit Inc.) - ExoCam</vt:lpstr>
      <vt:lpstr>PowerPoint Presentation</vt:lpstr>
      <vt:lpstr>Space Technology Funding Opportunities</vt:lpstr>
      <vt:lpstr>LSIC Dust Mitigation Wiki Page</vt:lpstr>
      <vt:lpstr>Join the Discussion on our Wiki Page</vt:lpstr>
      <vt:lpstr>Get Involved with Dust Mitigation</vt:lpstr>
      <vt:lpstr>Dust Mitigation FG Subgroups</vt:lpstr>
      <vt:lpstr>The Path to an Enduring Lunar Presence</vt:lpstr>
      <vt:lpstr>LSIC White Paper and M2M Feedback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Sarah Hasnain</cp:lastModifiedBy>
  <cp:revision>1193</cp:revision>
  <cp:lastPrinted>2020-06-08T15:00:30Z</cp:lastPrinted>
  <dcterms:created xsi:type="dcterms:W3CDTF">2019-01-21T11:32:32Z</dcterms:created>
  <dcterms:modified xsi:type="dcterms:W3CDTF">2023-10-18T15:41:50Z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