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9"/>
  </p:notesMasterIdLst>
  <p:sldIdLst>
    <p:sldId id="256" r:id="rId5"/>
    <p:sldId id="288" r:id="rId6"/>
    <p:sldId id="293" r:id="rId7"/>
    <p:sldId id="305" r:id="rId8"/>
    <p:sldId id="304" r:id="rId9"/>
    <p:sldId id="289" r:id="rId10"/>
    <p:sldId id="301" r:id="rId11"/>
    <p:sldId id="303" r:id="rId12"/>
    <p:sldId id="302" r:id="rId13"/>
    <p:sldId id="296" r:id="rId14"/>
    <p:sldId id="297" r:id="rId15"/>
    <p:sldId id="298" r:id="rId16"/>
    <p:sldId id="273" r:id="rId17"/>
    <p:sldId id="274" r:id="rId18"/>
    <p:sldId id="281" r:id="rId19"/>
    <p:sldId id="282" r:id="rId20"/>
    <p:sldId id="283" r:id="rId21"/>
    <p:sldId id="284" r:id="rId22"/>
    <p:sldId id="269" r:id="rId23"/>
    <p:sldId id="272" r:id="rId24"/>
    <p:sldId id="299" r:id="rId25"/>
    <p:sldId id="300" r:id="rId26"/>
    <p:sldId id="291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er, Jamie A." initials="PJA" lastIdx="9" clrIdx="0">
    <p:extLst>
      <p:ext uri="{19B8F6BF-5375-455C-9EA6-DF929625EA0E}">
        <p15:presenceInfo xmlns:p15="http://schemas.microsoft.com/office/powerpoint/2012/main" userId="S-1-5-21-17504556-1539073906-17591369-266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B60"/>
    <a:srgbClr val="D65E29"/>
    <a:srgbClr val="00B1D3"/>
    <a:srgbClr val="00AFDE"/>
    <a:srgbClr val="39A4EA"/>
    <a:srgbClr val="329DE4"/>
    <a:srgbClr val="6E9FE0"/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208"/>
  </p:normalViewPr>
  <p:slideViewPr>
    <p:cSldViewPr snapToGrid="0" snapToObjects="1" showGuides="1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k4\5ps6w_js14111ydw9ncmbh_c8hpv4v\T\com.microsoft.Outlook\Outlook%20Temp\LSIC%202022%2011%20Fall%20Meeting_Attendance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Attendees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3AA4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F3-D243-9952-619EB9458E6E}"/>
              </c:ext>
            </c:extLst>
          </c:dPt>
          <c:dPt>
            <c:idx val="1"/>
            <c:bubble3D val="0"/>
            <c:spPr>
              <a:solidFill>
                <a:srgbClr val="6EA0E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F3-D243-9952-619EB9458E6E}"/>
              </c:ext>
            </c:extLst>
          </c:dPt>
          <c:dPt>
            <c:idx val="2"/>
            <c:bubble3D val="0"/>
            <c:spPr>
              <a:solidFill>
                <a:srgbClr val="EA8B6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F3-D243-9952-619EB9458E6E}"/>
              </c:ext>
            </c:extLst>
          </c:dPt>
          <c:dPt>
            <c:idx val="3"/>
            <c:bubble3D val="0"/>
            <c:spPr>
              <a:solidFill>
                <a:srgbClr val="AFABA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F3-D243-9952-619EB9458E6E}"/>
              </c:ext>
            </c:extLst>
          </c:dPt>
          <c:dLbls>
            <c:dLbl>
              <c:idx val="0"/>
              <c:layout>
                <c:manualLayout>
                  <c:x val="-0.16464860493149727"/>
                  <c:y val="0.170208767164085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F3-D243-9952-619EB9458E6E}"/>
                </c:ext>
              </c:extLst>
            </c:dLbl>
            <c:dLbl>
              <c:idx val="1"/>
              <c:layout>
                <c:manualLayout>
                  <c:x val="-0.1388888888888889"/>
                  <c:y val="-0.17865150390657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F3-D243-9952-619EB9458E6E}"/>
                </c:ext>
              </c:extLst>
            </c:dLbl>
            <c:dLbl>
              <c:idx val="2"/>
              <c:layout>
                <c:manualLayout>
                  <c:x val="0.14166666666666666"/>
                  <c:y val="-0.125000000000000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F3-D243-9952-619EB9458E6E}"/>
                </c:ext>
              </c:extLst>
            </c:dLbl>
            <c:dLbl>
              <c:idx val="3"/>
              <c:layout>
                <c:manualLayout>
                  <c:x val="0.10144134674079995"/>
                  <c:y val="0.197169922348798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F3-D243-9952-619EB9458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Sheet1!$C$1:$C$4</c:f>
              <c:strCache>
                <c:ptCount val="4"/>
                <c:pt idx="0">
                  <c:v>Academia</c:v>
                </c:pt>
                <c:pt idx="1">
                  <c:v>Government</c:v>
                </c:pt>
                <c:pt idx="2">
                  <c:v>Industry</c:v>
                </c:pt>
                <c:pt idx="3">
                  <c:v>Nonprofit</c:v>
                </c:pt>
              </c:strCache>
            </c:strRef>
          </c:cat>
          <c:val>
            <c:numRef>
              <c:f>Sheet1!$D$1:$D$4</c:f>
              <c:numCache>
                <c:formatCode>0%</c:formatCode>
                <c:ptCount val="4"/>
                <c:pt idx="0">
                  <c:v>0.29314420803782504</c:v>
                </c:pt>
                <c:pt idx="1">
                  <c:v>0.2293144208037825</c:v>
                </c:pt>
                <c:pt idx="2">
                  <c:v>0.31442080378250592</c:v>
                </c:pt>
                <c:pt idx="3">
                  <c:v>0.16312056737588654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3-D243-9952-619EB9458E6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69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B011E-50D2-E14E-8BE4-F2B7A4914D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2018, 2019: S3.03 Power</a:t>
            </a:r>
            <a:r>
              <a:rPr lang="en-US" baseline="0" dirty="0" smtClean="0"/>
              <a:t> Electronics and Management, and Energy Storage (SBIR)</a:t>
            </a:r>
          </a:p>
          <a:p>
            <a:r>
              <a:rPr lang="en-US" baseline="0" dirty="0" smtClean="0"/>
              <a:t>2019: Z1.04 Long Duration Lunar Energy Storage and Discharge (SBIR)</a:t>
            </a:r>
          </a:p>
          <a:p>
            <a:r>
              <a:rPr lang="en-US" baseline="0" dirty="0" smtClean="0"/>
              <a:t>2020, 2021: S3.03 Energy Storage for Extreme Environments (SBIR)</a:t>
            </a:r>
          </a:p>
          <a:p>
            <a:r>
              <a:rPr lang="en-US" baseline="0" dirty="0" smtClean="0"/>
              <a:t>2022: S13.07 Energy Storage for Extreme Environments (SBIR) –Moon to Mars and CLPS (not in 2021 or before)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9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DA5B29-708D-9644-92E6-9A66D7BCD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27145"/>
            <a:ext cx="7463246" cy="1572399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174912"/>
            <a:ext cx="6588034" cy="6679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63051"/>
            <a:ext cx="5410200" cy="43071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DB62-2571-004B-B1E5-A3CBB8F1A9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983AA-F74E-1544-B035-0DAAEF3B73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989A-3868-074B-B7CE-511EF2342A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19FF58-7530-1B42-A924-B31CC6B7DA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446997"/>
            <a:ext cx="5410200" cy="22374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AFD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Name@jhuapl.edu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CEDA39-61ED-9C40-8C60-0F9F1985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70" y="209861"/>
            <a:ext cx="4947732" cy="1127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DA35A2-CF79-D247-8651-C17E8C50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24099" r="10441" b="24099"/>
          <a:stretch/>
        </p:blipFill>
        <p:spPr>
          <a:xfrm>
            <a:off x="9156454" y="473242"/>
            <a:ext cx="2425946" cy="654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40DAD-8136-D648-8C6C-B48C22BB1B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459" y="368820"/>
            <a:ext cx="866212" cy="8662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itle-sub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6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wo-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wo-column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64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1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9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0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57D87D-B083-1949-A3B1-135F9ABF9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499" y="1181100"/>
            <a:ext cx="9177903" cy="1572399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D0412-58CC-0741-86E0-E3CDFB4D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FC704-FB8D-5E44-9CFD-8F9D72A4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CCC02-114F-174D-9CD9-91B80501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293AF-1E02-8A4E-89B4-AA3C2C22B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-slide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39706-4D5B-1D49-85D6-8CC1C3356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8B003B-24E3-0A43-A616-86A38001E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4956"/>
          <a:stretch/>
        </p:blipFill>
        <p:spPr>
          <a:xfrm>
            <a:off x="1851258" y="2148473"/>
            <a:ext cx="8489484" cy="1451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E090BB-98AC-B444-9B6A-4690C42A1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5044"/>
          <a:stretch/>
        </p:blipFill>
        <p:spPr>
          <a:xfrm>
            <a:off x="1851258" y="3599697"/>
            <a:ext cx="8489484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tx1"/>
            </a:gs>
            <a:gs pos="54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737600" cy="914400"/>
          </a:xfrm>
          <a:prstGeom prst="rect">
            <a:avLst/>
          </a:prstGeom>
        </p:spPr>
        <p:txBody>
          <a:bodyPr lIns="91429" tIns="45714" rIns="91429" bIns="45714" anchor="ctr"/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480800" cy="495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742863" indent="-285717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2867" indent="-228573">
              <a:buFont typeface="Wingdings" pitchFamily="2" charset="2"/>
              <a:buChar char="Ø"/>
              <a:defRPr sz="1800">
                <a:latin typeface="Arial" pitchFamily="34" charset="0"/>
                <a:cs typeface="Arial" pitchFamily="34" charset="0"/>
              </a:defRPr>
            </a:lvl3pPr>
            <a:lvl4pPr marL="1600013" indent="-228573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003BD-4F5E-8D48-98F6-744D19083E4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12/13/2022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2573" y="6356351"/>
            <a:ext cx="3860800" cy="365125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ctr">
              <a:defRPr sz="10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9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wo-colum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9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5145EE0-7196-364D-898D-C3C7830191D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1BE039-76A3-AF45-968F-DB3BB4E35599}"/>
              </a:ext>
            </a:extLst>
          </p:cNvPr>
          <p:cNvCxnSpPr>
            <a:cxnSpLocks/>
          </p:cNvCxnSpPr>
          <p:nvPr userDrawn="1"/>
        </p:nvCxnSpPr>
        <p:spPr>
          <a:xfrm>
            <a:off x="610299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A48AE0-BAC9-7445-9C96-DFE1FB5118D9}"/>
              </a:ext>
            </a:extLst>
          </p:cNvPr>
          <p:cNvCxnSpPr>
            <a:cxnSpLocks/>
          </p:cNvCxnSpPr>
          <p:nvPr userDrawn="1"/>
        </p:nvCxnSpPr>
        <p:spPr>
          <a:xfrm>
            <a:off x="11571214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419100"/>
            <a:ext cx="109728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52500" y="1181100"/>
            <a:ext cx="102870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132501" y="6400799"/>
            <a:ext cx="1371600" cy="45720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EDADD08-BEB5-FC4D-BF82-448164A52017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409" y="6400799"/>
            <a:ext cx="5672115" cy="45561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638328" y="6400799"/>
            <a:ext cx="486558" cy="457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6AA5A-2049-FC41-A761-6B2A4D42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3" t="13759" r="82253" b="26694"/>
          <a:stretch/>
        </p:blipFill>
        <p:spPr>
          <a:xfrm>
            <a:off x="161488" y="6479004"/>
            <a:ext cx="282429" cy="2824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7" r:id="rId2"/>
    <p:sldLayoutId id="2147483731" r:id="rId3"/>
    <p:sldLayoutId id="2147483701" r:id="rId4"/>
    <p:sldLayoutId id="2147483732" r:id="rId5"/>
    <p:sldLayoutId id="2147483711" r:id="rId6"/>
    <p:sldLayoutId id="2147483737" r:id="rId7"/>
    <p:sldLayoutId id="2147483748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38" r:id="rId15"/>
    <p:sldLayoutId id="2147483740" r:id="rId16"/>
    <p:sldLayoutId id="2147483720" r:id="rId17"/>
    <p:sldLayoutId id="2147483749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384" userDrawn="1">
          <p15:clr>
            <a:srgbClr val="F26B43"/>
          </p15:clr>
        </p15:guide>
        <p15:guide id="12" pos="7296" userDrawn="1">
          <p15:clr>
            <a:srgbClr val="F26B43"/>
          </p15:clr>
        </p15:guide>
        <p15:guide id="13" orient="horz" pos="3768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ires.nasaprs.com/external/solicitations/summary.do?solId=%7b0DD3E590-F13D-B4D4-0D48-56D01BE377B9%7d&amp;path=&amp;method=init" TargetMode="External"/><Relationship Id="rId2" Type="http://schemas.openxmlformats.org/officeDocument/2006/relationships/hyperlink" Target="https://nspires.nasaprs.com/external/solicitations/summary.do?solId=%7b1B42E782-61BB-9834-F20F-44CBEF13C0A6%7d&amp;path=&amp;method=init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lsic.jhuapl.edu/Resources/Funding-Opportunitie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jhuapl.zoomgov.com/j/1616958072?pwd=NkRmc3JieEFpbzEvc2xVRDhBS1pZUT09" TargetMode="External"/><Relationship Id="rId5" Type="http://schemas.openxmlformats.org/officeDocument/2006/relationships/hyperlink" Target="https://techport.nasa.gov/file/144877" TargetMode="External"/><Relationship Id="rId4" Type="http://schemas.openxmlformats.org/officeDocument/2006/relationships/hyperlink" Target="https://ntrs.nasa.gov/citations/202200139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AA6728-94FE-C544-8759-1850616A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2527145"/>
            <a:ext cx="10854519" cy="1572399"/>
          </a:xfrm>
        </p:spPr>
        <p:txBody>
          <a:bodyPr/>
          <a:lstStyle/>
          <a:p>
            <a:r>
              <a:rPr lang="en-US" dirty="0"/>
              <a:t>Extreme Environments Focus Group</a:t>
            </a:r>
            <a:br>
              <a:rPr lang="en-US" dirty="0"/>
            </a:br>
            <a:r>
              <a:rPr lang="en-US" dirty="0" smtClean="0"/>
              <a:t>December </a:t>
            </a:r>
            <a:r>
              <a:rPr lang="en-US" dirty="0"/>
              <a:t>Meeting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01CD1C6-8146-F148-8195-0AF9B448A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December 13, 2022</a:t>
            </a:r>
            <a:endParaRPr lang="en-US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3A939-16C9-ED4E-9466-7ABBD4FD2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963051"/>
            <a:ext cx="5410200" cy="877912"/>
          </a:xfrm>
        </p:spPr>
        <p:txBody>
          <a:bodyPr>
            <a:normAutofit/>
          </a:bodyPr>
          <a:lstStyle/>
          <a:p>
            <a:r>
              <a:rPr lang="en-US" dirty="0"/>
              <a:t>Jamie Porter, PhD </a:t>
            </a:r>
          </a:p>
          <a:p>
            <a:r>
              <a:rPr lang="en-US" dirty="0"/>
              <a:t>Johns Hopkins Applied Physics Laboratory</a:t>
            </a:r>
          </a:p>
          <a:p>
            <a:endParaRPr lang="en-US" dirty="0"/>
          </a:p>
          <a:p>
            <a:r>
              <a:rPr lang="en-US" dirty="0"/>
              <a:t>Facilitator_ExtremeEnvironments@jhuapl.edu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C77A-C95A-7C43-8279-B2D7E4A81C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43E673-C445-4E4C-981B-4E5CDB33A3F8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F990C-18DD-5F41-806F-AE83A2AF17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9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Active/Passive Dust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Addresses NASA’s </a:t>
            </a:r>
            <a:r>
              <a:rPr lang="en-US" dirty="0" smtClean="0"/>
              <a:t>to develop </a:t>
            </a:r>
            <a:r>
              <a:rPr lang="en-US" dirty="0"/>
              <a:t>dust mitigation and extreme lunar environment mitigation technologies that can be incorporated into space exploration </a:t>
            </a:r>
            <a:r>
              <a:rPr lang="en-US" dirty="0" smtClean="0"/>
              <a:t>systems</a:t>
            </a:r>
          </a:p>
          <a:p>
            <a:pPr algn="just"/>
            <a:r>
              <a:rPr lang="en-US" dirty="0"/>
              <a:t>Passive and active dust mitigation technologies and novel engineering design are needed to form a complete dust mitigation </a:t>
            </a:r>
            <a:r>
              <a:rPr lang="en-US" dirty="0" smtClean="0"/>
              <a:t>strategy</a:t>
            </a:r>
          </a:p>
          <a:p>
            <a:pPr algn="just"/>
            <a:r>
              <a:rPr lang="en-US" dirty="0"/>
              <a:t>Strong proposals are those that identify the active dust removal strategy in coordination with other dust prevention and removal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Subtopic </a:t>
            </a:r>
            <a:r>
              <a:rPr lang="en-US" dirty="0"/>
              <a:t>solicits proposals in the following </a:t>
            </a:r>
            <a:r>
              <a:rPr lang="en-US" dirty="0" smtClean="0"/>
              <a:t>areas:</a:t>
            </a:r>
          </a:p>
          <a:p>
            <a:pPr lvl="1"/>
            <a:r>
              <a:rPr lang="en-US" dirty="0"/>
              <a:t>Advanced Technologies for Active Dust Mitigation</a:t>
            </a:r>
          </a:p>
          <a:p>
            <a:pPr lvl="2"/>
            <a:r>
              <a:rPr lang="en-US" dirty="0" smtClean="0"/>
              <a:t>Brushing</a:t>
            </a:r>
            <a:r>
              <a:rPr lang="en-US" dirty="0"/>
              <a:t>: A self-cleaning brush to mechanically remove dust from surfaces. The brush can be mechanically operated using power or can be temperature activated, such as shape memory </a:t>
            </a:r>
            <a:r>
              <a:rPr lang="en-US" dirty="0" smtClean="0"/>
              <a:t>alloys</a:t>
            </a:r>
            <a:endParaRPr lang="en-US" dirty="0"/>
          </a:p>
          <a:p>
            <a:pPr lvl="2"/>
            <a:r>
              <a:rPr lang="en-US" dirty="0" smtClean="0"/>
              <a:t>Electrostatic </a:t>
            </a:r>
            <a:r>
              <a:rPr lang="en-US" dirty="0"/>
              <a:t>removal: Methods to use direct-current (DC) electric fields to remove dust from surfaces, either internal to the surface (embedded) or external using a removed high-voltage </a:t>
            </a:r>
            <a:r>
              <a:rPr lang="en-US" dirty="0" smtClean="0"/>
              <a:t>source</a:t>
            </a:r>
            <a:endParaRPr lang="en-US" dirty="0"/>
          </a:p>
          <a:p>
            <a:pPr lvl="2"/>
            <a:r>
              <a:rPr lang="en-US" dirty="0" smtClean="0"/>
              <a:t>Vacuum</a:t>
            </a:r>
            <a:r>
              <a:rPr lang="en-US" dirty="0"/>
              <a:t>: Methods to remove particles from surfaces using suction of </a:t>
            </a:r>
            <a:r>
              <a:rPr lang="en-US" dirty="0" smtClean="0"/>
              <a:t>gases</a:t>
            </a:r>
            <a:endParaRPr lang="en-US" dirty="0"/>
          </a:p>
          <a:p>
            <a:pPr lvl="2"/>
            <a:r>
              <a:rPr lang="en-US" dirty="0" smtClean="0"/>
              <a:t>Jets</a:t>
            </a:r>
            <a:r>
              <a:rPr lang="en-US" dirty="0"/>
              <a:t>: High-velocity gas jet that blows dust particles from </a:t>
            </a:r>
            <a:r>
              <a:rPr lang="en-US" dirty="0" smtClean="0"/>
              <a:t>surfaces</a:t>
            </a:r>
            <a:endParaRPr lang="en-US" dirty="0"/>
          </a:p>
          <a:p>
            <a:pPr lvl="2"/>
            <a:r>
              <a:rPr lang="en-US" dirty="0" smtClean="0"/>
              <a:t>Spinning </a:t>
            </a:r>
            <a:r>
              <a:rPr lang="en-US" dirty="0"/>
              <a:t>surfaces: Surface rotates in a manner that does not allow collection of dust on </a:t>
            </a:r>
            <a:r>
              <a:rPr lang="en-US" dirty="0" smtClean="0"/>
              <a:t>it</a:t>
            </a:r>
            <a:endParaRPr lang="en-US" dirty="0"/>
          </a:p>
          <a:p>
            <a:pPr lvl="2"/>
            <a:r>
              <a:rPr lang="en-US" dirty="0" smtClean="0"/>
              <a:t>Vibrational </a:t>
            </a:r>
            <a:r>
              <a:rPr lang="en-US" dirty="0"/>
              <a:t>surfaces: Vibrating surface bounces the particles off of the </a:t>
            </a:r>
            <a:r>
              <a:rPr lang="en-US" dirty="0" smtClean="0"/>
              <a:t>surface</a:t>
            </a:r>
            <a:endParaRPr lang="en-US" dirty="0"/>
          </a:p>
          <a:p>
            <a:pPr lvl="2"/>
            <a:r>
              <a:rPr lang="en-US" dirty="0" smtClean="0"/>
              <a:t>Electrodynamic </a:t>
            </a:r>
            <a:r>
              <a:rPr lang="en-US" dirty="0"/>
              <a:t>removal: The surface contains embedded electrodes with varying high-voltage signals applied to lift and transport dust off of the </a:t>
            </a:r>
            <a:r>
              <a:rPr lang="en-US" dirty="0" smtClean="0"/>
              <a:t>surface</a:t>
            </a:r>
          </a:p>
          <a:p>
            <a:pPr lvl="1"/>
            <a:r>
              <a:rPr lang="en-US" dirty="0"/>
              <a:t>Advanced Technologies for </a:t>
            </a:r>
            <a:r>
              <a:rPr lang="en-US" dirty="0" smtClean="0"/>
              <a:t>Passive </a:t>
            </a:r>
            <a:r>
              <a:rPr lang="en-US" dirty="0"/>
              <a:t>Dust </a:t>
            </a:r>
            <a:r>
              <a:rPr lang="en-US" dirty="0" smtClean="0"/>
              <a:t>Mitigation</a:t>
            </a:r>
          </a:p>
          <a:p>
            <a:pPr lvl="2"/>
            <a:r>
              <a:rPr lang="en-US" dirty="0"/>
              <a:t>Nanotechnology in permanently shadowed </a:t>
            </a:r>
            <a:r>
              <a:rPr lang="en-US" dirty="0" smtClean="0"/>
              <a:t>regions</a:t>
            </a:r>
            <a:endParaRPr lang="en-US" dirty="0"/>
          </a:p>
          <a:p>
            <a:pPr lvl="2"/>
            <a:r>
              <a:rPr lang="en-US" dirty="0" smtClean="0"/>
              <a:t>Flexible </a:t>
            </a:r>
            <a:r>
              <a:rPr lang="en-US" dirty="0"/>
              <a:t>materials with adhesion and abrasion resistance demonstrated across the thermal range of the lunar surface, -170 to 125 °</a:t>
            </a:r>
            <a:r>
              <a:rPr lang="en-US" dirty="0" smtClean="0"/>
              <a:t>C</a:t>
            </a:r>
            <a:endParaRPr lang="en-US" dirty="0"/>
          </a:p>
          <a:p>
            <a:pPr lvl="2"/>
            <a:r>
              <a:rPr lang="en-US" dirty="0" err="1" smtClean="0"/>
              <a:t>Nonisotropic</a:t>
            </a:r>
            <a:r>
              <a:rPr lang="en-US" dirty="0" smtClean="0"/>
              <a:t> </a:t>
            </a:r>
            <a:r>
              <a:rPr lang="en-US" dirty="0"/>
              <a:t>materials with directional dust adhesion </a:t>
            </a:r>
            <a:r>
              <a:rPr lang="en-US" dirty="0" smtClean="0"/>
              <a:t>control</a:t>
            </a:r>
            <a:endParaRPr lang="en-US" dirty="0"/>
          </a:p>
          <a:p>
            <a:pPr lvl="2"/>
            <a:r>
              <a:rPr lang="en-US" dirty="0" smtClean="0"/>
              <a:t>Dust </a:t>
            </a:r>
            <a:r>
              <a:rPr lang="en-US" dirty="0"/>
              <a:t>removal technologies integrated with passive dust mitigation </a:t>
            </a:r>
            <a:r>
              <a:rPr lang="en-US" dirty="0" smtClean="0"/>
              <a:t>materials</a:t>
            </a:r>
            <a:endParaRPr lang="en-US" dirty="0"/>
          </a:p>
          <a:p>
            <a:pPr lvl="2"/>
            <a:r>
              <a:rPr lang="en-US" dirty="0" smtClean="0"/>
              <a:t>Materials and </a:t>
            </a:r>
            <a:r>
              <a:rPr lang="en-US" dirty="0"/>
              <a:t>technologies for transition spaces from surface operations to habitat interior </a:t>
            </a:r>
            <a:r>
              <a:rPr lang="en-US" dirty="0" smtClean="0"/>
              <a:t>spaces</a:t>
            </a:r>
          </a:p>
          <a:p>
            <a:pPr lvl="1"/>
            <a:r>
              <a:rPr lang="en-US" i="1" dirty="0"/>
              <a:t>Expected TRL or TRL Range at completion of the Project: 3 to </a:t>
            </a:r>
            <a:r>
              <a:rPr lang="en-US" i="1" dirty="0" smtClean="0"/>
              <a:t>6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7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828"/>
            <a:ext cx="10972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Active/Passive Dust </a:t>
            </a:r>
            <a:r>
              <a:rPr lang="en-US" dirty="0" smtClean="0"/>
              <a:t>Mitigation Call Five-Year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09600" y="891821"/>
          <a:ext cx="1121545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7138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  <a:gridCol w="763479">
                  <a:extLst>
                    <a:ext uri="{9D8B030D-6E8A-4147-A177-3AD203B41FA5}">
                      <a16:colId xmlns:a16="http://schemas.microsoft.com/office/drawing/2014/main" val="3893899919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637182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235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Advanced Technologies for Active Dust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1506"/>
                  </a:ext>
                </a:extLst>
              </a:tr>
              <a:tr h="202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Advanced Technologies for Passive Dust Mitigation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93166"/>
                  </a:ext>
                </a:extLst>
              </a:tr>
              <a:tr h="1203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Brushing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4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Electrostatic removal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5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87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4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Spinning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080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Vibrational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7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Electrodynamic removal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2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55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New!</a:t>
            </a:r>
            <a:r>
              <a:rPr lang="en-US" dirty="0"/>
              <a:t> </a:t>
            </a:r>
            <a:r>
              <a:rPr lang="en-US" dirty="0" smtClean="0"/>
              <a:t>Mechanisms for Extreme Environments (MEE) Call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005272-49E8-6F4E-86E2-908CBE4DB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037470"/>
            <a:ext cx="11028729" cy="5271889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Mechanical system technologies for long-term operations in the lunar environment that consider the unique physical properties and other characteristics of lunar regolith, including dust</a:t>
            </a:r>
          </a:p>
          <a:p>
            <a:pPr algn="just"/>
            <a:r>
              <a:rPr lang="en-US" dirty="0" smtClean="0"/>
              <a:t>Must have operational extended service 10 to 100 months with limited or no maintenance, function throughout lunar radiation and thermal (between -238</a:t>
            </a:r>
            <a:r>
              <a:rPr lang="en-US" dirty="0" smtClean="0">
                <a:cs typeface="Calibri" panose="020F0502020204030204" pitchFamily="34" charset="0"/>
              </a:rPr>
              <a:t>°C and 127°C) environments</a:t>
            </a:r>
          </a:p>
          <a:p>
            <a:pPr algn="just"/>
            <a:r>
              <a:rPr lang="en-US" dirty="0" smtClean="0">
                <a:cs typeface="Calibri" panose="020F0502020204030204" pitchFamily="34" charset="0"/>
              </a:rPr>
              <a:t>Must function with a coating of lunar regolith (simulant) on exposed mechanism surfaces</a:t>
            </a:r>
          </a:p>
          <a:p>
            <a:pPr algn="just"/>
            <a:r>
              <a:rPr lang="en-US" dirty="0" smtClean="0"/>
              <a:t>Special interest in the following technologies:</a:t>
            </a:r>
          </a:p>
          <a:p>
            <a:pPr lvl="1" algn="just"/>
            <a:r>
              <a:rPr lang="en-US" dirty="0" smtClean="0"/>
              <a:t>Actuators and power transfer components</a:t>
            </a:r>
          </a:p>
          <a:p>
            <a:pPr lvl="1" algn="just"/>
            <a:r>
              <a:rPr lang="en-US" dirty="0" smtClean="0"/>
              <a:t>Fastening, joining and securing components and hardware</a:t>
            </a:r>
          </a:p>
          <a:p>
            <a:pPr lvl="1" algn="just"/>
            <a:r>
              <a:rPr lang="en-US" dirty="0" smtClean="0"/>
              <a:t>Sealing materials and techniques that keep our regolith and operate in the harsh Moon environment</a:t>
            </a:r>
          </a:p>
          <a:p>
            <a:pPr lvl="1" algn="just"/>
            <a:r>
              <a:rPr lang="en-US" dirty="0" smtClean="0"/>
              <a:t>Dust-tolerant fluid and electrical connectors</a:t>
            </a:r>
          </a:p>
          <a:p>
            <a:pPr lvl="1" algn="just"/>
            <a:r>
              <a:rPr lang="en-US" dirty="0" smtClean="0"/>
              <a:t>Moving component for dust protection</a:t>
            </a:r>
          </a:p>
          <a:p>
            <a:pPr lvl="1" algn="just"/>
            <a:r>
              <a:rPr lang="en-US" dirty="0" smtClean="0"/>
              <a:t>Tools and devices for exploration and ISRU</a:t>
            </a:r>
          </a:p>
          <a:p>
            <a:pPr lvl="1" algn="just"/>
            <a:r>
              <a:rPr lang="en-US" dirty="0" smtClean="0"/>
              <a:t>Material handling and transportation components</a:t>
            </a:r>
          </a:p>
          <a:p>
            <a:pPr algn="just"/>
            <a:r>
              <a:rPr lang="en-US" dirty="0" smtClean="0"/>
              <a:t>Expected </a:t>
            </a:r>
            <a:r>
              <a:rPr lang="en-US" dirty="0"/>
              <a:t>TRL or TRL Range at completion of the </a:t>
            </a:r>
            <a:r>
              <a:rPr lang="en-US" dirty="0" smtClean="0"/>
              <a:t>Project: </a:t>
            </a:r>
            <a:r>
              <a:rPr lang="en-US" b="1" dirty="0"/>
              <a:t>2</a:t>
            </a:r>
            <a:r>
              <a:rPr lang="en-US" b="1" dirty="0" smtClean="0"/>
              <a:t> to 6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2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Fluid Management (CFM)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1" y="1179513"/>
            <a:ext cx="11171068" cy="50792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Addresses NASA technology needs </a:t>
            </a:r>
            <a:r>
              <a:rPr lang="en-US" dirty="0"/>
              <a:t>related to cryogenic propellant (e.g., hydrogen, oxygen, methane) storage and transfer to support NASA's space exploration </a:t>
            </a:r>
            <a:r>
              <a:rPr lang="en-US" dirty="0" smtClean="0"/>
              <a:t>goals </a:t>
            </a:r>
          </a:p>
          <a:p>
            <a:pPr algn="just"/>
            <a:r>
              <a:rPr lang="en-US" dirty="0" smtClean="0"/>
              <a:t>Includes </a:t>
            </a:r>
            <a:r>
              <a:rPr lang="en-US" dirty="0"/>
              <a:t>a wide range of applications, scales, and environments consistent with future NASA </a:t>
            </a:r>
            <a:r>
              <a:rPr lang="en-US" dirty="0" smtClean="0"/>
              <a:t>missions</a:t>
            </a:r>
          </a:p>
          <a:p>
            <a:pPr algn="just"/>
            <a:r>
              <a:rPr lang="en-US" dirty="0" smtClean="0"/>
              <a:t>Subtopic </a:t>
            </a:r>
            <a:r>
              <a:rPr lang="en-US" dirty="0"/>
              <a:t>solicits proposals in the following areas, in order of </a:t>
            </a:r>
            <a:r>
              <a:rPr lang="en-US" dirty="0" smtClean="0"/>
              <a:t>priority:</a:t>
            </a:r>
          </a:p>
          <a:p>
            <a:pPr lvl="1" algn="just"/>
            <a:r>
              <a:rPr lang="en-US" dirty="0" smtClean="0"/>
              <a:t>High-pressure-ratio </a:t>
            </a:r>
            <a:r>
              <a:rPr lang="en-US" dirty="0"/>
              <a:t>compressor for on-orbit gas </a:t>
            </a:r>
            <a:r>
              <a:rPr lang="en-US" dirty="0" smtClean="0"/>
              <a:t>transfer of supercritical </a:t>
            </a:r>
            <a:r>
              <a:rPr lang="en-US" dirty="0"/>
              <a:t>xenon and </a:t>
            </a:r>
            <a:r>
              <a:rPr lang="en-US" dirty="0" smtClean="0"/>
              <a:t>helium</a:t>
            </a:r>
          </a:p>
          <a:p>
            <a:pPr lvl="2" algn="just"/>
            <a:r>
              <a:rPr lang="en-US" dirty="0" smtClean="0"/>
              <a:t>Capable </a:t>
            </a:r>
            <a:r>
              <a:rPr lang="en-US" dirty="0"/>
              <a:t>of increasing low-pressure fluid to 3,000 </a:t>
            </a:r>
            <a:r>
              <a:rPr lang="en-US" dirty="0" err="1"/>
              <a:t>psia</a:t>
            </a:r>
            <a:r>
              <a:rPr lang="en-US" dirty="0"/>
              <a:t> with continuous flow of up to 15 g/s, allowing for on-orbit transfer of gases for applications of </a:t>
            </a:r>
            <a:r>
              <a:rPr lang="en-US" dirty="0" smtClean="0"/>
              <a:t>refueling</a:t>
            </a:r>
          </a:p>
          <a:p>
            <a:pPr lvl="2" algn="just"/>
            <a:r>
              <a:rPr lang="en-US" dirty="0" smtClean="0"/>
              <a:t>Compressor </a:t>
            </a:r>
            <a:r>
              <a:rPr lang="en-US" dirty="0"/>
              <a:t>must be capable of surviving launch-load vibrations, be able to function accurately in microgravity and vacuum environment (10-5 </a:t>
            </a:r>
            <a:r>
              <a:rPr lang="en-US" dirty="0" err="1"/>
              <a:t>torr</a:t>
            </a:r>
            <a:r>
              <a:rPr lang="en-US" dirty="0"/>
              <a:t>), and be able to maintain gas cleanliness to Level A/10 for nonvolatile </a:t>
            </a:r>
            <a:r>
              <a:rPr lang="en-US" dirty="0" smtClean="0"/>
              <a:t>residue</a:t>
            </a:r>
          </a:p>
          <a:p>
            <a:pPr lvl="1" algn="just"/>
            <a:r>
              <a:rPr lang="en-US" dirty="0" smtClean="0"/>
              <a:t>Cryogenic </a:t>
            </a:r>
            <a:r>
              <a:rPr lang="en-US" dirty="0"/>
              <a:t>flight-weight </a:t>
            </a:r>
            <a:r>
              <a:rPr lang="en-US" dirty="0" smtClean="0"/>
              <a:t>valve systems </a:t>
            </a:r>
            <a:r>
              <a:rPr lang="en-US" dirty="0"/>
              <a:t>(minimum </a:t>
            </a:r>
            <a:r>
              <a:rPr lang="en-US" dirty="0" err="1"/>
              <a:t>Cv</a:t>
            </a:r>
            <a:r>
              <a:rPr lang="en-US" dirty="0"/>
              <a:t> &gt;50, goal to </a:t>
            </a:r>
            <a:r>
              <a:rPr lang="en-US" dirty="0" err="1"/>
              <a:t>Cv</a:t>
            </a:r>
            <a:r>
              <a:rPr lang="en-US" dirty="0"/>
              <a:t> of ~100) </a:t>
            </a:r>
            <a:endParaRPr lang="en-US" dirty="0" smtClean="0"/>
          </a:p>
          <a:p>
            <a:pPr lvl="2" algn="just"/>
            <a:r>
              <a:rPr lang="en-US" dirty="0" smtClean="0"/>
              <a:t>For </a:t>
            </a:r>
            <a:r>
              <a:rPr lang="en-US" dirty="0"/>
              <a:t>low-pressure (500 cycles with a goal of 5,000 cycles) to maximize the lifetime of the </a:t>
            </a:r>
            <a:r>
              <a:rPr lang="en-US" dirty="0" smtClean="0"/>
              <a:t>valve</a:t>
            </a:r>
          </a:p>
          <a:p>
            <a:pPr lvl="2" algn="just"/>
            <a:r>
              <a:rPr lang="en-US" dirty="0" smtClean="0"/>
              <a:t>Can </a:t>
            </a:r>
            <a:r>
              <a:rPr lang="en-US" dirty="0"/>
              <a:t>include metallic or nonmetallic sealing </a:t>
            </a:r>
            <a:r>
              <a:rPr lang="en-US" dirty="0" smtClean="0"/>
              <a:t>elements</a:t>
            </a:r>
            <a:endParaRPr lang="en-US" dirty="0"/>
          </a:p>
          <a:p>
            <a:pPr lvl="1" algn="just"/>
            <a:r>
              <a:rPr lang="en-US" dirty="0" err="1"/>
              <a:t>Subgrid</a:t>
            </a:r>
            <a:r>
              <a:rPr lang="en-US" dirty="0"/>
              <a:t> computational fluid dynamics (CFD) of the film condensation process </a:t>
            </a:r>
            <a:endParaRPr lang="en-US" dirty="0" smtClean="0"/>
          </a:p>
          <a:p>
            <a:pPr lvl="2" algn="just"/>
            <a:r>
              <a:rPr lang="en-US" dirty="0" smtClean="0"/>
              <a:t>For </a:t>
            </a:r>
            <a:r>
              <a:rPr lang="en-US" dirty="0"/>
              <a:t>1g and low gravity (</a:t>
            </a:r>
            <a:r>
              <a:rPr lang="en-US" dirty="0" smtClean="0"/>
              <a:t>lunar) </a:t>
            </a:r>
            <a:r>
              <a:rPr lang="en-US" dirty="0"/>
              <a:t>to be implemented into commercial industry standard CFD </a:t>
            </a:r>
            <a:r>
              <a:rPr lang="en-US" dirty="0" smtClean="0"/>
              <a:t>codes </a:t>
            </a:r>
          </a:p>
          <a:p>
            <a:pPr lvl="2" algn="just"/>
            <a:r>
              <a:rPr lang="en-US" dirty="0" smtClean="0"/>
              <a:t>Formation </a:t>
            </a:r>
            <a:r>
              <a:rPr lang="en-US" dirty="0"/>
              <a:t>and growth of the liquid layer as well as its movement along a wall boundary and should implement the volume of fluid (VOF) </a:t>
            </a:r>
            <a:r>
              <a:rPr lang="en-US" dirty="0" smtClean="0"/>
              <a:t>scheme</a:t>
            </a:r>
            <a:endParaRPr lang="en-US" dirty="0"/>
          </a:p>
          <a:p>
            <a:pPr lvl="1" algn="just"/>
            <a:r>
              <a:rPr lang="en-US" dirty="0" smtClean="0"/>
              <a:t>Heat </a:t>
            </a:r>
            <a:r>
              <a:rPr lang="en-US" dirty="0"/>
              <a:t>flux sensors capable of measuring heat fluxes between 0.1 and 5.0 W/m2 for cryogenic </a:t>
            </a:r>
            <a:r>
              <a:rPr lang="en-US" dirty="0" smtClean="0"/>
              <a:t>applications</a:t>
            </a:r>
          </a:p>
          <a:p>
            <a:pPr lvl="2" algn="just"/>
            <a:r>
              <a:rPr lang="en-US" dirty="0" smtClean="0"/>
              <a:t>Target </a:t>
            </a:r>
            <a:r>
              <a:rPr lang="en-US" dirty="0"/>
              <a:t>uncertainty of 2% full scale or less at temperatures as high as 300 K and at least as low as 77 K with a goal of 20 </a:t>
            </a:r>
            <a:r>
              <a:rPr lang="en-US" dirty="0" smtClean="0"/>
              <a:t>K</a:t>
            </a:r>
          </a:p>
          <a:p>
            <a:pPr algn="just"/>
            <a:r>
              <a:rPr lang="en-US" dirty="0" smtClean="0"/>
              <a:t>Expected </a:t>
            </a:r>
            <a:r>
              <a:rPr lang="en-US" dirty="0"/>
              <a:t>TRL or TRL Range at completion of the Project: </a:t>
            </a:r>
            <a:r>
              <a:rPr lang="en-US" b="1" dirty="0" smtClean="0"/>
              <a:t>2 </a:t>
            </a:r>
            <a:r>
              <a:rPr lang="en-US" b="1" dirty="0"/>
              <a:t>to 4</a:t>
            </a:r>
            <a:endParaRPr lang="en-US" sz="1200" b="1" dirty="0"/>
          </a:p>
          <a:p>
            <a:pPr lvl="2"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CFM Call Five-Year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74939"/>
              </p:ext>
            </p:extLst>
          </p:nvPr>
        </p:nvGraphicFramePr>
        <p:xfrm>
          <a:off x="457200" y="1181101"/>
          <a:ext cx="11367856" cy="5015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9538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  <a:gridCol w="763479">
                  <a:extLst>
                    <a:ext uri="{9D8B030D-6E8A-4147-A177-3AD203B41FA5}">
                      <a16:colId xmlns:a16="http://schemas.microsoft.com/office/drawing/2014/main" val="3893899919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637182692"/>
                    </a:ext>
                  </a:extLst>
                </a:gridCol>
              </a:tblGrid>
              <a:tr h="368938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Reliable cryogenic screen channel acquisition devices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29693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New/improved technologies for densification of cryogenic propellants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17844"/>
                  </a:ext>
                </a:extLst>
              </a:tr>
              <a:tr h="399683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numerical design tools for cryogenic propellant management systems in relevant low-gravity (low-acceleration) environments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5919"/>
                  </a:ext>
                </a:extLst>
              </a:tr>
              <a:tr h="399683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Insulation that reduces the heat leak in the annulus located over a liquid hydrogen tank but under a broad area cooled (BAC) shield at 90 K for space applications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87185"/>
                  </a:ext>
                </a:extLst>
              </a:tr>
              <a:tr h="250063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 Pump technologies with low power (&lt;40-50 kW) 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4958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System/stage cryogenic valves or cryogenic flight-weight valve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97718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Broad area</a:t>
                      </a:r>
                      <a:r>
                        <a:rPr lang="en-US" sz="1000" baseline="0" dirty="0" smtClean="0"/>
                        <a:t> cooling methods for cryogenic thin-walled metallic and/or composite propellant tanks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333742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Cryogenic transfer line thermal coatings for 0.5’’ to 3’’ OD tubing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38702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Lightweight all composite spherical tanks for cryogenic propellants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2833"/>
                  </a:ext>
                </a:extLst>
              </a:tr>
              <a:tr h="39968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Sub-grid CFD model of the nucleate boiling process for 1-g and low-g to be implemented into commercial industry standard CFD codes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0557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Cryogenic mass flow meters applicable to liquid oxygen and methane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660977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Cryogenic liquid/vapor</a:t>
                      </a:r>
                      <a:r>
                        <a:rPr lang="en-US" sz="1000" baseline="0" dirty="0" smtClean="0"/>
                        <a:t> phase separators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499277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cryogenic propellant gas generation system for lander vehicles and supporting architecture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491358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refrigeration cycles for a combination of hydrogen and oxygen liquefaction on the lunar surface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351339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Subgrid</a:t>
                      </a:r>
                      <a:r>
                        <a:rPr lang="en-US" sz="1000" dirty="0" smtClean="0"/>
                        <a:t> computational fluid dynamics (CFD) of the film condensation process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53879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High-pressure-ratio compressor for on-orbit gas transfer of supercritical xenon and 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22793"/>
                  </a:ext>
                </a:extLst>
              </a:tr>
              <a:tr h="2459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Heat flux sensors for cryogenic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8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7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Cryogenic </a:t>
            </a:r>
            <a:r>
              <a:rPr lang="en-US" dirty="0"/>
              <a:t>Systems for Sensors and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Addresses </a:t>
            </a:r>
            <a:r>
              <a:rPr lang="en-US" dirty="0" smtClean="0"/>
              <a:t>NASA’s need for devices </a:t>
            </a:r>
            <a:r>
              <a:rPr lang="en-US" dirty="0"/>
              <a:t>for cryogenic </a:t>
            </a:r>
            <a:r>
              <a:rPr lang="en-US" dirty="0" smtClean="0"/>
              <a:t>instruments</a:t>
            </a:r>
          </a:p>
          <a:p>
            <a:pPr algn="just"/>
            <a:r>
              <a:rPr lang="en-US" dirty="0" smtClean="0"/>
              <a:t>Subtopic </a:t>
            </a:r>
            <a:r>
              <a:rPr lang="en-US" dirty="0"/>
              <a:t>solicits proposals in the following </a:t>
            </a:r>
            <a:r>
              <a:rPr lang="en-US" dirty="0" smtClean="0"/>
              <a:t>areas:</a:t>
            </a:r>
          </a:p>
          <a:p>
            <a:pPr lvl="1"/>
            <a:r>
              <a:rPr lang="en-US" dirty="0" smtClean="0"/>
              <a:t>Actuators </a:t>
            </a:r>
            <a:r>
              <a:rPr lang="en-US" dirty="0"/>
              <a:t>and Other Cryogenic </a:t>
            </a:r>
            <a:r>
              <a:rPr lang="en-US" dirty="0" smtClean="0"/>
              <a:t>Devices</a:t>
            </a:r>
          </a:p>
          <a:p>
            <a:pPr lvl="2"/>
            <a:r>
              <a:rPr lang="en-US" dirty="0"/>
              <a:t>Small, precise motors and actuators, preferably with superconducting windings, that operate with extremely low power </a:t>
            </a:r>
            <a:r>
              <a:rPr lang="en-US" dirty="0" smtClean="0"/>
              <a:t>dissipation; operate </a:t>
            </a:r>
            <a:r>
              <a:rPr lang="en-US" dirty="0"/>
              <a:t>above 5 </a:t>
            </a:r>
            <a:r>
              <a:rPr lang="en-US" dirty="0" smtClean="0"/>
              <a:t>K</a:t>
            </a:r>
            <a:endParaRPr lang="en-US" dirty="0"/>
          </a:p>
          <a:p>
            <a:pPr lvl="2"/>
            <a:r>
              <a:rPr lang="en-US" dirty="0" smtClean="0"/>
              <a:t>Cryogenic </a:t>
            </a:r>
            <a:r>
              <a:rPr lang="en-US" dirty="0"/>
              <a:t>heat pipes for heat transport within </a:t>
            </a:r>
            <a:r>
              <a:rPr lang="en-US" dirty="0" smtClean="0"/>
              <a:t>instruments</a:t>
            </a:r>
          </a:p>
          <a:p>
            <a:pPr lvl="2"/>
            <a:r>
              <a:rPr lang="en-US" dirty="0" smtClean="0"/>
              <a:t>Heat </a:t>
            </a:r>
            <a:r>
              <a:rPr lang="en-US" dirty="0"/>
              <a:t>pipes using hydrogen, neon, oxygen, argon, and methane are of </a:t>
            </a:r>
            <a:r>
              <a:rPr lang="en-US" dirty="0" smtClean="0"/>
              <a:t>interest</a:t>
            </a:r>
          </a:p>
          <a:p>
            <a:pPr lvl="2"/>
            <a:r>
              <a:rPr lang="en-US" dirty="0" smtClean="0"/>
              <a:t>Devices </a:t>
            </a:r>
            <a:r>
              <a:rPr lang="en-US" dirty="0"/>
              <a:t>that have reduced gravitational dependence and that can be made low profile, or integrated into structures such as radiators, are of particular </a:t>
            </a:r>
            <a:r>
              <a:rPr lang="en-US" dirty="0" smtClean="0"/>
              <a:t>interest</a:t>
            </a:r>
          </a:p>
          <a:p>
            <a:r>
              <a:rPr lang="en-US" i="1" dirty="0" smtClean="0"/>
              <a:t>Expected </a:t>
            </a:r>
            <a:r>
              <a:rPr lang="en-US" i="1" dirty="0"/>
              <a:t>TRL or TRL Range at completion of the Project: 3 to 4</a:t>
            </a:r>
          </a:p>
          <a:p>
            <a:pPr marL="922338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3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828"/>
            <a:ext cx="10972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Cryogenic Systems for Sensors and Detectors </a:t>
            </a:r>
            <a:r>
              <a:rPr lang="en-US" dirty="0" smtClean="0"/>
              <a:t>Call Five-Year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36108"/>
              </p:ext>
            </p:extLst>
          </p:nvPr>
        </p:nvGraphicFramePr>
        <p:xfrm>
          <a:off x="588135" y="1538273"/>
          <a:ext cx="112154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7138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  <a:gridCol w="763479">
                  <a:extLst>
                    <a:ext uri="{9D8B030D-6E8A-4147-A177-3AD203B41FA5}">
                      <a16:colId xmlns:a16="http://schemas.microsoft.com/office/drawing/2014/main" val="3893899919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637182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Cryogenic/Rad-Hard Accelerometers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Ultra-lightweight </a:t>
                      </a:r>
                      <a:r>
                        <a:rPr lang="en-US" sz="1400" dirty="0" err="1" smtClean="0"/>
                        <a:t>Dewars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9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Low-Temperature/High-Efficiency </a:t>
                      </a:r>
                      <a:r>
                        <a:rPr lang="en-US" sz="1400" dirty="0" err="1" smtClean="0"/>
                        <a:t>Cryocoolers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4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Actuators and Other Cryogenic Devices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Miniaturized/Efficient </a:t>
                      </a:r>
                      <a:r>
                        <a:rPr lang="en-US" sz="1400" dirty="0" err="1" smtClean="0"/>
                        <a:t>Cryocooler</a:t>
                      </a:r>
                      <a:r>
                        <a:rPr lang="en-US" sz="1400" dirty="0" smtClean="0"/>
                        <a:t> Systems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8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Sub-Kelvin Cooling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86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Thermal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Addresses </a:t>
            </a:r>
            <a:r>
              <a:rPr lang="en-US" dirty="0" smtClean="0"/>
              <a:t>NASA’s need for novel </a:t>
            </a:r>
            <a:r>
              <a:rPr lang="en-US" dirty="0"/>
              <a:t>solutions, components, and system design techniques, for both active and passive thermal </a:t>
            </a:r>
            <a:r>
              <a:rPr lang="en-US" dirty="0" smtClean="0"/>
              <a:t>systems</a:t>
            </a:r>
          </a:p>
          <a:p>
            <a:pPr algn="just"/>
            <a:r>
              <a:rPr lang="en-US" dirty="0"/>
              <a:t>I</a:t>
            </a:r>
            <a:r>
              <a:rPr lang="en-US" dirty="0" smtClean="0"/>
              <a:t>ntended </a:t>
            </a:r>
            <a:r>
              <a:rPr lang="en-US" dirty="0"/>
              <a:t>goal for any advanced thermal development is to enable new mission concepts while maintaining minimal impact to thermal system mass, volume, and power to maintain a spacecraft at specific temperature </a:t>
            </a:r>
            <a:r>
              <a:rPr lang="en-US" dirty="0" smtClean="0"/>
              <a:t>limits</a:t>
            </a:r>
          </a:p>
          <a:p>
            <a:pPr algn="just"/>
            <a:r>
              <a:rPr lang="en-US" dirty="0" smtClean="0"/>
              <a:t>Subtopic </a:t>
            </a:r>
            <a:r>
              <a:rPr lang="en-US" dirty="0"/>
              <a:t>solicits proposals in the following </a:t>
            </a:r>
            <a:r>
              <a:rPr lang="en-US" dirty="0" smtClean="0"/>
              <a:t>areas:</a:t>
            </a:r>
            <a:endParaRPr lang="en-US" dirty="0"/>
          </a:p>
          <a:p>
            <a:pPr lvl="1"/>
            <a:r>
              <a:rPr lang="en-US" dirty="0" smtClean="0"/>
              <a:t>Heat </a:t>
            </a:r>
            <a:r>
              <a:rPr lang="en-US" dirty="0"/>
              <a:t>Pumps for High-Temperature Sink Environments </a:t>
            </a:r>
            <a:endParaRPr lang="en-US" dirty="0" smtClean="0"/>
          </a:p>
          <a:p>
            <a:pPr lvl="2"/>
            <a:r>
              <a:rPr lang="en-US" i="1" dirty="0" smtClean="0"/>
              <a:t>Expected </a:t>
            </a:r>
            <a:r>
              <a:rPr lang="en-US" i="1" dirty="0"/>
              <a:t>TRL or TRL Range at completion of the Project: 2 to </a:t>
            </a:r>
            <a:r>
              <a:rPr lang="en-US" i="1" dirty="0" smtClean="0"/>
              <a:t>5</a:t>
            </a:r>
          </a:p>
          <a:p>
            <a:pPr lvl="1"/>
            <a:r>
              <a:rPr lang="en-US" dirty="0"/>
              <a:t>Advanced Manufacturing of Loop Heat Pipe Evaporator </a:t>
            </a:r>
          </a:p>
          <a:p>
            <a:pPr lvl="2"/>
            <a:r>
              <a:rPr lang="en-US" i="1" dirty="0" smtClean="0"/>
              <a:t>Expected </a:t>
            </a:r>
            <a:r>
              <a:rPr lang="en-US" i="1" dirty="0"/>
              <a:t>TRL or TRL Range at completion of the Project: 4 to </a:t>
            </a:r>
            <a:r>
              <a:rPr lang="en-US" i="1" dirty="0" smtClean="0"/>
              <a:t>6</a:t>
            </a:r>
          </a:p>
          <a:p>
            <a:pPr lvl="1"/>
            <a:r>
              <a:rPr lang="en-US" dirty="0"/>
              <a:t>Approaches and Techniques for Lunar Surface Payload Survival </a:t>
            </a:r>
            <a:endParaRPr lang="en-US" dirty="0" smtClean="0"/>
          </a:p>
          <a:p>
            <a:pPr lvl="2"/>
            <a:r>
              <a:rPr lang="en-US" i="1" dirty="0" smtClean="0"/>
              <a:t>Expected </a:t>
            </a:r>
            <a:r>
              <a:rPr lang="en-US" i="1" dirty="0"/>
              <a:t>TRL or TRL Range at completion of the Project: 3 to </a:t>
            </a:r>
            <a:r>
              <a:rPr lang="en-US" i="1" dirty="0" smtClean="0"/>
              <a:t>4</a:t>
            </a:r>
          </a:p>
          <a:p>
            <a:pPr lvl="1"/>
            <a:r>
              <a:rPr lang="en-US" dirty="0" smtClean="0"/>
              <a:t>Coatings </a:t>
            </a:r>
            <a:r>
              <a:rPr lang="en-US" dirty="0"/>
              <a:t>for Lunar Regolith Dust Mitigation for Thermal Radiators and Extreme Environments </a:t>
            </a:r>
            <a:endParaRPr lang="en-US" dirty="0" smtClean="0"/>
          </a:p>
          <a:p>
            <a:pPr lvl="2"/>
            <a:r>
              <a:rPr lang="en-US" i="1" dirty="0" smtClean="0"/>
              <a:t>Expected </a:t>
            </a:r>
            <a:r>
              <a:rPr lang="en-US" i="1" dirty="0"/>
              <a:t>TRL or TRL Range at completion of the Project: 2 to </a:t>
            </a:r>
            <a:r>
              <a:rPr lang="en-US" i="1" dirty="0" smtClean="0"/>
              <a:t>5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828"/>
            <a:ext cx="10972800" cy="762000"/>
          </a:xfrm>
        </p:spPr>
        <p:txBody>
          <a:bodyPr>
            <a:normAutofit/>
          </a:bodyPr>
          <a:lstStyle/>
          <a:p>
            <a:r>
              <a:rPr lang="en-US" dirty="0"/>
              <a:t>Thermal Control </a:t>
            </a:r>
            <a:r>
              <a:rPr lang="en-US" dirty="0" smtClean="0"/>
              <a:t>Systems Call Five-Year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24855"/>
              </p:ext>
            </p:extLst>
          </p:nvPr>
        </p:nvGraphicFramePr>
        <p:xfrm>
          <a:off x="531302" y="833282"/>
          <a:ext cx="11051098" cy="568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0935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813524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769786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752291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  <a:gridCol w="752290">
                  <a:extLst>
                    <a:ext uri="{9D8B030D-6E8A-4147-A177-3AD203B41FA5}">
                      <a16:colId xmlns:a16="http://schemas.microsoft.com/office/drawing/2014/main" val="3893899919"/>
                    </a:ext>
                  </a:extLst>
                </a:gridCol>
                <a:gridCol w="822272">
                  <a:extLst>
                    <a:ext uri="{9D8B030D-6E8A-4147-A177-3AD203B41FA5}">
                      <a16:colId xmlns:a16="http://schemas.microsoft.com/office/drawing/2014/main" val="2637182692"/>
                    </a:ext>
                  </a:extLst>
                </a:gridCol>
              </a:tblGrid>
              <a:tr h="33772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Desirable Technology Concepts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2018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2019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2020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2021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2022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High efficiency lightweight radiators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41506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Advanced heat exchangers and </a:t>
                      </a:r>
                      <a:r>
                        <a:rPr lang="en-US" sz="800" dirty="0" err="1" smtClean="0"/>
                        <a:t>coldplates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93166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Condensate separators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49818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Phase change materials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5919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High heat flux acquisition and transport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87185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Variable heat rejection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4958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Closed-loop space suit thermal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080770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High efficiency miniature pumped fluid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47823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Improved thermal math modeling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29394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Body mounted radiators that provide effective micrometeoroid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23819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Advanced Thermal Devices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587297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Flexible Cryogenic Heat Pipe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19432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Software Improvements for Integrated Thermal-Structural-Optical Performance Analysis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93279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Advanced Thermoelectric Converter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422516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Approaches and Techniques for Surface Payload Survival through the Lunar Day/Night Cycle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65931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Lunar Lander Technology Development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98697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Dust Mitigation Thermal Coatings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04946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Advanced Manufacturing of Loop Heat Pipe Evaporator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03705"/>
                  </a:ext>
                </a:extLst>
              </a:tr>
              <a:tr h="337723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Thermal management approaches, techniques, and hardware components to enable the accommodation of lunar temperature extremes encountered in the lunar environment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87273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Two-Phase Deployable Radiators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18069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Global Access Lunar Technology Development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755479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Coatings for Lunar Regolith Dust Mitigation for Thermal Radiators and Extreme Environments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615799"/>
                  </a:ext>
                </a:extLst>
              </a:tr>
              <a:tr h="211077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Heat Pumps for High-Temperature Sink Environments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602288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Closed-Loop EVA Thermal Technologies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ym typeface="Webdings" panose="0503010201050906070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ym typeface="Webdings" panose="05030102010509060703" pitchFamily="18" charset="2"/>
                        </a:rPr>
                        <a:t>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4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83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Environments Technology (EET) Call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005272-49E8-6F4E-86E2-908CBE4DB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037471"/>
            <a:ext cx="11304234" cy="4802186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Addresses </a:t>
            </a:r>
            <a:r>
              <a:rPr lang="en-US" sz="1600" dirty="0"/>
              <a:t>NASA's need to develop </a:t>
            </a:r>
            <a:r>
              <a:rPr lang="en-US" sz="1600" dirty="0" smtClean="0"/>
              <a:t>space </a:t>
            </a:r>
            <a:r>
              <a:rPr lang="en-US" sz="1600" dirty="0"/>
              <a:t>systems that can operate without environmental </a:t>
            </a:r>
            <a:r>
              <a:rPr lang="en-US" sz="1600" dirty="0" smtClean="0"/>
              <a:t>protection </a:t>
            </a:r>
          </a:p>
          <a:p>
            <a:pPr algn="just"/>
            <a:r>
              <a:rPr lang="en-US" sz="1600" dirty="0" smtClean="0"/>
              <a:t>Key </a:t>
            </a:r>
            <a:r>
              <a:rPr lang="en-US" sz="1600" dirty="0"/>
              <a:t>performance parameters of interest are </a:t>
            </a:r>
            <a:r>
              <a:rPr lang="en-US" sz="1600" b="1" dirty="0"/>
              <a:t>survivability</a:t>
            </a:r>
            <a:r>
              <a:rPr lang="en-US" sz="1600" dirty="0"/>
              <a:t> and </a:t>
            </a:r>
            <a:r>
              <a:rPr lang="en-US" sz="1600" b="1" dirty="0"/>
              <a:t>operation</a:t>
            </a:r>
            <a:r>
              <a:rPr lang="en-US" sz="1600" dirty="0"/>
              <a:t> under the following conditions:</a:t>
            </a:r>
          </a:p>
          <a:p>
            <a:pPr lvl="1" algn="just"/>
            <a:r>
              <a:rPr lang="en-US" sz="1400" dirty="0" smtClean="0"/>
              <a:t>Very </a:t>
            </a:r>
            <a:r>
              <a:rPr lang="en-US" sz="1400" dirty="0"/>
              <a:t>low temperature environments (e.g., </a:t>
            </a:r>
            <a:r>
              <a:rPr lang="en-US" sz="1400" dirty="0" smtClean="0"/>
              <a:t>permanently </a:t>
            </a:r>
            <a:r>
              <a:rPr lang="en-US" sz="1400" dirty="0"/>
              <a:t>shadowed craters on the Moon</a:t>
            </a:r>
            <a:r>
              <a:rPr lang="en-US" sz="1400" dirty="0" smtClean="0"/>
              <a:t>)</a:t>
            </a:r>
            <a:endParaRPr lang="en-US" sz="1400" dirty="0"/>
          </a:p>
          <a:p>
            <a:pPr lvl="1" algn="just"/>
            <a:r>
              <a:rPr lang="en-US" sz="1400" dirty="0"/>
              <a:t>Combination of low-temperature and radiation </a:t>
            </a:r>
            <a:endParaRPr lang="en-US" sz="1400" dirty="0" smtClean="0"/>
          </a:p>
          <a:p>
            <a:pPr algn="just"/>
            <a:r>
              <a:rPr lang="en-US" sz="1600" dirty="0" smtClean="0"/>
              <a:t>Proposals </a:t>
            </a:r>
            <a:r>
              <a:rPr lang="en-US" sz="1600" dirty="0"/>
              <a:t>are sought for technologies that are suitable for </a:t>
            </a:r>
            <a:r>
              <a:rPr lang="en-US" sz="1600" dirty="0" smtClean="0"/>
              <a:t>low-temperature </a:t>
            </a:r>
            <a:r>
              <a:rPr lang="en-US" sz="1600" dirty="0"/>
              <a:t>environments such as those of </a:t>
            </a:r>
            <a:r>
              <a:rPr lang="en-US" sz="1600" dirty="0" smtClean="0"/>
              <a:t>the Moon</a:t>
            </a:r>
          </a:p>
          <a:p>
            <a:pPr algn="just"/>
            <a:r>
              <a:rPr lang="en-US" sz="1600" dirty="0" smtClean="0"/>
              <a:t>Special </a:t>
            </a:r>
            <a:r>
              <a:rPr lang="en-US" sz="1600" dirty="0"/>
              <a:t>interest lies in development of the following </a:t>
            </a:r>
            <a:r>
              <a:rPr lang="en-US" sz="1600" dirty="0" smtClean="0"/>
              <a:t>technologies:</a:t>
            </a:r>
            <a:endParaRPr lang="en-US" sz="1600" dirty="0"/>
          </a:p>
          <a:p>
            <a:pPr lvl="1" algn="just"/>
            <a:r>
              <a:rPr lang="en-US" sz="1400" dirty="0" smtClean="0"/>
              <a:t>Wide-temperature-range </a:t>
            </a:r>
            <a:r>
              <a:rPr lang="en-US" sz="1400" dirty="0"/>
              <a:t>precision mechanisms: for example, beam-steering, scanner, linear, and tilting multi-axis </a:t>
            </a:r>
            <a:r>
              <a:rPr lang="en-US" sz="1400" dirty="0" smtClean="0"/>
              <a:t>mechanisms</a:t>
            </a:r>
            <a:endParaRPr lang="en-US" sz="1400" dirty="0"/>
          </a:p>
          <a:p>
            <a:pPr lvl="1" algn="just"/>
            <a:r>
              <a:rPr lang="en-US" sz="1400" dirty="0"/>
              <a:t>Radiation-tolerant/radiation-hardened low-power, low-noise, mixed-signal mechanism control electronics for precision actuators and </a:t>
            </a:r>
            <a:r>
              <a:rPr lang="en-US" sz="1400" dirty="0" smtClean="0"/>
              <a:t>sensors</a:t>
            </a:r>
            <a:endParaRPr lang="en-US" sz="1400" dirty="0"/>
          </a:p>
          <a:p>
            <a:pPr lvl="1" algn="just"/>
            <a:r>
              <a:rPr lang="en-US" sz="1400" dirty="0"/>
              <a:t>Wide-temperature-range feedback sensors with sub-</a:t>
            </a:r>
            <a:r>
              <a:rPr lang="en-US" sz="1400" dirty="0" err="1"/>
              <a:t>arcsecond</a:t>
            </a:r>
            <a:r>
              <a:rPr lang="en-US" sz="1400" dirty="0"/>
              <a:t>/nanometer </a:t>
            </a:r>
            <a:r>
              <a:rPr lang="en-US" sz="1400" dirty="0" smtClean="0"/>
              <a:t>precision</a:t>
            </a:r>
            <a:endParaRPr lang="en-US" sz="1400" dirty="0"/>
          </a:p>
          <a:p>
            <a:pPr lvl="1" algn="just"/>
            <a:r>
              <a:rPr lang="en-US" sz="1400" dirty="0"/>
              <a:t>Long-life, long-stroke, low-power, and high-torque force actuators with sub-</a:t>
            </a:r>
            <a:r>
              <a:rPr lang="en-US" sz="1400" dirty="0" err="1"/>
              <a:t>arcsecond</a:t>
            </a:r>
            <a:r>
              <a:rPr lang="en-US" sz="1400" dirty="0"/>
              <a:t>/nanometer </a:t>
            </a:r>
            <a:r>
              <a:rPr lang="en-US" sz="1400" dirty="0" smtClean="0"/>
              <a:t>precision</a:t>
            </a:r>
            <a:endParaRPr lang="en-US" sz="1400" dirty="0"/>
          </a:p>
          <a:p>
            <a:pPr lvl="1" algn="just"/>
            <a:r>
              <a:rPr lang="en-US" sz="1400" dirty="0"/>
              <a:t>Long-life bearings/</a:t>
            </a:r>
            <a:r>
              <a:rPr lang="en-US" sz="1400" dirty="0" err="1"/>
              <a:t>tribological</a:t>
            </a:r>
            <a:r>
              <a:rPr lang="en-US" sz="1400" dirty="0"/>
              <a:t> </a:t>
            </a:r>
            <a:r>
              <a:rPr lang="en-US" sz="1400" dirty="0" smtClean="0"/>
              <a:t>surfaces/lubricants</a:t>
            </a:r>
            <a:endParaRPr lang="en-US" sz="1400" dirty="0"/>
          </a:p>
          <a:p>
            <a:pPr lvl="1" algn="just"/>
            <a:r>
              <a:rPr lang="en-US" sz="1400" dirty="0" smtClean="0"/>
              <a:t>Low-power </a:t>
            </a:r>
            <a:r>
              <a:rPr lang="en-US" sz="1400" dirty="0"/>
              <a:t>and wide-operating-temperature radiation-tolerant/radiation-hardened radio-frequency (RF) </a:t>
            </a:r>
            <a:r>
              <a:rPr lang="en-US" sz="1400" dirty="0" smtClean="0"/>
              <a:t>electronics</a:t>
            </a:r>
            <a:endParaRPr lang="en-US" sz="1400" dirty="0"/>
          </a:p>
          <a:p>
            <a:pPr lvl="1" algn="just"/>
            <a:r>
              <a:rPr lang="en-US" sz="1400" dirty="0"/>
              <a:t>Radiation-tolerant/radiation-hardened low-power/ultralow-power, wide-operating-temperature, low-noise mixed-signal electronics for </a:t>
            </a:r>
            <a:r>
              <a:rPr lang="en-US" sz="1400" dirty="0" err="1"/>
              <a:t>spaceborne</a:t>
            </a:r>
            <a:r>
              <a:rPr lang="en-US" sz="1400" dirty="0"/>
              <a:t> systems such as guidance and navigation avionics and </a:t>
            </a:r>
            <a:r>
              <a:rPr lang="en-US" sz="1400" dirty="0" smtClean="0"/>
              <a:t>instruments</a:t>
            </a:r>
            <a:endParaRPr lang="en-US" sz="1400" dirty="0"/>
          </a:p>
          <a:p>
            <a:pPr lvl="1" algn="just"/>
            <a:r>
              <a:rPr lang="en-US" sz="1400" dirty="0"/>
              <a:t>Radiation-tolerant/radiation-hardened wide-operating-temperature power </a:t>
            </a:r>
            <a:r>
              <a:rPr lang="en-US" sz="1400" dirty="0" smtClean="0"/>
              <a:t>electronics</a:t>
            </a:r>
            <a:endParaRPr lang="en-US" sz="1400" dirty="0"/>
          </a:p>
          <a:p>
            <a:pPr lvl="1" algn="just"/>
            <a:r>
              <a:rPr lang="en-US" sz="1400" dirty="0"/>
              <a:t>Radiation-tolerant/radiation-hardened electronic packaging (including shielding, passives, connectors, wiring harness, and materials used in advanced electronics assembly</a:t>
            </a:r>
            <a:r>
              <a:rPr lang="en-US" sz="1400" dirty="0" smtClean="0"/>
              <a:t>)</a:t>
            </a:r>
            <a:endParaRPr lang="en-US" sz="1400" dirty="0"/>
          </a:p>
          <a:p>
            <a:pPr algn="just"/>
            <a:r>
              <a:rPr lang="en-US" sz="1600" dirty="0"/>
              <a:t>Expected TRL or TRL Range at completion of the </a:t>
            </a:r>
            <a:r>
              <a:rPr lang="en-US" sz="1600" dirty="0" smtClean="0"/>
              <a:t>Project: </a:t>
            </a:r>
            <a:r>
              <a:rPr lang="en-US" sz="1600" b="1" dirty="0" smtClean="0"/>
              <a:t>3 </a:t>
            </a:r>
            <a:r>
              <a:rPr lang="en-US" sz="1600" b="1" dirty="0"/>
              <a:t>to </a:t>
            </a:r>
            <a:r>
              <a:rPr lang="en-US" sz="1600" b="1" dirty="0" smtClean="0"/>
              <a:t>5</a:t>
            </a:r>
            <a:endParaRPr lang="en-US" sz="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1052266" cy="5150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LSIC Updates </a:t>
            </a:r>
          </a:p>
          <a:p>
            <a:r>
              <a:rPr lang="en-US" dirty="0" smtClean="0"/>
              <a:t>MOSA December </a:t>
            </a:r>
            <a:r>
              <a:rPr lang="en-US" dirty="0" err="1" smtClean="0"/>
              <a:t>Telecon</a:t>
            </a:r>
            <a:endParaRPr lang="en-US" dirty="0" smtClean="0"/>
          </a:p>
          <a:p>
            <a:r>
              <a:rPr lang="en-US" dirty="0" smtClean="0"/>
              <a:t>Fall Meeting Summary</a:t>
            </a:r>
          </a:p>
          <a:p>
            <a:r>
              <a:rPr lang="en-US" dirty="0" smtClean="0"/>
              <a:t>Featured Discussion</a:t>
            </a:r>
          </a:p>
          <a:p>
            <a:pPr lvl="1"/>
            <a:r>
              <a:rPr lang="en-US" sz="2000" dirty="0">
                <a:solidFill>
                  <a:srgbClr val="F9E180"/>
                </a:solidFill>
              </a:rPr>
              <a:t>Small Business Innovation Research (SBIR) </a:t>
            </a:r>
            <a:endParaRPr lang="en-US" sz="2000" dirty="0" smtClean="0">
              <a:solidFill>
                <a:srgbClr val="F9E180"/>
              </a:solidFill>
            </a:endParaRPr>
          </a:p>
          <a:p>
            <a:r>
              <a:rPr lang="en-US" dirty="0" smtClean="0"/>
              <a:t>Breakout Rooms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92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EET Call Five-Year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56199"/>
              </p:ext>
            </p:extLst>
          </p:nvPr>
        </p:nvGraphicFramePr>
        <p:xfrm>
          <a:off x="609600" y="1181100"/>
          <a:ext cx="1121545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7138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  <a:gridCol w="763479">
                  <a:extLst>
                    <a:ext uri="{9D8B030D-6E8A-4147-A177-3AD203B41FA5}">
                      <a16:colId xmlns:a16="http://schemas.microsoft.com/office/drawing/2014/main" val="3893899919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637182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Wide-temperature-range precision mechanisms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8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Rad-hard electronics for precision actuators and 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4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Wide temperature range feedback sensors with sub-arc-second/nanometer precision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2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Long-life, long-stroke, low-power, and high-torque force actuators with sub-arcsecond/nanometer precision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17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Long-life bearings/tribological surfaces/lubricants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9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Low-power and wide-operating-temperature radiation-tolerant /radiation hardened RF electronics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Rad-hard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electronics for space-borne system such as guidance and navigation avionics and instruments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8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Radiation-tolerant/radiation-hardened power electronics*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Rad-hard electronic packaging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ebdings" panose="05030102010509060703" pitchFamily="18" charset="2"/>
                        </a:rPr>
                        <a:t>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9771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5584054"/>
            <a:ext cx="1102872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*Added “wide-temperature-operating” to 2022 call</a:t>
            </a:r>
          </a:p>
        </p:txBody>
      </p:sp>
    </p:spTree>
    <p:extLst>
      <p:ext uri="{BB962C8B-B14F-4D97-AF65-F5344CB8AC3E}">
        <p14:creationId xmlns:p14="http://schemas.microsoft.com/office/powerpoint/2010/main" val="84127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Call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005272-49E8-6F4E-86E2-908CBE4DB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037471"/>
            <a:ext cx="11028729" cy="4802186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Addresses NASA’s need for low-mass/-volume energy storage that can effectively operate in extreme environments</a:t>
            </a:r>
          </a:p>
          <a:p>
            <a:pPr algn="just"/>
            <a:r>
              <a:rPr lang="en-US" dirty="0" smtClean="0"/>
              <a:t>Special interest in the following technologies:</a:t>
            </a:r>
          </a:p>
          <a:p>
            <a:pPr lvl="1" algn="just"/>
            <a:r>
              <a:rPr lang="en-US" dirty="0" smtClean="0"/>
              <a:t>Battery systems with combined high specific energy and energy density</a:t>
            </a:r>
          </a:p>
          <a:p>
            <a:pPr lvl="2" algn="just"/>
            <a:r>
              <a:rPr lang="en-US" dirty="0" smtClean="0"/>
              <a:t>Primary: &gt;800 </a:t>
            </a:r>
            <a:r>
              <a:rPr lang="en-US" dirty="0" err="1" smtClean="0"/>
              <a:t>Wh</a:t>
            </a:r>
            <a:r>
              <a:rPr lang="en-US" dirty="0" smtClean="0"/>
              <a:t>/kg and &gt;1,000 </a:t>
            </a:r>
            <a:r>
              <a:rPr lang="en-US" dirty="0" err="1" smtClean="0"/>
              <a:t>Wh</a:t>
            </a:r>
            <a:r>
              <a:rPr lang="en-US" dirty="0" smtClean="0"/>
              <a:t>/L</a:t>
            </a:r>
          </a:p>
          <a:p>
            <a:pPr lvl="2" algn="just"/>
            <a:r>
              <a:rPr lang="en-US" dirty="0" smtClean="0"/>
              <a:t>Secondary: &gt;250 </a:t>
            </a:r>
            <a:r>
              <a:rPr lang="en-US" dirty="0" err="1" smtClean="0"/>
              <a:t>Wh</a:t>
            </a:r>
            <a:r>
              <a:rPr lang="en-US" dirty="0" smtClean="0"/>
              <a:t>/kg, and &gt;500 </a:t>
            </a:r>
            <a:r>
              <a:rPr lang="en-US" dirty="0" err="1" smtClean="0"/>
              <a:t>Wh</a:t>
            </a:r>
            <a:r>
              <a:rPr lang="en-US" dirty="0" smtClean="0"/>
              <a:t>/L</a:t>
            </a:r>
          </a:p>
          <a:p>
            <a:pPr lvl="1" algn="just"/>
            <a:r>
              <a:rPr lang="en-US" dirty="0" smtClean="0"/>
              <a:t>Operation at temperature range of -230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 smtClean="0"/>
              <a:t>C to +120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 smtClean="0"/>
              <a:t>C and during 14-day eclipses for lunar night survival and operations</a:t>
            </a:r>
          </a:p>
          <a:p>
            <a:pPr lvl="1" algn="just"/>
            <a:r>
              <a:rPr lang="en-US" dirty="0" smtClean="0"/>
              <a:t>Novel battery-pack designs and technologies that enhance thermal management, battery reliability and safety</a:t>
            </a:r>
          </a:p>
          <a:p>
            <a:pPr lvl="1" algn="just"/>
            <a:r>
              <a:rPr lang="en-US" dirty="0" smtClean="0"/>
              <a:t>Combinations of cell-level improvements and/or battery-system-level improvement for enhanced temperature capability</a:t>
            </a:r>
          </a:p>
          <a:p>
            <a:pPr lvl="1" algn="just"/>
            <a:r>
              <a:rPr lang="en-US" dirty="0" smtClean="0"/>
              <a:t>Instrumentation or modeling that can accurately determine state of charge and/or health (for non-rechargeable primary batteries)</a:t>
            </a:r>
            <a:endParaRPr lang="en-US" sz="1400" dirty="0" smtClean="0"/>
          </a:p>
          <a:p>
            <a:pPr algn="just"/>
            <a:r>
              <a:rPr lang="en-US" dirty="0" smtClean="0"/>
              <a:t>Expected </a:t>
            </a:r>
            <a:r>
              <a:rPr lang="en-US" dirty="0"/>
              <a:t>TRL or TRL Range at completion of the </a:t>
            </a:r>
            <a:r>
              <a:rPr lang="en-US" dirty="0" smtClean="0"/>
              <a:t>Project: </a:t>
            </a:r>
            <a:r>
              <a:rPr lang="en-US" b="1" dirty="0" smtClean="0"/>
              <a:t>3 to 5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3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Call Five-Year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09600" y="1181100"/>
          <a:ext cx="11215456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7138">
                  <a:extLst>
                    <a:ext uri="{9D8B030D-6E8A-4147-A177-3AD203B41FA5}">
                      <a16:colId xmlns:a16="http://schemas.microsoft.com/office/drawing/2014/main" val="559109717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3555257372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2704591731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2724692463"/>
                    </a:ext>
                  </a:extLst>
                </a:gridCol>
                <a:gridCol w="763479">
                  <a:extLst>
                    <a:ext uri="{9D8B030D-6E8A-4147-A177-3AD203B41FA5}">
                      <a16:colId xmlns:a16="http://schemas.microsoft.com/office/drawing/2014/main" val="3893899919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637182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Technology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4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Primary and secondary battery systems spanning -230</a:t>
                      </a:r>
                      <a:r>
                        <a:rPr lang="en-US" sz="1400" dirty="0" smtClean="0">
                          <a:latin typeface="+mn-lt"/>
                          <a:cs typeface="Calibri" panose="020F0502020204030204" pitchFamily="34" charset="0"/>
                        </a:rPr>
                        <a:t>°C to +120°C with combined high specific energy</a:t>
                      </a:r>
                      <a:r>
                        <a:rPr 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and energy density (&gt;200 </a:t>
                      </a:r>
                      <a:r>
                        <a:rPr lang="en-US" sz="1400" baseline="0" dirty="0" err="1" smtClean="0">
                          <a:latin typeface="+mn-lt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/kg and &gt;200 </a:t>
                      </a:r>
                      <a:r>
                        <a:rPr lang="en-US" sz="1400" baseline="0" dirty="0" err="1" smtClean="0">
                          <a:latin typeface="+mn-lt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/l)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4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Mechanical or magnetic energy storage devices</a:t>
                      </a:r>
                      <a:r>
                        <a:rPr lang="en-US" sz="1400" baseline="0" dirty="0" smtClean="0">
                          <a:latin typeface="+mn-lt"/>
                        </a:rPr>
                        <a:t> (alternate to batteries)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2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Long duration energy storage with</a:t>
                      </a:r>
                      <a:r>
                        <a:rPr lang="en-US" sz="1400" baseline="0" dirty="0" smtClean="0">
                          <a:latin typeface="+mn-lt"/>
                        </a:rPr>
                        <a:t> high-capacity, high-energy density and very high reliability (power range from 500 W to 10 kW for 354-hour lunar night prior to recharge)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17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Primary and regenerative</a:t>
                      </a:r>
                      <a:r>
                        <a:rPr lang="en-US" sz="1400" baseline="0" dirty="0" smtClean="0">
                          <a:latin typeface="+mn-lt"/>
                        </a:rPr>
                        <a:t> fuel cells and rechargeable batteries (power range from 100 W to 1kW; specific power &gt; 2,000 W/kg, and efficiency &gt;60% at 1,500 W/kg)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9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n-lt"/>
                        </a:rPr>
                        <a:t>Electrolyzers</a:t>
                      </a:r>
                      <a:r>
                        <a:rPr lang="en-US" sz="1400" dirty="0" smtClean="0">
                          <a:latin typeface="+mn-lt"/>
                        </a:rPr>
                        <a:t> that generate</a:t>
                      </a:r>
                      <a:r>
                        <a:rPr lang="en-US" sz="1400" baseline="0" dirty="0" smtClean="0">
                          <a:latin typeface="+mn-lt"/>
                        </a:rPr>
                        <a:t> sufficient reactant to support fuel cell operation with capability of &gt;15% margin, efficiency &gt;70% at 1,500 W/kg, sustained operational pressure of ≥ 2,000 psig, and long life (&gt;10,000 hours)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Primary and secondary battery systems spanning -230</a:t>
                      </a:r>
                      <a:r>
                        <a:rPr lang="en-US" sz="1400" dirty="0" smtClean="0">
                          <a:latin typeface="+mn-lt"/>
                          <a:cs typeface="Calibri" panose="020F0502020204030204" pitchFamily="34" charset="0"/>
                        </a:rPr>
                        <a:t>°C to +120°C with combined high specific energy</a:t>
                      </a:r>
                      <a:r>
                        <a:rPr 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and energy density (cell level goals &gt;250 </a:t>
                      </a:r>
                      <a:r>
                        <a:rPr lang="en-US" sz="1400" baseline="0" dirty="0" err="1" smtClean="0">
                          <a:latin typeface="+mn-lt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/kg and &gt;500 </a:t>
                      </a:r>
                      <a:r>
                        <a:rPr lang="en-US" sz="1400" baseline="0" dirty="0" err="1" smtClean="0">
                          <a:latin typeface="+mn-lt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/l for secondary; &gt;800 </a:t>
                      </a:r>
                      <a:r>
                        <a:rPr lang="en-US" sz="1400" baseline="0" dirty="0" err="1" smtClean="0">
                          <a:latin typeface="+mn-lt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/kg and &gt;1,000 </a:t>
                      </a:r>
                      <a:r>
                        <a:rPr lang="en-US" sz="1400" baseline="0" dirty="0" err="1" smtClean="0">
                          <a:latin typeface="+mn-lt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/L for primary)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8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Radiation-hardened (1 </a:t>
                      </a:r>
                      <a:r>
                        <a:rPr lang="en-US" sz="1400" dirty="0" err="1" smtClean="0">
                          <a:latin typeface="+mn-lt"/>
                        </a:rPr>
                        <a:t>Mra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d</a:t>
                      </a:r>
                      <a:r>
                        <a:rPr lang="en-US" sz="1400" baseline="0" dirty="0" smtClean="0">
                          <a:latin typeface="+mn-lt"/>
                        </a:rPr>
                        <a:t> TID) coulomb integration application-specific integrated circuits or hybrid circuits, with &gt;1% accuracy over 1 to 20 A, operating over 24 to 36 V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9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Computational</a:t>
                      </a:r>
                      <a:r>
                        <a:rPr lang="en-US" sz="1400" baseline="0" dirty="0" smtClean="0">
                          <a:latin typeface="+mn-lt"/>
                        </a:rPr>
                        <a:t> models that can predict state of charge/state of health for primary cells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9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Nondestructive instrumentation</a:t>
                      </a:r>
                      <a:r>
                        <a:rPr lang="en-US" sz="1400" baseline="0" dirty="0" smtClean="0">
                          <a:latin typeface="+mn-lt"/>
                        </a:rPr>
                        <a:t> that can detect state of charge/state of health for primary and secondary cells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48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231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New!</a:t>
            </a:r>
            <a:r>
              <a:rPr lang="en-US" sz="2800" dirty="0" smtClean="0"/>
              <a:t> Rad-Tolerant High-Voltage, High-Power Electronics Call</a:t>
            </a:r>
            <a:endParaRPr lang="en-US" sz="2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005272-49E8-6F4E-86E2-908CBE4DB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037471"/>
            <a:ext cx="11304234" cy="4802186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Dedicated call to facilitate the understanding of mechanisms of heavy-ion radiation-induced single event effects (SEE) degradation and catastrophic failure of wide bandgap (WBG) power transistors and diodes and arrive at the development of radiation hardened devices</a:t>
            </a:r>
          </a:p>
          <a:p>
            <a:pPr algn="just"/>
            <a:r>
              <a:rPr lang="en-US" sz="1600" dirty="0" smtClean="0"/>
              <a:t>Proposals </a:t>
            </a:r>
            <a:r>
              <a:rPr lang="en-US" sz="1600" dirty="0"/>
              <a:t>are sought for technologies that are suitable for </a:t>
            </a:r>
            <a:r>
              <a:rPr lang="en-US" sz="1600" dirty="0" smtClean="0"/>
              <a:t>low-temperature </a:t>
            </a:r>
            <a:r>
              <a:rPr lang="en-US" sz="1600" dirty="0"/>
              <a:t>environments such as those of </a:t>
            </a:r>
            <a:r>
              <a:rPr lang="en-US" sz="1600" dirty="0" smtClean="0"/>
              <a:t>the Moon</a:t>
            </a:r>
          </a:p>
          <a:p>
            <a:pPr algn="just"/>
            <a:r>
              <a:rPr lang="en-US" sz="1600" dirty="0" smtClean="0"/>
              <a:t>Special </a:t>
            </a:r>
            <a:r>
              <a:rPr lang="en-US" sz="1600" dirty="0"/>
              <a:t>interest lies in development of the following </a:t>
            </a:r>
            <a:r>
              <a:rPr lang="en-US" sz="1600" dirty="0" smtClean="0"/>
              <a:t>technologies:</a:t>
            </a:r>
          </a:p>
          <a:p>
            <a:pPr lvl="1" algn="just"/>
            <a:r>
              <a:rPr lang="en-US" dirty="0" smtClean="0"/>
              <a:t>High-voltage, high power solutions for power distribution systems: 1200 V / 40 A minimum diodes with fast recovery &lt; 50 ns, and 600 V / 40 A minimum transistors with &lt; 24 </a:t>
            </a:r>
            <a:r>
              <a:rPr lang="en-US" dirty="0" err="1" smtClean="0"/>
              <a:t>mohm</a:t>
            </a:r>
            <a:r>
              <a:rPr lang="en-US" dirty="0" smtClean="0"/>
              <a:t> on-state drain-source resistance</a:t>
            </a:r>
          </a:p>
          <a:p>
            <a:pPr lvl="1" algn="just"/>
            <a:r>
              <a:rPr lang="en-US" dirty="0" smtClean="0"/>
              <a:t>High-voltage, low-power solutions for low-mass, low-leakage, high-efficiency applications such as </a:t>
            </a:r>
            <a:r>
              <a:rPr lang="en-US" dirty="0" err="1" smtClean="0"/>
              <a:t>lidar</a:t>
            </a:r>
            <a:r>
              <a:rPr lang="en-US" dirty="0" smtClean="0"/>
              <a:t> Q-switch drivers, mass spectrometers, and electrostatic analyzers: 1000 V, &lt;50 ns turn-on and turn-off times transistors and 2 kV to 5k V, &lt;50 ns recovery time diodes with forward voltage drop that is less than 150% that of state-of-the-art unhardened diodes</a:t>
            </a:r>
          </a:p>
          <a:p>
            <a:pPr lvl="1" algn="just"/>
            <a:r>
              <a:rPr lang="en-US" dirty="0" smtClean="0"/>
              <a:t>High-voltage, low- to medium-power solutions for peak-power solar tracking systems: 600 V min transistors with &lt; 50 ns turn-on and turn-off times, current ranging from low to &gt; 20 A </a:t>
            </a:r>
            <a:endParaRPr lang="en-US" dirty="0"/>
          </a:p>
          <a:p>
            <a:pPr algn="just"/>
            <a:r>
              <a:rPr lang="en-US" sz="1600" dirty="0" smtClean="0"/>
              <a:t>Expected </a:t>
            </a:r>
            <a:r>
              <a:rPr lang="en-US" sz="1600" dirty="0"/>
              <a:t>TRL or TRL Range at completion of the </a:t>
            </a:r>
            <a:r>
              <a:rPr lang="en-US" sz="1600" dirty="0" smtClean="0"/>
              <a:t>Project: </a:t>
            </a:r>
            <a:r>
              <a:rPr lang="en-US" sz="1600" b="1" dirty="0" smtClean="0"/>
              <a:t>4 </a:t>
            </a:r>
            <a:r>
              <a:rPr lang="en-US" sz="1600" b="1" dirty="0"/>
              <a:t>to </a:t>
            </a:r>
            <a:r>
              <a:rPr lang="en-US" sz="1600" b="1" dirty="0" smtClean="0"/>
              <a:t>5</a:t>
            </a:r>
            <a:endParaRPr lang="en-US" sz="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1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9778B-214B-5A43-8257-6A18357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710D6-243F-114E-8694-9599CAF0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97E9-1C09-2243-A7A1-576BFADB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1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LSIC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Funding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Opportunities</a:t>
            </a:r>
          </a:p>
          <a:p>
            <a:r>
              <a:rPr lang="en-US" dirty="0" smtClean="0"/>
              <a:t>NASA </a:t>
            </a:r>
            <a:r>
              <a:rPr lang="en-US" dirty="0"/>
              <a:t>Innovation Corps Pilot</a:t>
            </a:r>
          </a:p>
          <a:p>
            <a:pPr lvl="1"/>
            <a:r>
              <a:rPr lang="en-US" dirty="0">
                <a:hlinkClick r:id="rId2"/>
              </a:rPr>
              <a:t>https://nspires.nasaprs.com/external/solicitations/summary.do?solId=%7b1B42E782-61BB-9834-F20F-44CBEF13C0A6%7d&amp;path=&amp;</a:t>
            </a:r>
            <a:r>
              <a:rPr lang="en-US" dirty="0" smtClean="0">
                <a:hlinkClick r:id="rId2"/>
              </a:rPr>
              <a:t>method=init</a:t>
            </a:r>
            <a:endParaRPr lang="en-US" dirty="0" smtClean="0"/>
          </a:p>
          <a:p>
            <a:pPr lvl="1"/>
            <a:r>
              <a:rPr lang="en-US" dirty="0" smtClean="0"/>
              <a:t>Proposals </a:t>
            </a:r>
            <a:r>
              <a:rPr lang="en-US" dirty="0"/>
              <a:t>may be submitted at any time through March 29, </a:t>
            </a:r>
            <a:r>
              <a:rPr lang="en-US" dirty="0" smtClean="0"/>
              <a:t>2023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/>
              <a:t>will be reviewed </a:t>
            </a:r>
            <a:r>
              <a:rPr lang="en-US" dirty="0" smtClean="0"/>
              <a:t>in intervals but last date is Jan </a:t>
            </a:r>
            <a:r>
              <a:rPr lang="en-US" dirty="0"/>
              <a:t>20, </a:t>
            </a:r>
            <a:r>
              <a:rPr lang="en-US" dirty="0" smtClean="0"/>
              <a:t>2023</a:t>
            </a:r>
          </a:p>
          <a:p>
            <a:r>
              <a:rPr lang="en-US" dirty="0"/>
              <a:t>NASA Innovative Advanced Concepts (NIAC) Phase II Call </a:t>
            </a:r>
            <a:r>
              <a:rPr lang="en-US" dirty="0" smtClean="0"/>
              <a:t>for Proposals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://nspires.nasaprs.com/external/solicitations/summary.do?solId={0DD3E590-F13D-B4D4-0D48-56D01BE377B9}&amp;path=&amp;</a:t>
            </a:r>
            <a:r>
              <a:rPr lang="en-US" dirty="0" smtClean="0">
                <a:hlinkClick r:id="rId3"/>
              </a:rPr>
              <a:t>method=init</a:t>
            </a:r>
            <a:endParaRPr lang="en-US" dirty="0" smtClean="0"/>
          </a:p>
          <a:p>
            <a:pPr lvl="1"/>
            <a:r>
              <a:rPr lang="en-US" dirty="0"/>
              <a:t>Proposals due: </a:t>
            </a:r>
            <a:r>
              <a:rPr lang="en-US" dirty="0" smtClean="0"/>
              <a:t>January 18, 2023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Please visit LSIC website for full list </a:t>
            </a:r>
          </a:p>
          <a:p>
            <a:pPr lvl="1"/>
            <a:r>
              <a:rPr lang="en-US" dirty="0">
                <a:solidFill>
                  <a:srgbClr val="002C73">
                    <a:lumMod val="20000"/>
                    <a:lumOff val="80000"/>
                  </a:srgbClr>
                </a:solidFill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http://</a:t>
            </a:r>
            <a:r>
              <a:rPr lang="en-US" dirty="0">
                <a:solidFill>
                  <a:srgbClr val="002C73">
                    <a:lumMod val="20000"/>
                    <a:lumOff val="80000"/>
                  </a:srgbClr>
                </a:solidFill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lsic.jhuapl.edu/Resources/Funding-Opportunities.php</a:t>
            </a:r>
            <a:endParaRPr lang="en-US" dirty="0">
              <a:solidFill>
                <a:srgbClr val="002C73">
                  <a:lumMod val="20000"/>
                  <a:lumOff val="80000"/>
                </a:srgbClr>
              </a:solidFill>
            </a:endParaRPr>
          </a:p>
          <a:p>
            <a:pPr marL="447675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4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LSIC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MOSA December Telecon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808" y="81089"/>
            <a:ext cx="1012176" cy="1012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B2B0FC-60DE-E948-B92D-06CF5185F88C}"/>
              </a:ext>
            </a:extLst>
          </p:cNvPr>
          <p:cNvSpPr txBox="1"/>
          <p:nvPr/>
        </p:nvSpPr>
        <p:spPr>
          <a:xfrm>
            <a:off x="112476" y="1166583"/>
            <a:ext cx="11998968" cy="43396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MOSA Telecon: Dec 14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10:00 ET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Wesley Powell,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NASA’s Principle Technologist for Avionics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Recommendations to Enhance Interoperability within </a:t>
            </a:r>
            <a:r>
              <a:rPr lang="en-US" dirty="0" err="1">
                <a:solidFill>
                  <a:schemeClr val="bg1"/>
                </a:solidFill>
              </a:rPr>
              <a:t>SpaceVPX</a:t>
            </a:r>
            <a:r>
              <a:rPr lang="en-US" dirty="0">
                <a:solidFill>
                  <a:schemeClr val="bg1"/>
                </a:solidFill>
              </a:rPr>
              <a:t> –based Avionics Systems</a:t>
            </a:r>
          </a:p>
          <a:p>
            <a:pPr lvl="0"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NASA has recently completed a study that provides recommendations to enhance interoperability within </a:t>
            </a:r>
            <a:r>
              <a:rPr lang="en-US" dirty="0" err="1">
                <a:solidFill>
                  <a:schemeClr val="bg1"/>
                </a:solidFill>
              </a:rPr>
              <a:t>SpaceVPX</a:t>
            </a:r>
            <a:r>
              <a:rPr lang="en-US" dirty="0">
                <a:solidFill>
                  <a:schemeClr val="bg1"/>
                </a:solidFill>
              </a:rPr>
              <a:t>-based avionics systems (</a:t>
            </a:r>
            <a:r>
              <a:rPr lang="en-US" dirty="0">
                <a:solidFill>
                  <a:schemeClr val="bg1"/>
                </a:solidFill>
                <a:hlinkClick r:id="rId4" tooltip="https://ntrs.nasa.gov/citations/2022001398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https://ntrs.nasa.gov/citations/20220013983</a:t>
            </a:r>
            <a:r>
              <a:rPr lang="en-US" dirty="0">
                <a:solidFill>
                  <a:schemeClr val="bg1"/>
                </a:solidFill>
              </a:rPr>
              <a:t>). This applies to several of the technologies listed in the STMD Advanced Avionics Envisioned Future Priorities (</a:t>
            </a:r>
            <a:r>
              <a:rPr lang="en-US" dirty="0">
                <a:solidFill>
                  <a:schemeClr val="bg1"/>
                </a:solidFill>
                <a:hlinkClick r:id="rId5" tooltip="https://techport.nasa.gov/file/14487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https://techport.nasa.gov/file/144877</a:t>
            </a:r>
            <a:r>
              <a:rPr lang="en-US" dirty="0">
                <a:solidFill>
                  <a:schemeClr val="bg1"/>
                </a:solidFill>
              </a:rPr>
              <a:t>) and is and applicable to lunar exploration.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There will also be discussion on the process used for the study and next steps.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presentation, the speakers will participate in a question-and-answer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93413A-0EDE-FBDA-58A4-5EEBACED765C}"/>
              </a:ext>
            </a:extLst>
          </p:cNvPr>
          <p:cNvSpPr/>
          <p:nvPr/>
        </p:nvSpPr>
        <p:spPr>
          <a:xfrm>
            <a:off x="216563" y="5091252"/>
            <a:ext cx="1169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Zoom Link for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en-US" sz="24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10:00 ET:</a:t>
            </a:r>
          </a:p>
          <a:p>
            <a:pPr lvl="0">
              <a:defRPr/>
            </a:pPr>
            <a:r>
              <a:rPr lang="en-US" sz="2400" b="0" i="0" u="sng" dirty="0">
                <a:solidFill>
                  <a:schemeClr val="bg1"/>
                </a:solidFill>
                <a:effectLst/>
                <a:latin typeface="Segoe UI" panose="020F0502020204030204" pitchFamily="34" charset="0"/>
                <a:hlinkClick r:id="rId6" tooltip="https://jhuapl.zoomgov.com/j/1616958072?pwd=NkRmc3JieEFpbzEvc2xVRDhBS1pZUT0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https://jhuapl.zoomgov.com/j/1616958072?pwd=NkRmc3JieEFpbzEvc2xVRDhBS1pZUT09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E64D1-43A4-9176-095E-EAB4C432F457}"/>
              </a:ext>
            </a:extLst>
          </p:cNvPr>
          <p:cNvSpPr txBox="1"/>
          <p:nvPr/>
        </p:nvSpPr>
        <p:spPr>
          <a:xfrm>
            <a:off x="816428" y="6541362"/>
            <a:ext cx="4027714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LSIC MOSA Telecon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B6C111-88A8-2BEA-7155-D2146473118F}"/>
              </a:ext>
            </a:extLst>
          </p:cNvPr>
          <p:cNvSpPr txBox="1">
            <a:spLocks/>
          </p:cNvSpPr>
          <p:nvPr/>
        </p:nvSpPr>
        <p:spPr>
          <a:xfrm>
            <a:off x="9409733" y="6541363"/>
            <a:ext cx="2743200" cy="316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9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CB260-F34D-FFD8-6865-08A4F685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938" y="6400798"/>
            <a:ext cx="4540842" cy="457201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LSIC Fall Meeting, November 2</a:t>
            </a:r>
            <a:r>
              <a:rPr lang="en-US" baseline="30000" dirty="0">
                <a:latin typeface="Arial" pitchFamily="34" charset="0"/>
                <a:ea typeface="ＭＳ Ｐゴシック" pitchFamily="34" charset="-128"/>
              </a:rPr>
              <a:t>nd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-3</a:t>
            </a:r>
            <a:r>
              <a:rPr lang="en-US" baseline="30000" dirty="0">
                <a:latin typeface="Arial" pitchFamily="34" charset="0"/>
                <a:ea typeface="ＭＳ Ｐゴシック" pitchFamily="34" charset="-128"/>
              </a:rPr>
              <a:t>rd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, 2022, University of Texas at El Paso</a:t>
            </a:r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F62570DB-CE3F-4935-B4CD-FC8088C1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96851"/>
            <a:ext cx="10191457" cy="379924"/>
          </a:xfrm>
          <a:effectLst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9FF"/>
                </a:solidFill>
              </a:rPr>
              <a:t>LSIC | </a:t>
            </a:r>
            <a:r>
              <a:rPr lang="en-US" dirty="0">
                <a:solidFill>
                  <a:schemeClr val="tx1"/>
                </a:solidFill>
              </a:rPr>
              <a:t>Spring Meeting, Nov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-3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2022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5FF71-6D2A-0CAE-779A-6491303169B9}"/>
              </a:ext>
            </a:extLst>
          </p:cNvPr>
          <p:cNvSpPr txBox="1"/>
          <p:nvPr/>
        </p:nvSpPr>
        <p:spPr>
          <a:xfrm>
            <a:off x="190499" y="698869"/>
            <a:ext cx="6610349" cy="22159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Lunar Surface Innovation Consortium (LSIC) Fall Meeting, hosted by the University of Texas at El Paso (UTEP), provided a forum for NASA and the community to discuss technology development for establishing a sustained presence on the Moon, </a:t>
            </a:r>
            <a:r>
              <a:rPr lang="en-US" sz="16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specifically focusing on lunar excavation and construction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 the course of two days, 443 individuals, representing &gt;170 institutions attended. Nearly half (49%) of those who attended have not worked with NASA’s Space Tech before.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ADD0E-554B-9908-1C08-2A355CDD5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10" b="4411"/>
          <a:stretch/>
        </p:blipFill>
        <p:spPr>
          <a:xfrm>
            <a:off x="6904039" y="637356"/>
            <a:ext cx="5025457" cy="220787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0AF8CB-6ABD-7A96-76F2-068FE7EC43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978337" y="3062562"/>
          <a:ext cx="5864397" cy="343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DEDC5B-413F-DED0-41EE-B03E23FE7FA1}"/>
              </a:ext>
            </a:extLst>
          </p:cNvPr>
          <p:cNvSpPr txBox="1">
            <a:spLocks/>
          </p:cNvSpPr>
          <p:nvPr/>
        </p:nvSpPr>
        <p:spPr>
          <a:xfrm>
            <a:off x="190499" y="2967326"/>
            <a:ext cx="9710739" cy="33177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marR="0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marR="0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Meeting Highlights: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Congresswoman Veronica Escobar introduced the Keynote by NASA‘s Associate Administrator for Space Technology, Jim Reuter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Former astronaut and current professor at UC Davis, Dr. Steve Robinson, shared a keynote about the Space Technology Research Institute (STRI) Habitats Optimized for Missions of Exploration (HOME)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UTEP’s Aerospace Center, shared their mission and success preparing students from UTEP (&gt;80% Hispanic, majority first-gen) for high-paying jobs in the aerospace industry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Technical talks and panels on topics including applying terrestrial lessons to lunar excavation, proving grounds, early infrastructure, lunar resources, and emerging technology and space law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Tours of UTEP facilities, laboratories, and proving grounds, highlighted student’s applied research with numerous opportunities for discussion between the students and attendees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A breakout discussion group between student attendees and Space Tech leadership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Local tours to visit 3-D printed barracks at Fort Bliss and testing facilities at White Sands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AB6894-E503-3C16-DFC3-C7BDB843D7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24099" r="10441" b="24099"/>
          <a:stretch/>
        </p:blipFill>
        <p:spPr>
          <a:xfrm>
            <a:off x="10381957" y="6385890"/>
            <a:ext cx="1804837" cy="48701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4F3961-77BD-12E1-7C76-622660C14E30}"/>
              </a:ext>
            </a:extLst>
          </p:cNvPr>
          <p:cNvSpPr txBox="1">
            <a:spLocks/>
          </p:cNvSpPr>
          <p:nvPr/>
        </p:nvSpPr>
        <p:spPr>
          <a:xfrm>
            <a:off x="5707916" y="6407195"/>
            <a:ext cx="4540842" cy="45720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11/17/2022</a:t>
            </a:r>
          </a:p>
        </p:txBody>
      </p:sp>
    </p:spTree>
    <p:extLst>
      <p:ext uri="{BB962C8B-B14F-4D97-AF65-F5344CB8AC3E}">
        <p14:creationId xmlns:p14="http://schemas.microsoft.com/office/powerpoint/2010/main" val="330436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SBIR/STTR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1052266" cy="515094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Funding program eligible for small businesses with 500 or fewer employees or a non-profit research institution (RI), such as a university or a research laboratory </a:t>
            </a:r>
          </a:p>
          <a:p>
            <a:pPr algn="just"/>
            <a:r>
              <a:rPr lang="en-US" dirty="0"/>
              <a:t>Research, development, and demonstration of innovative technologies that fulfill NASA needs and have significant potential for successful commercialization</a:t>
            </a:r>
          </a:p>
          <a:p>
            <a:pPr lvl="1" algn="just"/>
            <a:r>
              <a:rPr lang="en-US" dirty="0"/>
              <a:t>SBIR: Small Business Innovation Research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~$3.2 billion minimum spend each year</a:t>
            </a:r>
          </a:p>
          <a:p>
            <a:pPr lvl="1" algn="just"/>
            <a:r>
              <a:rPr lang="en-US" dirty="0"/>
              <a:t>STTR: Small Business Technology Transfer *Small business must formally partner with a research institution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~ $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450 million minimum spend each year</a:t>
            </a:r>
          </a:p>
          <a:p>
            <a:r>
              <a:rPr lang="en-US" b="1" dirty="0" smtClean="0"/>
              <a:t>Who, what, and how to qualify for SBIR/STTR?</a:t>
            </a:r>
          </a:p>
          <a:p>
            <a:pPr lvl="1"/>
            <a:r>
              <a:rPr lang="en-US" dirty="0"/>
              <a:t>Company must be for profit, U.S. owned/operated, </a:t>
            </a:r>
            <a:r>
              <a:rPr lang="en-US" dirty="0" smtClean="0"/>
              <a:t>and under </a:t>
            </a:r>
            <a:r>
              <a:rPr lang="en-US" dirty="0"/>
              <a:t>500 people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must be done in the U.S.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is on performing R&amp;D – Not </a:t>
            </a:r>
            <a:r>
              <a:rPr lang="en-US" dirty="0" smtClean="0"/>
              <a:t>purchasing equipment</a:t>
            </a:r>
            <a:r>
              <a:rPr lang="en-US" dirty="0"/>
              <a:t>, commercializing a technology that </a:t>
            </a:r>
            <a:r>
              <a:rPr lang="en-US" dirty="0" smtClean="0"/>
              <a:t>has already </a:t>
            </a:r>
            <a:r>
              <a:rPr lang="en-US" dirty="0"/>
              <a:t>been developed, or one that has very low risk </a:t>
            </a:r>
            <a:r>
              <a:rPr lang="en-US" dirty="0" smtClean="0"/>
              <a:t>and only </a:t>
            </a:r>
            <a:r>
              <a:rPr lang="en-US" dirty="0"/>
              <a:t>needs capital</a:t>
            </a:r>
            <a:endParaRPr lang="en-US" dirty="0" smtClean="0"/>
          </a:p>
          <a:p>
            <a:r>
              <a:rPr lang="en-US" b="1" dirty="0" smtClean="0"/>
              <a:t>Goals</a:t>
            </a:r>
          </a:p>
          <a:p>
            <a:pPr lvl="1"/>
            <a:r>
              <a:rPr lang="en-US" dirty="0" smtClean="0"/>
              <a:t>Meet </a:t>
            </a:r>
            <a:r>
              <a:rPr lang="en-US" dirty="0"/>
              <a:t>federal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research and development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needs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private-sector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commercialization</a:t>
            </a:r>
            <a:r>
              <a:rPr lang="en-US" dirty="0"/>
              <a:t> of </a:t>
            </a:r>
            <a:r>
              <a:rPr lang="en-US" dirty="0" smtClean="0"/>
              <a:t>innovation derived </a:t>
            </a:r>
            <a:r>
              <a:rPr lang="en-US" dirty="0"/>
              <a:t>from federal research and development </a:t>
            </a:r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Stimulate </a:t>
            </a:r>
            <a:r>
              <a:rPr lang="en-US" dirty="0"/>
              <a:t>technological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innovation</a:t>
            </a:r>
          </a:p>
          <a:p>
            <a:pPr lvl="1"/>
            <a:r>
              <a:rPr lang="en-US" dirty="0" smtClean="0"/>
              <a:t>Foster </a:t>
            </a:r>
            <a:r>
              <a:rPr lang="en-US" dirty="0"/>
              <a:t>and encourage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participation</a:t>
            </a:r>
            <a:r>
              <a:rPr lang="en-US" dirty="0"/>
              <a:t> in innovation </a:t>
            </a:r>
            <a:r>
              <a:rPr lang="en-US" dirty="0" smtClean="0"/>
              <a:t>and entrepreneurship </a:t>
            </a:r>
            <a:r>
              <a:rPr lang="en-US" dirty="0"/>
              <a:t>by women and </a:t>
            </a:r>
            <a:r>
              <a:rPr lang="en-US" dirty="0" smtClean="0"/>
              <a:t>socially/economically disadvantaged individuals</a:t>
            </a:r>
          </a:p>
          <a:p>
            <a:pPr lvl="1"/>
            <a:r>
              <a:rPr lang="en-US" dirty="0" smtClean="0"/>
              <a:t>Foster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technology transfer </a:t>
            </a:r>
            <a:r>
              <a:rPr lang="en-US" dirty="0"/>
              <a:t>through cooperative </a:t>
            </a:r>
            <a:r>
              <a:rPr lang="en-US" dirty="0" smtClean="0"/>
              <a:t>R&amp;D between </a:t>
            </a:r>
            <a:r>
              <a:rPr lang="en-US" dirty="0"/>
              <a:t>small businesses and research institutions (STTR)</a:t>
            </a:r>
            <a:endParaRPr lang="en-US" dirty="0" smtClean="0"/>
          </a:p>
          <a:p>
            <a:pPr marL="0" indent="0" algn="just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0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SBIR/STTR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13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1052266" cy="5150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/>
              <a:t>Who are phases broken down?</a:t>
            </a:r>
          </a:p>
          <a:p>
            <a:pPr algn="just"/>
            <a:endParaRPr lang="en-US" b="1" dirty="0"/>
          </a:p>
          <a:p>
            <a:pPr algn="just"/>
            <a:endParaRPr lang="en-US" b="1" dirty="0" smtClean="0"/>
          </a:p>
          <a:p>
            <a:pPr algn="just"/>
            <a:endParaRPr lang="en-US" b="1" dirty="0"/>
          </a:p>
          <a:p>
            <a:pPr algn="just"/>
            <a:r>
              <a:rPr lang="en-US" b="1" dirty="0" smtClean="0"/>
              <a:t>What are the differences between SBIRs and STTRs?</a:t>
            </a:r>
          </a:p>
          <a:p>
            <a:pPr lvl="1" algn="just"/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76" y="1617197"/>
            <a:ext cx="4522124" cy="1030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37" y="3357108"/>
            <a:ext cx="5228892" cy="28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4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SBIR/STTR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5245" y="1179513"/>
            <a:ext cx="942150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LSIC EE Goals</a:t>
            </a:r>
          </a:p>
          <a:p>
            <a:pPr lvl="1"/>
            <a:r>
              <a:rPr lang="en-US" sz="1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Identify Space Technology Mission Directorate (STMD) subtopics that fall under the EE focus area</a:t>
            </a:r>
          </a:p>
          <a:p>
            <a:pPr lvl="1"/>
            <a:r>
              <a:rPr lang="en-US" sz="1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Educate community on NASA calls and desirable technology concepts</a:t>
            </a:r>
          </a:p>
          <a:p>
            <a:pPr lvl="1"/>
            <a:r>
              <a:rPr lang="en-US" dirty="0"/>
              <a:t>Host SBIR/STTR awardee talks on funded technology and development status</a:t>
            </a:r>
          </a:p>
          <a:p>
            <a:pPr lvl="1"/>
            <a:r>
              <a:rPr lang="en-US" dirty="0"/>
              <a:t>Support community discussions and </a:t>
            </a:r>
            <a:r>
              <a:rPr lang="en-US" dirty="0" smtClean="0"/>
              <a:t>collaborations</a:t>
            </a:r>
          </a:p>
          <a:p>
            <a:pPr lvl="1"/>
            <a:endParaRPr lang="en-US" dirty="0"/>
          </a:p>
          <a:p>
            <a:r>
              <a:rPr lang="en-US" dirty="0"/>
              <a:t>2022 NASA STMD SBIR Calls Under EE Umbrella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13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08" y="3371192"/>
            <a:ext cx="5461505" cy="28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6756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451"/>
      </a:accent1>
      <a:accent2>
        <a:srgbClr val="3AAEDD"/>
      </a:accent2>
      <a:accent3>
        <a:srgbClr val="74AA50"/>
      </a:accent3>
      <a:accent4>
        <a:srgbClr val="F7E17F"/>
      </a:accent4>
      <a:accent5>
        <a:srgbClr val="FF9E16"/>
      </a:accent5>
      <a:accent6>
        <a:srgbClr val="E03C30"/>
      </a:accent6>
      <a:hlink>
        <a:srgbClr val="5EAF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53B1BF-1AB9-8E41-A858-DD00156BB8C1}" vid="{612625C6-9550-1C42-A72C-EE93190D2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5e5edfd3ff4647b6398a429cc3de810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b0baf92c7a4c4eedf4e3329f8550974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5DBFC5-D377-49F5-9682-C93407E847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911D45-17A0-45A6-A22C-53F5573CA735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0B8C54-1F51-41D7-890E-0EF41072A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26377</TotalTime>
  <Words>3445</Words>
  <Application>Microsoft Office PowerPoint</Application>
  <PresentationFormat>Widescreen</PresentationFormat>
  <Paragraphs>540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.AppleSystemUIFont</vt:lpstr>
      <vt:lpstr>Arial</vt:lpstr>
      <vt:lpstr>Calibri</vt:lpstr>
      <vt:lpstr>Calibri Light</vt:lpstr>
      <vt:lpstr>Courier New</vt:lpstr>
      <vt:lpstr>Segoe UI</vt:lpstr>
      <vt:lpstr>Webdings</vt:lpstr>
      <vt:lpstr>Wingdings</vt:lpstr>
      <vt:lpstr>APL-PowerPoint-Theme_light</vt:lpstr>
      <vt:lpstr>Extreme Environments Focus Group December Meeting</vt:lpstr>
      <vt:lpstr>Today’s Agenda</vt:lpstr>
      <vt:lpstr>LSIC Updates</vt:lpstr>
      <vt:lpstr>PowerPoint Presentation</vt:lpstr>
      <vt:lpstr>LSIC | Spring Meeting, Nov 2nd-3rd 2022</vt:lpstr>
      <vt:lpstr>NASA SBIR/STTR Programs</vt:lpstr>
      <vt:lpstr>NASA SBIR/STTR Programs</vt:lpstr>
      <vt:lpstr>NASA SBIR/STTR Programs</vt:lpstr>
      <vt:lpstr>Current Exercise</vt:lpstr>
      <vt:lpstr>Active/Passive Dust Mitigation</vt:lpstr>
      <vt:lpstr>Active/Passive Dust Mitigation Call Five-Year Evolution</vt:lpstr>
      <vt:lpstr>New! Mechanisms for Extreme Environments (MEE) Call</vt:lpstr>
      <vt:lpstr>Cryogenic Fluid Management (CFM) Call</vt:lpstr>
      <vt:lpstr>CFM Call Five-Year Evolution</vt:lpstr>
      <vt:lpstr>Cryogenic Systems for Sensors and Detectors</vt:lpstr>
      <vt:lpstr>Cryogenic Systems for Sensors and Detectors Call Five-Year Evolution</vt:lpstr>
      <vt:lpstr>Thermal Control Systems</vt:lpstr>
      <vt:lpstr>Thermal Control Systems Call Five-Year Evolution</vt:lpstr>
      <vt:lpstr>Extreme Environments Technology (EET) Call</vt:lpstr>
      <vt:lpstr>EET Call Five-Year Evolution</vt:lpstr>
      <vt:lpstr>Energy Storage Call</vt:lpstr>
      <vt:lpstr>Energy Storage Call Five-Year Evolution</vt:lpstr>
      <vt:lpstr>New! Rad-Tolerant High-Voltage, High-Power Electronics Call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Caleb Heidel</dc:creator>
  <cp:keywords/>
  <dc:description>Version 1.0</dc:description>
  <cp:lastModifiedBy>Porter, Jamie A.</cp:lastModifiedBy>
  <cp:revision>136</cp:revision>
  <cp:lastPrinted>2017-08-24T18:44:08Z</cp:lastPrinted>
  <dcterms:created xsi:type="dcterms:W3CDTF">2021-06-07T15:52:40Z</dcterms:created>
  <dcterms:modified xsi:type="dcterms:W3CDTF">2022-12-13T05:52:57Z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