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19"/>
  </p:notesMasterIdLst>
  <p:sldIdLst>
    <p:sldId id="275" r:id="rId5"/>
    <p:sldId id="2199" r:id="rId6"/>
    <p:sldId id="2258" r:id="rId7"/>
    <p:sldId id="37919" r:id="rId8"/>
    <p:sldId id="2235" r:id="rId9"/>
    <p:sldId id="267" r:id="rId10"/>
    <p:sldId id="257" r:id="rId11"/>
    <p:sldId id="15883" r:id="rId12"/>
    <p:sldId id="15928" r:id="rId13"/>
    <p:sldId id="15886" r:id="rId14"/>
    <p:sldId id="37916" r:id="rId15"/>
    <p:sldId id="37917" r:id="rId16"/>
    <p:sldId id="37918" r:id="rId17"/>
    <p:sldId id="22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body" id="{49462F3C-D70E-B942-9FC8-8B758D2FFB9F}">
          <p14:sldIdLst>
            <p14:sldId id="275"/>
            <p14:sldId id="2199"/>
            <p14:sldId id="2258"/>
            <p14:sldId id="37919"/>
            <p14:sldId id="2235"/>
            <p14:sldId id="267"/>
            <p14:sldId id="257"/>
            <p14:sldId id="15883"/>
            <p14:sldId id="15928"/>
            <p14:sldId id="15886"/>
            <p14:sldId id="37916"/>
            <p14:sldId id="37917"/>
            <p14:sldId id="37918"/>
            <p14:sldId id="22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B2D2F2"/>
    <a:srgbClr val="0099FF"/>
    <a:srgbClr val="73FEFF"/>
    <a:srgbClr val="000000"/>
    <a:srgbClr val="F9E180"/>
    <a:srgbClr val="73A950"/>
    <a:srgbClr val="F9EC95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528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2/15/23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9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95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4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9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41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/tuhzwAUaQLDivQ2D7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79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/tuhzwAUaQLDivQ2D7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0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9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927BC-A840-7041-BA16-52B5A3F6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A485B-147C-8D4B-9DC2-3A389CDB5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8A9D8-6900-CC41-B62F-078D78C2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9738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383405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89937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17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5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56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737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70460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4509053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5118652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690152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4509052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4458050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8208E-FB7B-0A4E-84BB-74016032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20023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0">
              <a:schemeClr val="tx1"/>
            </a:gs>
            <a:gs pos="54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0" y="76200"/>
            <a:ext cx="8737600" cy="914400"/>
          </a:xfrm>
          <a:prstGeom prst="rect">
            <a:avLst/>
          </a:prstGeom>
        </p:spPr>
        <p:txBody>
          <a:bodyPr lIns="91429" tIns="45714" rIns="91429" bIns="45714" anchor="ctr"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480800" cy="495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 marL="742863" indent="-285717"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2867" indent="-228573">
              <a:buFont typeface="Wingdings" pitchFamily="2" charset="2"/>
              <a:buChar char="Ø"/>
              <a:defRPr sz="1800">
                <a:latin typeface="Arial" pitchFamily="34" charset="0"/>
                <a:cs typeface="Arial" pitchFamily="34" charset="0"/>
              </a:defRPr>
            </a:lvl3pPr>
            <a:lvl4pPr marL="1600013" indent="-228573">
              <a:buFont typeface="Wingdings" pitchFamily="2" charset="2"/>
              <a:buChar char="v"/>
              <a:defRPr sz="16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356350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2/15/23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2573" y="6356351"/>
            <a:ext cx="3860800" cy="365125"/>
          </a:xfrm>
          <a:prstGeom prst="rect">
            <a:avLst/>
          </a:prstGeom>
        </p:spPr>
        <p:txBody>
          <a:bodyPr lIns="91429" tIns="45714" rIns="91429" bIns="45714" anchor="ctr"/>
          <a:lstStyle>
            <a:lvl1pPr algn="ctr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3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8430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63BA-95B7-2B4C-AEF6-CD82AC953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ABFF6-8C79-B046-899C-AE63F4762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B7A62-5ED3-6B46-B894-351377ED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806" r:id="rId31"/>
    <p:sldLayoutId id="2147483807" r:id="rId32"/>
    <p:sldLayoutId id="2147483808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Berd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mailto:Karl.Hibbitt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hyperlink" Target="https://lsic-wiki.jhuapl.edu/x/PQUiA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Events/Agenda/index.php?id=38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learn.mines.edu/srr/" TargetMode="External"/><Relationship Id="rId4" Type="http://schemas.openxmlformats.org/officeDocument/2006/relationships/hyperlink" Target="https://www.hou.usra.edu/meetings/Artemis_III_2023/abstract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bir.nasa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hyperlink" Target="https://tinyurl.com/NASA-LuSTR2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hyperlink" Target="https://app.sli.do/event/nbbLazCN8ER4EKcXi7vC7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2972577"/>
            <a:ext cx="7759338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ISRU Focus Group Monthly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http://lsic.jhuapl.edu/</a:t>
            </a:r>
            <a:br>
              <a:rPr lang="en-US" sz="2400" b="0" dirty="0">
                <a:solidFill>
                  <a:srgbClr val="FFFF0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http://lsic-wiki.jhuapl.edu/ (Confluence sign-up required)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576432"/>
            <a:ext cx="7759338" cy="570163"/>
          </a:xfrm>
        </p:spPr>
        <p:txBody>
          <a:bodyPr/>
          <a:lstStyle/>
          <a:p>
            <a:r>
              <a:rPr lang="en-US" dirty="0"/>
              <a:t>February 15, 2023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4E7F7B-E3BF-B24F-83D2-7C2B8416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198" y="5050963"/>
            <a:ext cx="6665845" cy="14495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9E180"/>
                </a:solidFill>
              </a:rPr>
              <a:t>Dr. Jodi Berdis, Dr. Karl </a:t>
            </a:r>
            <a:r>
              <a:rPr lang="en-US" sz="1800" dirty="0" err="1">
                <a:solidFill>
                  <a:srgbClr val="F9E180"/>
                </a:solidFill>
              </a:rPr>
              <a:t>Hibbitts</a:t>
            </a:r>
            <a:r>
              <a:rPr lang="en-US" sz="1800" dirty="0">
                <a:solidFill>
                  <a:srgbClr val="F9E180"/>
                </a:solidFill>
              </a:rPr>
              <a:t>, Dr. Michael Nord, Dave Smith, Claire Trop, Dr. Rich Miller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Jodi.Berdis@jhuapl.edu</a:t>
            </a:r>
            <a:r>
              <a:rPr lang="en-US" sz="1600" u="sng" dirty="0"/>
              <a:t>, </a:t>
            </a:r>
            <a:r>
              <a:rPr lang="en-US" sz="1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Karl.Hibbitts@jhuapl.edu</a:t>
            </a:r>
            <a:r>
              <a:rPr lang="en-US" sz="1600" u="sng" dirty="0"/>
              <a:t>, Michael.Nord@jhuapl.edu, David.Smith@jhuapl.edu, Claire.Trop@jhuapl.edu, </a:t>
            </a:r>
            <a:r>
              <a:rPr lang="en-US" sz="1600" u="sng" dirty="0" err="1"/>
              <a:t>Richard.S.Miller@jhuapl.edu</a:t>
            </a:r>
            <a:endParaRPr lang="en-US" sz="1600" u="sng" dirty="0"/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F9E18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2FB44-F512-2D49-909D-E0CF8B92FA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54" y="1234263"/>
            <a:ext cx="10714892" cy="4642338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Lunar Technology Community-Driven Whitepaper: ISRU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800" dirty="0">
                <a:hlinkClick r:id="rId4"/>
              </a:rPr>
              <a:t>https://lsic-wiki.jhuapl.edu/x/PQUiAw</a:t>
            </a:r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White Paper: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Path to an Enduring Lunar Presence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58650" y="617387"/>
            <a:ext cx="11737406" cy="60016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Decisions we make now are critically important to achieve the 10+ year goals of the Nation on the Moon and beyond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with LSIC is developing a community-derived white paper on the path from early NASA missions to an Enduring Lunar Presence with a robust lunar ecosystem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“In satisfying NASA’s baseline objectives, how do we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robust participation from industry that also enables a transition away from NASA as a sole customer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 alignment –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will not achieve all goals alone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Phased development and key early investments/decisions 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“systems of systems” tech demos – terrestrial or lunar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954C07-4A01-9F40-A50F-9518424B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875" y="3651705"/>
            <a:ext cx="2588908" cy="25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7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White Paper: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Path to an Enduring Lunar Presence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80556" y="820626"/>
            <a:ext cx="11737406" cy="60016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 of the paper:</a:t>
            </a: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Estimated 10 pages – high level, in family with M2M Objectives and OSTP Cislunar document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key infrastructure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from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perspective</a:t>
            </a:r>
          </a:p>
          <a:p>
            <a:pPr marL="1828800" lvl="3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enables the evolution of the Moon into an exploration proving grounds? </a:t>
            </a:r>
          </a:p>
          <a:p>
            <a:pPr marL="1828800" lvl="3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technologies that have shared applicability across all stakeholders and how do we best motivate their development?</a:t>
            </a:r>
          </a:p>
          <a:p>
            <a:pPr marL="1828800" lvl="3" indent="-457200"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6 LSII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s areas are integrated in the process – not independent efforts </a:t>
            </a:r>
          </a:p>
          <a:p>
            <a:pPr marL="1828800" lvl="3" indent="-457200">
              <a:buFont typeface="Arial" panose="020B0604020202020204" pitchFamily="34" charset="0"/>
              <a:buChar char="•"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What combined tech demos could retire key questions?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0" lvl="4" indent="-457200">
              <a:buFont typeface="Arial" panose="020B060402020202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173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White Paper: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Path to an Enduring Lunar Presence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227297" y="1000034"/>
            <a:ext cx="11737406" cy="526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Early insights from prior LSII engagements/breakouts: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prstClr val="white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“The Moon as a proving ground” means many things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For proving out 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science and exploration technologies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Demonstrates 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unity of purpose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and commitment to achieving long-term goals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To 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</a:rPr>
              <a:t>test and mature acquisition strategies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that can amplify NASA’s investments and show that we can work in a “whole-of-nation” fashion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chemeClr val="bg1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Preliminary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 take-aways from breakouts,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Translational technologies abound and offer multiplier on NASA’s investments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</a:rPr>
              <a:t>ulti-stakeholder involvement provides a key signal of stability for industry 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chemeClr val="bg1"/>
                </a:solidFill>
                <a:effectLst/>
              </a:rPr>
              <a:t>If NASA cannot succeed on this, there is little confidence in the community for taking humans to Mars 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do we know when we’re ready to move on to Mars?</a:t>
            </a:r>
            <a:endParaRPr lang="en-US" sz="2400" i="0" u="none" strike="noStrike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283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/>
              <a:t>Lior</a:t>
            </a:r>
            <a:r>
              <a:rPr lang="en-US" sz="3600" dirty="0"/>
              <a:t> </a:t>
            </a:r>
            <a:r>
              <a:rPr lang="en-US" sz="3600" dirty="0" err="1"/>
              <a:t>Rubanenko</a:t>
            </a:r>
            <a:br>
              <a:rPr lang="en-US" sz="3600" dirty="0"/>
            </a:br>
            <a:r>
              <a:rPr lang="en-US" sz="3600" i="1" dirty="0"/>
              <a:t>Stanford University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buNone/>
            </a:pPr>
            <a:r>
              <a:rPr lang="en-US" sz="3600" dirty="0"/>
              <a:t>“The abundance of subsurface ice near the lunar poles: lessons learned from the Moon and Mercury”</a:t>
            </a:r>
            <a:endParaRPr lang="en-US" sz="36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6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0800-86F3-0046-A16B-FBF71F11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13" y="276860"/>
            <a:ext cx="6939280" cy="762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6108-F94E-374C-92DA-0CB3D08AD4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00A2-DE63-884C-AB47-FD1C1FCF4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305AD-6D65-6A4D-BFA5-2A49424254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159" y="1392664"/>
            <a:ext cx="11237541" cy="47826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General updates and house-keeping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APL is happy to consult as appropriate with ISRU and related technologies. We can provide advice on how to build for launch and operate in extreme environments. </a:t>
            </a:r>
            <a:r>
              <a:rPr lang="en-US" b="1" dirty="0"/>
              <a:t>This includes site visits!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dirty="0"/>
              <a:t>Upcoming Meetings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Funding Opportunities</a:t>
            </a:r>
          </a:p>
          <a:p>
            <a:pPr>
              <a:spcAft>
                <a:spcPts val="600"/>
              </a:spcAft>
            </a:pPr>
            <a:r>
              <a:rPr lang="en-US" dirty="0"/>
              <a:t>LSIC ISRU FG Future: Vision 2023 Polls and Discussion</a:t>
            </a:r>
          </a:p>
          <a:p>
            <a:pPr>
              <a:spcAft>
                <a:spcPts val="600"/>
              </a:spcAft>
            </a:pPr>
            <a:r>
              <a:rPr lang="en-US" dirty="0"/>
              <a:t>Lunar Technology Community-Driven Whitepaper</a:t>
            </a:r>
          </a:p>
        </p:txBody>
      </p:sp>
    </p:spTree>
    <p:extLst>
      <p:ext uri="{BB962C8B-B14F-4D97-AF65-F5344CB8AC3E}">
        <p14:creationId xmlns:p14="http://schemas.microsoft.com/office/powerpoint/2010/main" val="120844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F6753A-3D94-D24C-8317-B19910F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8" y="273244"/>
            <a:ext cx="5801360" cy="762000"/>
          </a:xfrm>
        </p:spPr>
        <p:txBody>
          <a:bodyPr/>
          <a:lstStyle/>
          <a:p>
            <a:r>
              <a:rPr lang="en-US" dirty="0"/>
              <a:t>Notable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41DF-3881-9F4C-B98D-E3C32D31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786E-4111-D14D-A354-AEC42E58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E05B-B052-C042-A6B4-D00E3802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A7D1-868E-E83E-6E0D-54171DDBD9F4}"/>
              </a:ext>
            </a:extLst>
          </p:cNvPr>
          <p:cNvSpPr txBox="1"/>
          <p:nvPr/>
        </p:nvSpPr>
        <p:spPr>
          <a:xfrm>
            <a:off x="9069163" y="2422125"/>
            <a:ext cx="3005217" cy="1323439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LunaH</a:t>
            </a:r>
            <a:r>
              <a:rPr lang="en-US" sz="2000" dirty="0">
                <a:solidFill>
                  <a:schemeClr val="bg1"/>
                </a:solidFill>
              </a:rPr>
              <a:t>-Map and Lunar Flashlight both unfortunately unable to get into desired orbits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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D8A57-D72A-415A-3B31-5231DE7A986A}"/>
              </a:ext>
            </a:extLst>
          </p:cNvPr>
          <p:cNvSpPr txBox="1"/>
          <p:nvPr/>
        </p:nvSpPr>
        <p:spPr>
          <a:xfrm>
            <a:off x="128323" y="1808965"/>
            <a:ext cx="3734323" cy="707886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Another really awesome PSR image from </a:t>
            </a:r>
            <a:r>
              <a:rPr lang="en-US" sz="2000" dirty="0" err="1">
                <a:solidFill>
                  <a:schemeClr val="bg1"/>
                </a:solidFill>
              </a:rPr>
              <a:t>ShadowCam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7225355-713A-1274-D93B-229C8F03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04" y="3832013"/>
            <a:ext cx="1927638" cy="150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CADD23-4D1B-1415-A20D-0AABB5A03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4" b="14238"/>
          <a:stretch/>
        </p:blipFill>
        <p:spPr bwMode="auto">
          <a:xfrm>
            <a:off x="10499075" y="4583337"/>
            <a:ext cx="1564602" cy="19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9A1219-5A06-90CA-F4D4-DE2B57FBA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" y="2522434"/>
            <a:ext cx="4344525" cy="3752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A45C71-9095-E38D-275B-3B34F54DFD44}"/>
              </a:ext>
            </a:extLst>
          </p:cNvPr>
          <p:cNvSpPr txBox="1"/>
          <p:nvPr/>
        </p:nvSpPr>
        <p:spPr>
          <a:xfrm>
            <a:off x="4472848" y="1008704"/>
            <a:ext cx="4947425" cy="707886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SpaceX successfully ignites 31 Raptor engines on Starship’s Super Heavy stage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18B5C4-CE9F-6D08-8AF6-3D61FBA95E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11" r="20792"/>
          <a:stretch/>
        </p:blipFill>
        <p:spPr>
          <a:xfrm>
            <a:off x="4535713" y="1724719"/>
            <a:ext cx="4344526" cy="3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78B409-32C7-860C-E96D-C6D950CE2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774" y="1377630"/>
            <a:ext cx="11370451" cy="410274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5381D-5B72-1811-52F2-0E83C0E2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3675B-A606-6750-02A5-5191F9457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19DA6-33D1-9AC9-85AF-88B2EF26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0E5E3C67-2533-A7B5-306A-242C4D6C8790}"/>
              </a:ext>
            </a:extLst>
          </p:cNvPr>
          <p:cNvSpPr txBox="1">
            <a:spLocks/>
          </p:cNvSpPr>
          <p:nvPr/>
        </p:nvSpPr>
        <p:spPr>
          <a:xfrm>
            <a:off x="5278318" y="273244"/>
            <a:ext cx="580136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Notable News #2</a:t>
            </a:r>
          </a:p>
        </p:txBody>
      </p:sp>
    </p:spTree>
    <p:extLst>
      <p:ext uri="{BB962C8B-B14F-4D97-AF65-F5344CB8AC3E}">
        <p14:creationId xmlns:p14="http://schemas.microsoft.com/office/powerpoint/2010/main" val="167898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86" y="272153"/>
            <a:ext cx="7508240" cy="762000"/>
          </a:xfrm>
        </p:spPr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1028593"/>
            <a:ext cx="11519450" cy="52661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LSIC Spring Meeting </a:t>
            </a:r>
            <a:r>
              <a:rPr lang="en-US" b="1" strike="sngStrike" dirty="0"/>
              <a:t>Mar 29-30</a:t>
            </a:r>
            <a:r>
              <a:rPr lang="en-US" b="1" dirty="0"/>
              <a:t> </a:t>
            </a:r>
            <a:r>
              <a:rPr lang="en-US" sz="2400" b="1" dirty="0"/>
              <a:t>April 24-25</a:t>
            </a:r>
            <a:r>
              <a:rPr lang="en-US" b="1" dirty="0"/>
              <a:t> (next slide):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https://lsic.jhuapl.edu/Events/Agenda/index.php?id=380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Abstracts due Feb 15 (TODAY!)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opening soon…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LSSW, “The First Steps in a Bold New Era of Human Discovery: Candidate Artemis III Landing Sites” (April 4-5)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Abstract deadline March 1: </a:t>
            </a:r>
            <a:r>
              <a:rPr lang="en-US" dirty="0">
                <a:hlinkClick r:id="rId4"/>
              </a:rPr>
              <a:t>https://www.hou.usra.edu/meetings/Artemis_III_2023/abstracts/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Space Resources Roundtable June 6-9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Space-resource activities in cislunar space and the Moon, space manufacturing and construction, space infrastructure, commerce, international efforts, and legal and public policy issues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March 24: abstract submission deadline; April 14: early-bird registration deadline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https://learn.mines.edu/srr/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Surface Power February 23 11AM ET Telecon (next next slide)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F8E81E-DE81-CED8-36BE-DB5CFB0B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6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Power -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February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Telecon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413319" y="941156"/>
            <a:ext cx="8693930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hope to see you all at our next Surface Power, which will take place on 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Thursday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23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2023 at 11:00AM ET.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Topic: </a:t>
            </a: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High-TRL, tech-demo ready 300 W power beaming technology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Speaker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Storm 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Fibertek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26" name="Picture 2" descr="Mark STORM | Director of NASA Programs | Research profile">
            <a:extLst>
              <a:ext uri="{FF2B5EF4-FFF2-40B4-BE49-F238E27FC236}">
                <a16:creationId xmlns:a16="http://schemas.microsoft.com/office/drawing/2014/main" id="{4A1DA448-C4EF-0CAD-682D-0C2EB661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249" y="1332987"/>
            <a:ext cx="2714577" cy="271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king at Fibertek | Glassdoor">
            <a:extLst>
              <a:ext uri="{FF2B5EF4-FFF2-40B4-BE49-F238E27FC236}">
                <a16:creationId xmlns:a16="http://schemas.microsoft.com/office/drawing/2014/main" id="{C88B5A89-883A-1D2E-AF88-C811412F9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1" b="28337"/>
          <a:stretch/>
        </p:blipFill>
        <p:spPr bwMode="auto">
          <a:xfrm>
            <a:off x="7923913" y="4422837"/>
            <a:ext cx="3897913" cy="17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319" y="3350769"/>
            <a:ext cx="74128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Director of NASA programs including space optical communications, Earth LIDAR, LISA and other astrophysics missions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chemeClr val="bg1"/>
                </a:solidFill>
              </a:rPr>
              <a:t>Fibertek</a:t>
            </a:r>
            <a:r>
              <a:rPr lang="en-US" sz="2000" dirty="0">
                <a:solidFill>
                  <a:schemeClr val="bg1"/>
                </a:solidFill>
              </a:rPr>
              <a:t> delivers laser and LIDAR systems for application-specific requirements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Space-qualified systems include NASA’s CALIPSO lasers (&gt; 14 years on orbit) and ICESat-2 laser system (2 years on orbit)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Current space work includes 24/7 remote sensing satellites, ISS, lunar orbiter, small-satellites, deep space and future planetary exploration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422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961" y="278117"/>
            <a:ext cx="7177640" cy="762000"/>
          </a:xfrm>
        </p:spPr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1077853"/>
            <a:ext cx="10629607" cy="542263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FY 2023 Phase I SBIR and STTR Solicitations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next Phase I opportunity closes March 13. The NASA Phase I SBIR and STTR solicitations are open to small businesses with 500 or fewer employees. To apply for an STTR, a small business must partner with a nonprofit research institution, such as a university or research laboratory.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Proposals due March 13: </a:t>
            </a:r>
            <a:r>
              <a:rPr lang="en-US" dirty="0">
                <a:hlinkClick r:id="rId3"/>
              </a:rPr>
              <a:t>https://sbir.nasa.gov/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Lunar Surface Technology Research (</a:t>
            </a:r>
            <a:r>
              <a:rPr lang="en-US" b="1" dirty="0" err="1"/>
              <a:t>LuSTR</a:t>
            </a:r>
            <a:r>
              <a:rPr lang="en-US" b="1" dirty="0"/>
              <a:t>) Opportunities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ISRU is a specific topic/challenge in this call, and more specifically, the Extraction of Metals from Lunar Regolith for Additive Manufacturing. 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Awards are for up to 2 years, up to $2M total, and are limited to PI’s at US universities, though teaming with industries and non-profits is encouraged. 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NOIs Due: March 22, 2023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Proposals Due: April 24, 2023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https://tinyurl.com/NASA-LuSTR23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15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1036E-A1BF-B1DA-DA26-AEB2963DA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623"/>
          <a:stretch/>
        </p:blipFill>
        <p:spPr>
          <a:xfrm>
            <a:off x="4294194" y="4133417"/>
            <a:ext cx="6432578" cy="10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0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54" y="989703"/>
            <a:ext cx="10714892" cy="5249732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anchor="ctr">
            <a:normAutofit/>
          </a:bodyPr>
          <a:lstStyle/>
          <a:p>
            <a:r>
              <a:rPr lang="en-US" dirty="0"/>
              <a:t>LSIC ISRU FG Future: Vision 2023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Slido.com</a:t>
            </a:r>
            <a:br>
              <a:rPr lang="en-US" dirty="0"/>
            </a:br>
            <a:r>
              <a:rPr lang="en-US" dirty="0"/>
              <a:t>Code: </a:t>
            </a:r>
            <a:r>
              <a:rPr lang="en-US" b="1" i="0" u="sng" dirty="0">
                <a:effectLst/>
                <a:latin typeface="Roboto" panose="02000000000000000000" pitchFamily="2" charset="0"/>
              </a:rPr>
              <a:t>#LSIC-ISRU-Vision2023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800" dirty="0">
                <a:hlinkClick r:id="rId4"/>
              </a:rPr>
              <a:t>https://app.sli.do/event/nbbLazCN8ER4EKcXi7vC7w</a:t>
            </a:r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E5C6F-E953-D961-4C60-59DADFEAF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764" y="1803101"/>
            <a:ext cx="3715572" cy="37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3193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7E9159-B4E5-458F-AE2E-4A186E1ACA1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113916</TotalTime>
  <Words>1113</Words>
  <Application>Microsoft Macintosh PowerPoint</Application>
  <PresentationFormat>Widescreen</PresentationFormat>
  <Paragraphs>126</Paragraphs>
  <Slides>14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.AppleSystemUIFont</vt:lpstr>
      <vt:lpstr>Arial</vt:lpstr>
      <vt:lpstr>Calibri</vt:lpstr>
      <vt:lpstr>Calibri Light</vt:lpstr>
      <vt:lpstr>Courier New</vt:lpstr>
      <vt:lpstr>Helvetica</vt:lpstr>
      <vt:lpstr>Roboto</vt:lpstr>
      <vt:lpstr>Wingdings</vt:lpstr>
      <vt:lpstr>APL-PowerPoint-Theme_dark</vt:lpstr>
      <vt:lpstr>LSIC ISRU Focus Group Monthly  http://lsic.jhuapl.edu/ http://lsic-wiki.jhuapl.edu/ (Confluence sign-up required)</vt:lpstr>
      <vt:lpstr>Agenda</vt:lpstr>
      <vt:lpstr>Notable News</vt:lpstr>
      <vt:lpstr>PowerPoint Presentation</vt:lpstr>
      <vt:lpstr>Upcoming Meetings</vt:lpstr>
      <vt:lpstr>PowerPoint Presentation</vt:lpstr>
      <vt:lpstr>PowerPoint Presentation</vt:lpstr>
      <vt:lpstr>Funding Opportunities</vt:lpstr>
      <vt:lpstr>LSIC ISRU FG Future: Vision 2023   Slido.com Code: #LSIC-ISRU-Vision2023    https://app.sli.do/event/nbbLazCN8ER4EKcXi7vC7w </vt:lpstr>
      <vt:lpstr> Lunar Technology Community-Driven Whitepaper: ISRU   https://lsic-wiki.jhuapl.edu/x/PQUiAw </vt:lpstr>
      <vt:lpstr>PowerPoint Presentation</vt:lpstr>
      <vt:lpstr>PowerPoint Presentation</vt:lpstr>
      <vt:lpstr>PowerPoint Presentation</vt:lpstr>
      <vt:lpstr>Topical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Berdis, Jodi R.</cp:lastModifiedBy>
  <cp:revision>1306</cp:revision>
  <cp:lastPrinted>2019-02-27T12:13:48Z</cp:lastPrinted>
  <dcterms:created xsi:type="dcterms:W3CDTF">2019-01-21T11:32:32Z</dcterms:created>
  <dcterms:modified xsi:type="dcterms:W3CDTF">2023-02-15T16:31:13Z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