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5" r:id="rId2"/>
    <p:sldMasterId id="2147483754" r:id="rId3"/>
  </p:sldMasterIdLst>
  <p:notesMasterIdLst>
    <p:notesMasterId r:id="rId39"/>
  </p:notesMasterIdLst>
  <p:sldIdLst>
    <p:sldId id="2165" r:id="rId4"/>
    <p:sldId id="15889" r:id="rId5"/>
    <p:sldId id="15928" r:id="rId6"/>
    <p:sldId id="15895" r:id="rId7"/>
    <p:sldId id="267" r:id="rId8"/>
    <p:sldId id="15931" r:id="rId9"/>
    <p:sldId id="15933" r:id="rId10"/>
    <p:sldId id="15935" r:id="rId11"/>
    <p:sldId id="15936" r:id="rId12"/>
    <p:sldId id="15934" r:id="rId13"/>
    <p:sldId id="497" r:id="rId14"/>
    <p:sldId id="557" r:id="rId15"/>
    <p:sldId id="339" r:id="rId16"/>
    <p:sldId id="332" r:id="rId17"/>
    <p:sldId id="411" r:id="rId18"/>
    <p:sldId id="561" r:id="rId19"/>
    <p:sldId id="396" r:id="rId20"/>
    <p:sldId id="588" r:id="rId21"/>
    <p:sldId id="585" r:id="rId22"/>
    <p:sldId id="568" r:id="rId23"/>
    <p:sldId id="569" r:id="rId24"/>
    <p:sldId id="426" r:id="rId25"/>
    <p:sldId id="446" r:id="rId26"/>
    <p:sldId id="580" r:id="rId27"/>
    <p:sldId id="579" r:id="rId28"/>
    <p:sldId id="581" r:id="rId29"/>
    <p:sldId id="477" r:id="rId30"/>
    <p:sldId id="582" r:id="rId31"/>
    <p:sldId id="583" r:id="rId32"/>
    <p:sldId id="562" r:id="rId33"/>
    <p:sldId id="593" r:id="rId34"/>
    <p:sldId id="594" r:id="rId35"/>
    <p:sldId id="589" r:id="rId36"/>
    <p:sldId id="425" r:id="rId37"/>
    <p:sldId id="26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354"/>
    <a:srgbClr val="333F4E"/>
    <a:srgbClr val="FFFC00"/>
    <a:srgbClr val="000000"/>
    <a:srgbClr val="4499FF"/>
    <a:srgbClr val="FFFF00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5"/>
    <p:restoredTop sz="72789"/>
  </p:normalViewPr>
  <p:slideViewPr>
    <p:cSldViewPr snapToGrid="0" snapToObjects="1">
      <p:cViewPr varScale="1">
        <p:scale>
          <a:sx n="91" d="100"/>
          <a:sy n="91" d="100"/>
        </p:scale>
        <p:origin x="2104" y="184"/>
      </p:cViewPr>
      <p:guideLst/>
    </p:cSldViewPr>
  </p:slideViewPr>
  <p:outlineViewPr>
    <p:cViewPr>
      <p:scale>
        <a:sx n="33" d="100"/>
        <a:sy n="33" d="100"/>
      </p:scale>
      <p:origin x="0" y="-66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oruk\Documents\fibertek\fibertek\sbir\up%20link%20nasa\phase3upgrade\Study%20SOW%20Dec%202017\data\dataanal%20jpl%209_8_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93529221355554"/>
          <c:y val="4.3620053047182313E-2"/>
          <c:w val="0.7595846951170695"/>
          <c:h val="0.71914993746235145"/>
        </c:manualLayout>
      </c:layout>
      <c:scatterChart>
        <c:scatterStyle val="smoothMarker"/>
        <c:varyColors val="0"/>
        <c:ser>
          <c:idx val="0"/>
          <c:order val="0"/>
          <c:tx>
            <c:v>LIstg5</c:v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trendline>
            <c:trendlineType val="linear"/>
            <c:dispRSqr val="0"/>
            <c:dispEq val="0"/>
          </c:trendline>
          <c:xVal>
            <c:numRef>
              <c:f>'stg5 LI'!$E$6:$E$9</c:f>
              <c:numCache>
                <c:formatCode>General</c:formatCode>
                <c:ptCount val="4"/>
                <c:pt idx="0">
                  <c:v>92.5</c:v>
                </c:pt>
                <c:pt idx="1">
                  <c:v>257.5</c:v>
                </c:pt>
                <c:pt idx="2">
                  <c:v>432.5</c:v>
                </c:pt>
                <c:pt idx="3">
                  <c:v>625</c:v>
                </c:pt>
              </c:numCache>
            </c:numRef>
          </c:xVal>
          <c:yVal>
            <c:numRef>
              <c:f>'stg5 LI'!$G$6:$G$9</c:f>
              <c:numCache>
                <c:formatCode>General</c:formatCode>
                <c:ptCount val="4"/>
                <c:pt idx="0">
                  <c:v>110</c:v>
                </c:pt>
                <c:pt idx="1">
                  <c:v>244</c:v>
                </c:pt>
                <c:pt idx="2">
                  <c:v>379</c:v>
                </c:pt>
                <c:pt idx="3">
                  <c:v>518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7FB-40A6-B5DD-099B70290E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1717440"/>
        <c:axId val="271719168"/>
      </c:scatterChart>
      <c:valAx>
        <c:axId val="271717440"/>
        <c:scaling>
          <c:orientation val="minMax"/>
          <c:max val="6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/>
                  <a:t>Pump Power (W)</a:t>
                </a:r>
              </a:p>
            </c:rich>
          </c:tx>
          <c:layout>
            <c:manualLayout>
              <c:xMode val="edge"/>
              <c:yMode val="edge"/>
              <c:x val="0.38754603090074424"/>
              <c:y val="0.90001910352373182"/>
            </c:manualLayout>
          </c:layout>
          <c:overlay val="0"/>
        </c:title>
        <c:numFmt formatCode="General" sourceLinked="1"/>
        <c:majorTickMark val="in"/>
        <c:minorTickMark val="out"/>
        <c:tickLblPos val="nextTo"/>
        <c:spPr>
          <a:ln w="25400">
            <a:solidFill>
              <a:schemeClr val="tx1"/>
            </a:solidFill>
          </a:ln>
        </c:spPr>
        <c:crossAx val="271719168"/>
        <c:crosses val="autoZero"/>
        <c:crossBetween val="midCat"/>
      </c:valAx>
      <c:valAx>
        <c:axId val="271719168"/>
        <c:scaling>
          <c:orientation val="minMax"/>
          <c:max val="55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 b="1"/>
                </a:pPr>
                <a:r>
                  <a:rPr lang="en-US" sz="2000" b="1"/>
                  <a:t>1064nm Power (W)</a:t>
                </a:r>
              </a:p>
            </c:rich>
          </c:tx>
          <c:layout>
            <c:manualLayout>
              <c:xMode val="edge"/>
              <c:yMode val="edge"/>
              <c:x val="3.3038635976294389E-2"/>
              <c:y val="0.19070238411429311"/>
            </c:manualLayout>
          </c:layout>
          <c:overlay val="0"/>
        </c:title>
        <c:numFmt formatCode="General" sourceLinked="1"/>
        <c:majorTickMark val="in"/>
        <c:minorTickMark val="out"/>
        <c:tickLblPos val="nextTo"/>
        <c:spPr>
          <a:ln w="25400">
            <a:solidFill>
              <a:schemeClr val="tx1"/>
            </a:solidFill>
          </a:ln>
        </c:spPr>
        <c:crossAx val="271717440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600" b="1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4DE9B-072A-DA43-BFCC-961F4FEB56E9}" type="datetimeFigureOut">
              <a:rPr lang="en-US" smtClean="0"/>
              <a:t>2/23/23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21359-15F7-1E4E-94ED-77BE296B4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67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21359-15F7-1E4E-94ED-77BE296B4C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2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 Storm has 25 year experience developing space laser, lidar and laser communications technology for NASA including over 90 publications. His career included stops at Naval Research Laboratory, NASA and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Fibertek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He is the Director of NASA Programs for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Fibertek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He has a particular expertise in  space fiber laser which will be discussed today.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42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0593">
              <a:defRPr/>
            </a:pPr>
            <a:fld id="{DD2273AD-3848-47B1-BAE0-F434AF8B278B}" type="slidenum">
              <a:rPr lang="en-US" sz="1100">
                <a:solidFill>
                  <a:prstClr val="black"/>
                </a:solidFill>
                <a:latin typeface="Calibri" panose="020F0502020204030204"/>
              </a:rPr>
              <a:pPr defTabSz="900593">
                <a:defRPr/>
              </a:pPr>
              <a:t>11</a:t>
            </a:fld>
            <a:endParaRPr lang="en-US" sz="11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5915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5F0F0-3408-9F4A-9B24-898CD7F5D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241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922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MUREP= Minority University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Reserarch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Education Project: Through MUREP, NASA provides financial assistance via competitive awards to Minority Serving Institutions (MSIs), including Alaska Native and Native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HawaiianServing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Institutions, American Indian Tribal Colleges and Universities, Asian American and Native American Pacific Islander Serving Institutions, Hispanic-Serving Institutions, Historically Black Colleges and Universities, Native American-Serving Nontribal Institutions and other MSIs, as required by the MSI-focused Executive Orders (EOs). 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LuSTR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Lunar Surface Technology Research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Opprotunities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nspires.nasaprs.com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/external/solicitations/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summary.do?solId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=%7b2644B211-4765-F748-70E5-F429AEBC81B7%7d&amp;path=&amp;method=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39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AIAA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Scitech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an expo of the latest and greatest in Aerospace R&amp;D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FAA CSTC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35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lsic.jhuapl.edu</a:t>
            </a:r>
            <a:r>
              <a:rPr lang="en-US" dirty="0"/>
              <a:t>/Events/Agenda/</a:t>
            </a:r>
            <a:r>
              <a:rPr lang="en-US" dirty="0" err="1"/>
              <a:t>index.php?id</a:t>
            </a:r>
            <a:r>
              <a:rPr lang="en-US" dirty="0"/>
              <a:t>=380</a:t>
            </a:r>
          </a:p>
          <a:p>
            <a:endParaRPr lang="en-US" dirty="0"/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Source Sans"/>
              </a:rPr>
              <a:t>Day 1 Featured Speakers:</a:t>
            </a:r>
            <a:endParaRPr lang="en-US" b="0" i="0" dirty="0">
              <a:solidFill>
                <a:srgbClr val="000000"/>
              </a:solidFill>
              <a:effectLst/>
              <a:latin typeface="Sourc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ource Sans"/>
              </a:rPr>
              <a:t>Kurt "Spuds" Vogel, NASA Director of Space Architecture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ource Sans"/>
              </a:rPr>
              <a:t>James Reuter, NASA Associate Administrator for the Space Technology Mission Directorate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Source Sans"/>
              </a:rPr>
              <a:t>Day 2 Featured Speakers:</a:t>
            </a:r>
            <a:endParaRPr lang="en-US" b="0" i="0" dirty="0">
              <a:solidFill>
                <a:srgbClr val="000000"/>
              </a:solidFill>
              <a:effectLst/>
              <a:latin typeface="Sourc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ource Sans"/>
              </a:rPr>
              <a:t>Pam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Source Sans"/>
              </a:rPr>
              <a:t>Melroy</a:t>
            </a:r>
            <a:r>
              <a:rPr lang="en-US" b="0" i="0" dirty="0">
                <a:solidFill>
                  <a:srgbClr val="212529"/>
                </a:solidFill>
                <a:effectLst/>
                <a:latin typeface="Source Sans"/>
              </a:rPr>
              <a:t>, NASA Deputy Administrator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ource Sans"/>
              </a:rPr>
              <a:t>Matt Daniels, Assistant Director of the White House’s Office of Science and Technology Policy for Space Security and Special Projects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ource Sans"/>
              </a:rPr>
              <a:t>Stefanie Tompkins, Director of the Defense Advanced Research Projects Agency (DARPA)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21359-15F7-1E4E-94ED-77BE296B4C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57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69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51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177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65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ABF7FA-8EA1-F742-871A-FEAB06A59929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3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91440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55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2999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B9F7AC3-90A0-EF49-AE42-0519FF59C2D5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87449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2999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181100"/>
            <a:ext cx="4953000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09B5394-2291-2344-AD63-E8F25A62D56E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759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2999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485900"/>
            <a:ext cx="4953000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C87B870-43DB-4042-A4E4-58FA209A6C0D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969726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277927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14073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277927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7914073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0F22523-A4FD-5E4E-A847-52BFBA31415E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099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7267832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388361B-29AB-9F49-93E6-8FC0BFBC2CEE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277927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7914073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4277927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7914073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1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1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1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1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1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03865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</p:spTree>
    <p:extLst>
      <p:ext uri="{BB962C8B-B14F-4D97-AF65-F5344CB8AC3E}">
        <p14:creationId xmlns:p14="http://schemas.microsoft.com/office/powerpoint/2010/main" val="214807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301354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24301"/>
            <a:ext cx="233224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19501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84" y="3924301"/>
            <a:ext cx="2302298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24301"/>
            <a:ext cx="233869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19501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56992C7B-DBF6-744D-ABE9-AD69D3B61F17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00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6903"/>
            <a:ext cx="2301354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22103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26903"/>
            <a:ext cx="2332240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22103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59037" y="4226903"/>
            <a:ext cx="230468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0184" y="3922103"/>
            <a:ext cx="230354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8514" y="4226903"/>
            <a:ext cx="233993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22103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050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A3E529DA-21A5-C14F-BABC-49BE57657B45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008230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2834690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185863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188534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548063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1EAA674B-C75F-3244-BF86-5527D153A4B7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95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134727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485900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488571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848100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8B89EE15-5D8D-D647-B949-DA21CFB890EC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565269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6756"/>
            <a:ext cx="12187257" cy="649832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0800000">
            <a:off x="0" y="4386808"/>
            <a:ext cx="12192000" cy="2113680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1181100"/>
            <a:ext cx="10553700" cy="114300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2437483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4A27A-71D7-D144-92D7-2DC26EE9771C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92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9205F54-4BF1-3C49-88E8-5230A96B49D3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54102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754113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2167"/>
            <a:ext cx="12187257" cy="649832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 rot="10800000">
            <a:off x="0" y="4389089"/>
            <a:ext cx="12192000" cy="211139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30"/>
            <a:ext cx="10553700" cy="590344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4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1999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BCDC1A7-1727-0044-ADAF-FC89EAB7D439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41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BDA206A-DC71-DE41-8C2D-33C38F2A7E5D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5317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-1"/>
            <a:ext cx="7962900" cy="6500489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B4B586E-FB23-7343-A5F8-BF224083AB10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292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243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14D60BE6-C3EF-E248-B029-E7DCE29C4D6C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39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5612-DC24-164A-87F5-39F5D56C6380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515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BB3F-4548-5848-869B-42FFD2F28F9C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5089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4565"/>
            <a:ext cx="11277600" cy="38653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78169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EB3A3A-AE41-004F-92C8-3A977DC82012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1168302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12180-3E9D-A142-813E-5A768CF48DAD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414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51608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4420"/>
            <a:ext cx="12192" cy="561606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-9939" y="3695999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578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2294"/>
            <a:ext cx="5296819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3482" y="4295396"/>
            <a:ext cx="5299617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3483" y="4001905"/>
            <a:ext cx="529961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2068"/>
            <a:ext cx="5292183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7" y="1148577"/>
            <a:ext cx="5289388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3105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440C69AA-4028-2346-851C-598F8815DC41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21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3048" cy="65004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3104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203" y="3586931"/>
            <a:ext cx="529589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0" y="358321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EAD40597-9D3C-4B4A-A3D8-7DD42E93C242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25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98E691F-70E6-D64F-8D4F-FAA34A0DE440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-2372" y="0"/>
            <a:ext cx="12194372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6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451E-F603-1047-B03A-D9117F2AE499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79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27ABBC-B63F-9843-9679-6EEE1C17D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BB8CF099-B6A0-084B-878B-FE449839F60D}"/>
              </a:ext>
            </a:extLst>
          </p:cNvPr>
          <p:cNvSpPr txBox="1">
            <a:spLocks/>
          </p:cNvSpPr>
          <p:nvPr userDrawn="1"/>
        </p:nvSpPr>
        <p:spPr>
          <a:xfrm>
            <a:off x="10046334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43C6B0-833C-AE40-A1F3-E718526892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27" y="1765620"/>
            <a:ext cx="5136773" cy="33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98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10046334" y="6500488"/>
            <a:ext cx="1373855" cy="357511"/>
          </a:xfrm>
          <a:prstGeom prst="rect">
            <a:avLst/>
          </a:prstGeom>
        </p:spPr>
        <p:txBody>
          <a:bodyPr/>
          <a:lstStyle/>
          <a:p>
            <a:fld id="{871E74CD-29BE-4B77-94EE-C02F47109B98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987027CD-BED2-364A-9A69-47887601DD66}"/>
              </a:ext>
            </a:extLst>
          </p:cNvPr>
          <p:cNvSpPr txBox="1">
            <a:spLocks/>
          </p:cNvSpPr>
          <p:nvPr userDrawn="1"/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C392A5-4836-2A47-91BF-E5C36305BC75}"/>
              </a:ext>
            </a:extLst>
          </p:cNvPr>
          <p:cNvCxnSpPr/>
          <p:nvPr userDrawn="1"/>
        </p:nvCxnSpPr>
        <p:spPr>
          <a:xfrm>
            <a:off x="11434997" y="6604000"/>
            <a:ext cx="0" cy="155141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CD2C5DD6-ACFA-A44E-9CFC-1F45F988BBDE}"/>
              </a:ext>
            </a:extLst>
          </p:cNvPr>
          <p:cNvSpPr txBox="1">
            <a:spLocks/>
          </p:cNvSpPr>
          <p:nvPr userDrawn="1"/>
        </p:nvSpPr>
        <p:spPr>
          <a:xfrm>
            <a:off x="10046334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DF38D8-02AF-45BB-8278-6DC4E005D754}" type="datetime3">
              <a:rPr lang="en-US" smtClean="0"/>
              <a:pPr/>
              <a:t>23 February 2023</a:t>
            </a:fld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12FADF5-8A16-2042-9499-53CA45919C4E}"/>
              </a:ext>
            </a:extLst>
          </p:cNvPr>
          <p:cNvSpPr txBox="1">
            <a:spLocks/>
          </p:cNvSpPr>
          <p:nvPr userDrawn="1"/>
        </p:nvSpPr>
        <p:spPr>
          <a:xfrm>
            <a:off x="11444710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>
                <a:solidFill>
                  <a:srgbClr val="00B0F0"/>
                </a:solidFill>
              </a:rPr>
              <a:pPr/>
              <a:t>‹#›</a:t>
            </a:fld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E92598-C582-3E4E-9F30-E7298555C2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98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75C0-81EB-2441-B8D3-C075216334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25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B08D-9E6A-DB4B-95E0-061747D3EA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05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A4CF-BE6C-2C46-8A3D-CB9B3A4CC4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53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77F4-ED6F-8F41-96F2-8EBEB1C1C4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10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E0EF-B1C7-7D4A-8FFD-3FC4D65A07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49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DD0C6-EB43-3C4F-A72C-52656CA76A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79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952B-248C-9443-A8AF-87AB2E9C18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9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898A248-D4E4-514D-9AFD-666C05AB2873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402727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DFB6-2ABF-C14D-942F-D8D9834AC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24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1CCF-5226-D14F-B0C7-AB31D2E1C6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64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94539-12C5-B149-ADA1-5C6AA68A4E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303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64EE-8008-CF40-9B9B-00A1B4ED55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22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gradFill>
          <a:gsLst>
            <a:gs pos="0">
              <a:schemeClr val="tx1"/>
            </a:gs>
            <a:gs pos="54000">
              <a:schemeClr val="tx1">
                <a:lumMod val="95000"/>
                <a:lumOff val="5000"/>
              </a:schemeClr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35200" y="76200"/>
            <a:ext cx="8737600" cy="914400"/>
          </a:xfrm>
          <a:prstGeom prst="rect">
            <a:avLst/>
          </a:prstGeom>
        </p:spPr>
        <p:txBody>
          <a:bodyPr lIns="91429" tIns="45714" rIns="91429" bIns="45714" anchor="ctr"/>
          <a:lstStyle>
            <a:lvl1pPr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480800" cy="49530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  <a:lvl2pPr marL="742863" indent="-285717">
              <a:buFont typeface="Wingdings" pitchFamily="2" charset="2"/>
              <a:buChar char="§"/>
              <a:defRPr sz="2000">
                <a:latin typeface="Arial" pitchFamily="34" charset="0"/>
                <a:cs typeface="Arial" pitchFamily="34" charset="0"/>
              </a:defRPr>
            </a:lvl2pPr>
            <a:lvl3pPr marL="1142867" indent="-228573">
              <a:buFont typeface="Wingdings" pitchFamily="2" charset="2"/>
              <a:buChar char="Ø"/>
              <a:defRPr sz="1800">
                <a:latin typeface="Arial" pitchFamily="34" charset="0"/>
                <a:cs typeface="Arial" pitchFamily="34" charset="0"/>
              </a:defRPr>
            </a:lvl3pPr>
            <a:lvl4pPr marL="1600013" indent="-228573">
              <a:buFont typeface="Wingdings" pitchFamily="2" charset="2"/>
              <a:buChar char="v"/>
              <a:defRPr sz="16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06400" y="6356350"/>
            <a:ext cx="2844800" cy="365125"/>
          </a:xfrm>
          <a:prstGeom prst="rect">
            <a:avLst/>
          </a:prstGeom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61D003BD-4F5E-8D48-98F6-744D19083E45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2/23/23</a:t>
            </a:fld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22573" y="6356351"/>
            <a:ext cx="3860800" cy="365125"/>
          </a:xfrm>
          <a:prstGeom prst="rect">
            <a:avLst/>
          </a:prstGeom>
        </p:spPr>
        <p:txBody>
          <a:bodyPr lIns="91429" tIns="45714" rIns="91429" bIns="45714" anchor="ctr"/>
          <a:lstStyle>
            <a:lvl1pPr algn="ctr">
              <a:defRPr sz="10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191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124" y="319367"/>
            <a:ext cx="8451273" cy="508130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2690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0" y="1"/>
            <a:ext cx="9855200" cy="1054385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1"/>
          </p:nvPr>
        </p:nvSpPr>
        <p:spPr>
          <a:xfrm>
            <a:off x="0" y="6719888"/>
            <a:ext cx="1930400" cy="1381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fld id="{F19A18F2-2E94-4E45-929F-F1201662DFFA}" type="datetime1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2/23/23</a:t>
            </a:fld>
            <a:endParaRPr lang="en-US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2"/>
          </p:nvPr>
        </p:nvSpPr>
        <p:spPr>
          <a:xfrm>
            <a:off x="3111500" y="6719888"/>
            <a:ext cx="5985933" cy="1381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19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6CD54775-52AD-444C-BBFD-4BDD2BBC311B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2/23/23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3"/>
            <a:ext cx="3860800" cy="21020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0"/>
            <a:ext cx="10972800" cy="5416550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4833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F187FAA4-54DB-B443-A672-E4800828FF7E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2/23/23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3"/>
            <a:ext cx="3860800" cy="21020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638273"/>
            <a:ext cx="28448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0"/>
            <a:ext cx="10972800" cy="5416550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173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00960036-F500-EF49-997E-64DDDF1D121F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2/23/23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3"/>
            <a:ext cx="3860800" cy="21020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0"/>
            <a:ext cx="10972800" cy="5416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7068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7EA7780-5DFD-AE4F-B1E0-892BD90D08BB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156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57501"/>
            <a:ext cx="6819900" cy="77538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7"/>
            <a:ext cx="6819900" cy="21954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782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628247"/>
            <a:ext cx="2844800" cy="210205"/>
          </a:xfrm>
          <a:prstGeom prst="rect">
            <a:avLst/>
          </a:prstGeom>
        </p:spPr>
        <p:txBody>
          <a:bodyPr/>
          <a:lstStyle/>
          <a:p>
            <a:fld id="{7AB1EC7F-9180-FE43-8749-F5F462EFBFE7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2/23/23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7"/>
            <a:ext cx="3860800" cy="21020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28247"/>
            <a:ext cx="28448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0"/>
            <a:ext cx="10972800" cy="5416550"/>
          </a:xfrm>
          <a:prstGeom prst="rect">
            <a:avLst/>
          </a:prstGeom>
        </p:spPr>
        <p:txBody>
          <a:bodyPr vert="horz" lIns="91388" tIns="45694" rIns="91388" bIns="456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40921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132667"/>
            <a:ext cx="12192000" cy="25061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0009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FC3EDA-968D-6247-9F35-F1F62C83A0D1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2/23/23</a:t>
            </a:fld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8"/>
            <a:ext cx="3860800" cy="365125"/>
          </a:xfrm>
          <a:prstGeom prst="rect">
            <a:avLst/>
          </a:prstGeom>
        </p:spPr>
        <p:txBody>
          <a:bodyPr anchor="b"/>
          <a:lstStyle>
            <a:lvl1pPr algn="ctr">
              <a:defRPr sz="9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50652" y="6637338"/>
            <a:ext cx="641349" cy="2206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779291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0D5BF5-5B39-AA40-8630-FA705A0233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34D75E-54F5-AE47-BEAF-9D7AB55B7CB5}"/>
              </a:ext>
            </a:extLst>
          </p:cNvPr>
          <p:cNvSpPr/>
          <p:nvPr userDrawn="1"/>
        </p:nvSpPr>
        <p:spPr>
          <a:xfrm>
            <a:off x="0" y="-121591"/>
            <a:ext cx="12192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3C496-991D-144E-BC9C-4793C231E6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-20626"/>
            <a:ext cx="838200" cy="7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01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F145354-13C8-B341-8631-CC4F1B1E7B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7958" y="1003412"/>
            <a:ext cx="11612070" cy="5173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9725" indent="-339725"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800" baseline="0" smtClean="0">
                <a:solidFill>
                  <a:schemeClr val="tx1"/>
                </a:solidFill>
                <a:latin typeface="Arial" charset="0"/>
                <a:ea typeface=""/>
              </a:defRPr>
            </a:lvl1pPr>
          </a:lstStyle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4543425" y="1104900"/>
            <a:ext cx="6858000" cy="1066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Arial Bold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53199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6951" y="2527301"/>
            <a:ext cx="10363200" cy="1362075"/>
          </a:xfrm>
          <a:solidFill>
            <a:srgbClr val="8C2633"/>
          </a:solidFill>
        </p:spPr>
        <p:txBody>
          <a:bodyPr anchor="ctr" anchorCtr="0">
            <a:normAutofit/>
          </a:bodyPr>
          <a:lstStyle>
            <a:lvl1pPr algn="ctr">
              <a:defRPr sz="3600" b="1" cap="none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004248"/>
            <a:ext cx="121920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BERTEK Logo Revised v7-15-2011_(Transparent).png">
            <a:extLst>
              <a:ext uri="{FF2B5EF4-FFF2-40B4-BE49-F238E27FC236}">
                <a16:creationId xmlns:a16="http://schemas.microsoft.com/office/drawing/2014/main" id="{A08D962C-6F8C-4D57-B80A-BF4EF23531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112774" y="35624"/>
            <a:ext cx="2554713" cy="96862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E39AFD-5C05-4383-85A6-881D8621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B017A83-21C3-48C4-B885-23EA28173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z="1000" b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D5A5D78F-B673-4D7B-BB70-775B33976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5178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7927961" y="11875"/>
            <a:ext cx="4261923" cy="973777"/>
          </a:xfrm>
          <a:prstGeom prst="rect">
            <a:avLst/>
          </a:prstGeom>
          <a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61779" cy="1005840"/>
          </a:xfrm>
          <a:solidFill>
            <a:srgbClr val="8C2633"/>
          </a:solidFill>
        </p:spPr>
        <p:txBody>
          <a:bodyPr>
            <a:normAutofit/>
          </a:bodyPr>
          <a:lstStyle>
            <a:lvl1pPr marL="114300" indent="0" algn="l">
              <a:lnSpc>
                <a:spcPts val="3600"/>
              </a:lnSpc>
              <a:defRPr sz="2800" b="1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09600" y="1320800"/>
            <a:ext cx="5046133" cy="5003800"/>
          </a:xfrm>
        </p:spPr>
        <p:txBody>
          <a:bodyPr>
            <a:normAutofit/>
          </a:bodyPr>
          <a:lstStyle>
            <a:lvl1pPr marL="344488" indent="-344488">
              <a:buClr>
                <a:srgbClr val="8C2633"/>
              </a:buClr>
              <a:buFont typeface="Wingdings" pitchFamily="2" charset="2"/>
              <a:buChar char="v"/>
              <a:defRPr sz="2200" b="1">
                <a:latin typeface="Arial" pitchFamily="34" charset="0"/>
                <a:cs typeface="Arial" pitchFamily="34" charset="0"/>
              </a:defRPr>
            </a:lvl1pPr>
            <a:lvl2pPr marL="628650" indent="-277813">
              <a:buClr>
                <a:srgbClr val="8C2633"/>
              </a:buClr>
              <a:buFont typeface="Wingdings" pitchFamily="2" charset="2"/>
              <a:buChar char="w"/>
              <a:defRPr sz="2000">
                <a:latin typeface="Arial" pitchFamily="34" charset="0"/>
                <a:cs typeface="Arial" pitchFamily="34" charset="0"/>
              </a:defRPr>
            </a:lvl2pPr>
            <a:lvl3pPr marL="976313" indent="-279400">
              <a:buClr>
                <a:srgbClr val="8C2633"/>
              </a:buCl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3pPr>
            <a:lvl4pPr marL="1258888" indent="-228600">
              <a:buClr>
                <a:srgbClr val="8C2633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4pPr>
            <a:lvl5pPr marL="1543050" indent="-287338">
              <a:buClr>
                <a:srgbClr val="8C2633"/>
              </a:buClr>
              <a:buFont typeface="Arial" pitchFamily="34" charset="0"/>
              <a:buChar char="−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1004248"/>
            <a:ext cx="121920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1358475" y="6562973"/>
            <a:ext cx="7789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A4E4953-D873-4299-81DD-2A73BBE33538}" type="slidenum">
              <a:rPr lang="en-US" sz="1000" b="1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0"/>
          </p:nvPr>
        </p:nvSpPr>
        <p:spPr>
          <a:xfrm>
            <a:off x="6417734" y="1320800"/>
            <a:ext cx="5046133" cy="5003800"/>
          </a:xfrm>
        </p:spPr>
        <p:txBody>
          <a:bodyPr>
            <a:normAutofit/>
          </a:bodyPr>
          <a:lstStyle>
            <a:lvl1pPr marL="344488" indent="-344488">
              <a:buClr>
                <a:srgbClr val="8C2633"/>
              </a:buClr>
              <a:buFont typeface="Wingdings" pitchFamily="2" charset="2"/>
              <a:buChar char="v"/>
              <a:defRPr sz="2200" b="1">
                <a:latin typeface="Arial" pitchFamily="34" charset="0"/>
                <a:cs typeface="Arial" pitchFamily="34" charset="0"/>
              </a:defRPr>
            </a:lvl1pPr>
            <a:lvl2pPr marL="628650" indent="-277813">
              <a:buClr>
                <a:srgbClr val="8C2633"/>
              </a:buClr>
              <a:buFont typeface="Wingdings" pitchFamily="2" charset="2"/>
              <a:buChar char="w"/>
              <a:defRPr sz="2000">
                <a:latin typeface="Arial" pitchFamily="34" charset="0"/>
                <a:cs typeface="Arial" pitchFamily="34" charset="0"/>
              </a:defRPr>
            </a:lvl2pPr>
            <a:lvl3pPr marL="976313" indent="-279400">
              <a:buClr>
                <a:srgbClr val="8C2633"/>
              </a:buCl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3pPr>
            <a:lvl4pPr marL="1258888" indent="-228600">
              <a:buClr>
                <a:srgbClr val="8C2633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4pPr>
            <a:lvl5pPr marL="1543050" indent="-287338">
              <a:buClr>
                <a:srgbClr val="8C2633"/>
              </a:buClr>
              <a:buFont typeface="Arial" pitchFamily="34" charset="0"/>
              <a:buChar char="−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 descr="FIBERTEK Logo Revised v7-15-2011_(Transparent).png">
            <a:extLst>
              <a:ext uri="{FF2B5EF4-FFF2-40B4-BE49-F238E27FC236}">
                <a16:creationId xmlns:a16="http://schemas.microsoft.com/office/drawing/2014/main" id="{3141ACE1-9D38-43A9-8757-FC8CB0AADC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112774" y="35624"/>
            <a:ext cx="2554713" cy="968623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7534142-D40A-3FE6-8744-0EE6C531D75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5365" y="6561143"/>
            <a:ext cx="1828800" cy="2438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056EA67-699F-F357-EF63-54E0D1BE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4432" y="6561143"/>
            <a:ext cx="1828800" cy="243840"/>
          </a:xfrm>
        </p:spPr>
        <p:txBody>
          <a:bodyPr/>
          <a:lstStyle/>
          <a:p>
            <a:fld id="{D5A5D78F-B673-4D7B-BB70-775B33976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508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E727549F-637E-442E-8389-6D56CFFE61A1}" type="datetime1">
              <a:rPr lang="en-US">
                <a:solidFill>
                  <a:prstClr val="black"/>
                </a:solidFill>
              </a:rPr>
              <a:pPr>
                <a:defRPr/>
              </a:pPr>
              <a:t>2/23/23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15CEFF4A-9B7C-2E47-9269-886DBC6A7E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995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95BD575C-622A-4207-841B-8F794EFE5B94}" type="datetime1">
              <a:rPr lang="en-US">
                <a:solidFill>
                  <a:prstClr val="black"/>
                </a:solidFill>
              </a:rPr>
              <a:pPr>
                <a:defRPr/>
              </a:pPr>
              <a:t>2/23/23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D810410D-3055-BC45-960A-FF8F0D1C08B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86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3"/>
            <a:ext cx="10287000" cy="4986338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455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for_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951540-E53C-E74E-9A92-C692D23003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87967" y="1307364"/>
            <a:ext cx="5055650" cy="5078321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B4E2-F6A1-AB41-B966-6EB53929315C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22182-A2A4-CB46-9920-A744C95DAC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3A17E-A766-8A4A-85E7-BE709339B9D1}"/>
              </a:ext>
            </a:extLst>
          </p:cNvPr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66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686301"/>
          </a:xfrm>
        </p:spPr>
        <p:txBody>
          <a:bodyPr/>
          <a:lstStyle/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2B8C9E-6C25-9D45-BD6C-30504F0142BB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780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4"/>
            <a:ext cx="4952999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185864"/>
            <a:ext cx="4953000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C16241-9A65-974E-97DB-275BDA682FC7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62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image" Target="../media/image12.png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49910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add text</a:t>
            </a:r>
          </a:p>
          <a:p>
            <a:pPr marL="693738" marR="0" lvl="1" indent="-2460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50938" marR="0" lvl="2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6550" marR="0" lvl="3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63750" marR="0" lvl="4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488"/>
            <a:ext cx="3203942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9845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74931B7-E6F4-684C-ACFC-44768C603396}" type="datetime3">
              <a:rPr lang="en-US" smtClean="0"/>
              <a:t>23 February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8221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8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3738" marR="0" indent="-24606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.AppleSystemUIFont" charset="-12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50938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Wingdings" charset="2"/>
        <a:buChar char="§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6550" marR="0" indent="-22701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Courier New" charset="0"/>
        <a:buChar char="o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63750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/>
        <a:buChar char="•"/>
        <a:tabLst/>
        <a:defRPr sz="16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0">
          <p15:clr>
            <a:srgbClr val="F26B43"/>
          </p15:clr>
        </p15:guide>
        <p15:guide id="7" orient="horz" pos="744">
          <p15:clr>
            <a:srgbClr val="F26B43"/>
          </p15:clr>
        </p15:guide>
        <p15:guide id="8" pos="600">
          <p15:clr>
            <a:srgbClr val="F26B43"/>
          </p15:clr>
        </p15:guide>
        <p15:guide id="9" pos="7080">
          <p15:clr>
            <a:srgbClr val="F26B43"/>
          </p15:clr>
        </p15:guide>
        <p15:guide id="10" pos="4056">
          <p15:clr>
            <a:srgbClr val="F26B43"/>
          </p15:clr>
        </p15:guide>
        <p15:guide id="11" pos="3624">
          <p15:clr>
            <a:srgbClr val="F26B43"/>
          </p15:clr>
        </p15:guide>
        <p15:guide id="13" orient="horz" pos="93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04C0E2E-CD65-BE45-86A8-48182FA7EC56}"/>
              </a:ext>
            </a:extLst>
          </p:cNvPr>
          <p:cNvSpPr/>
          <p:nvPr userDrawn="1"/>
        </p:nvSpPr>
        <p:spPr>
          <a:xfrm>
            <a:off x="0" y="-101600"/>
            <a:ext cx="12192000" cy="1905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FC71C-69F7-4B4D-A275-344B02ECE8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2/23/23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84241-931B-3E41-963A-37B6BDF50BA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1600"/>
            <a:ext cx="121920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D4113F-4E20-674A-A883-6ACFA8EEBC2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alphaModFix amt="70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350" y="5410200"/>
            <a:ext cx="8369300" cy="144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04CE72-424F-7841-A4BC-E02CFADDD063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-20626"/>
            <a:ext cx="838200" cy="7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3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6" r:id="rId20"/>
    <p:sldLayoutId id="2147483717" r:id="rId21"/>
    <p:sldLayoutId id="2147483757" r:id="rId22"/>
    <p:sldLayoutId id="2147483758" r:id="rId2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12192000" cy="914400"/>
            <a:chOff x="0" y="1752600"/>
            <a:chExt cx="9144000" cy="914400"/>
          </a:xfrm>
        </p:grpSpPr>
        <p:pic>
          <p:nvPicPr>
            <p:cNvPr id="4" name="Picture 3" descr="a.jpg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752600"/>
              <a:ext cx="3581400" cy="914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 userDrawn="1"/>
          </p:nvSpPr>
          <p:spPr bwMode="auto">
            <a:xfrm>
              <a:off x="228600" y="1752600"/>
              <a:ext cx="8915400" cy="914400"/>
            </a:xfrm>
            <a:prstGeom prst="rect">
              <a:avLst/>
            </a:prstGeom>
            <a:gradFill flip="none" rotWithShape="1">
              <a:gsLst>
                <a:gs pos="25000">
                  <a:schemeClr val="tx1">
                    <a:alpha val="0"/>
                  </a:schemeClr>
                </a:gs>
                <a:gs pos="34000">
                  <a:schemeClr val="tx1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800" i="1"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1975" y="1884045"/>
              <a:ext cx="753034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31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hyperlink" Target="https://www.nasa.gov/directorates/spacetech/solicitations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42C89-BE9C-DA42-8C4F-3393732FF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C909E4-C768-F04B-B2BC-BB82187C8F45}"/>
              </a:ext>
            </a:extLst>
          </p:cNvPr>
          <p:cNvSpPr/>
          <p:nvPr/>
        </p:nvSpPr>
        <p:spPr>
          <a:xfrm>
            <a:off x="0" y="0"/>
            <a:ext cx="12192001" cy="6858001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210B3-B280-B942-9DF1-0BBF0916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03590"/>
            <a:ext cx="10215748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/>
              <a:t>LSIC Surface Power Telecon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04790-5E82-3744-927D-A03E287B4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283891"/>
            <a:ext cx="91440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dirty="0"/>
              <a:t>February 23</a:t>
            </a:r>
            <a:r>
              <a:rPr lang="en-US" baseline="30000" dirty="0"/>
              <a:t>rd</a:t>
            </a:r>
            <a:r>
              <a:rPr lang="en-US" dirty="0"/>
              <a:t>, 2023</a:t>
            </a:r>
          </a:p>
          <a:p>
            <a:r>
              <a:rPr lang="en-US" dirty="0"/>
              <a:t>Begins at 11:03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8A6F0-3DE7-4A4B-AA3D-EB21080475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99FF"/>
                </a:solidFill>
              </a:rPr>
              <a:t>Dr. Matt Clement, Dr. James Mastandrea, Dr. Sean Young, </a:t>
            </a:r>
          </a:p>
          <a:p>
            <a:r>
              <a:rPr lang="en-US" dirty="0">
                <a:solidFill>
                  <a:srgbClr val="0099FF"/>
                </a:solidFill>
              </a:rPr>
              <a:t>Sam Andrade, Julie Peck, Dr. Joe Kozak, Claire Trop</a:t>
            </a:r>
            <a:br>
              <a:rPr lang="en-US" dirty="0">
                <a:solidFill>
                  <a:srgbClr val="F9E180"/>
                </a:solidFill>
              </a:rPr>
            </a:br>
            <a:r>
              <a:rPr lang="en-US" dirty="0"/>
              <a:t>Johns Hopkins Applied Physics Laboratory</a:t>
            </a:r>
            <a:br>
              <a:rPr lang="en-US" dirty="0"/>
            </a:br>
            <a:r>
              <a:rPr lang="en-US" dirty="0"/>
              <a:t>Space Exploration Sector</a:t>
            </a:r>
          </a:p>
          <a:p>
            <a:endParaRPr lang="en-US" dirty="0"/>
          </a:p>
          <a:p>
            <a:r>
              <a:rPr lang="en-US" dirty="0"/>
              <a:t>LSIC Surface Power POC: </a:t>
            </a:r>
            <a:r>
              <a:rPr lang="en-US" dirty="0" err="1"/>
              <a:t>matt.clement@jhuapl.edu</a:t>
            </a:r>
            <a:r>
              <a:rPr lang="en-US" dirty="0"/>
              <a:t> </a:t>
            </a:r>
            <a:endParaRPr lang="en-US" sz="1200" dirty="0">
              <a:solidFill>
                <a:srgbClr val="F9E18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941C3-28C5-D646-B829-8402B749B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40" y="4064861"/>
            <a:ext cx="3457129" cy="800261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876E7-B53B-AC4F-8E0D-E1FF8A6D6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55" y="323931"/>
            <a:ext cx="3203114" cy="5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51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E25A0-8301-3440-95A2-56985C329E5E}"/>
              </a:ext>
            </a:extLst>
          </p:cNvPr>
          <p:cNvSpPr txBox="1"/>
          <p:nvPr/>
        </p:nvSpPr>
        <p:spPr>
          <a:xfrm>
            <a:off x="413319" y="941156"/>
            <a:ext cx="10986792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8A3A58-8FA2-2A3E-E836-3E03985624AF}"/>
              </a:ext>
            </a:extLst>
          </p:cNvPr>
          <p:cNvSpPr txBox="1"/>
          <p:nvPr/>
        </p:nvSpPr>
        <p:spPr>
          <a:xfrm>
            <a:off x="193032" y="1839381"/>
            <a:ext cx="11998968" cy="212365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prstClr val="white"/>
                </a:solidFill>
              </a:rPr>
              <a:t>Speaker: Mark Storm, </a:t>
            </a:r>
            <a:r>
              <a:rPr lang="en-US" sz="3000" dirty="0" err="1">
                <a:solidFill>
                  <a:prstClr val="white"/>
                </a:solidFill>
              </a:rPr>
              <a:t>Fibertek</a:t>
            </a:r>
            <a:endParaRPr lang="en-US" sz="30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prstClr val="white"/>
                </a:solidFill>
              </a:rPr>
              <a:t>Director of NASA Programs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3" name="Picture 4" descr="Working at Fibertek | Glassdoor">
            <a:extLst>
              <a:ext uri="{FF2B5EF4-FFF2-40B4-BE49-F238E27FC236}">
                <a16:creationId xmlns:a16="http://schemas.microsoft.com/office/drawing/2014/main" id="{E6D2359D-6FE6-D591-A63E-E583090C7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1" b="28337"/>
          <a:stretch/>
        </p:blipFill>
        <p:spPr bwMode="auto">
          <a:xfrm>
            <a:off x="6880523" y="2165121"/>
            <a:ext cx="4268820" cy="186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014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4">
            <a:extLst>
              <a:ext uri="{FF2B5EF4-FFF2-40B4-BE49-F238E27FC236}">
                <a16:creationId xmlns:a16="http://schemas.microsoft.com/office/drawing/2014/main" id="{8538438B-EAE5-41C1-8A3D-62D1A3D040D6}"/>
              </a:ext>
            </a:extLst>
          </p:cNvPr>
          <p:cNvSpPr txBox="1">
            <a:spLocks/>
          </p:cNvSpPr>
          <p:nvPr/>
        </p:nvSpPr>
        <p:spPr>
          <a:xfrm>
            <a:off x="7349766" y="1171950"/>
            <a:ext cx="462850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t">
            <a:normAutofit/>
          </a:bodyPr>
          <a:lstStyle>
            <a:lvl1pPr marL="0" marR="0" indent="0" algn="r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small" spc="0" baseline="0">
                <a:ln>
                  <a:noFill/>
                </a:ln>
                <a:solidFill>
                  <a:srgbClr val="EBF3F6"/>
                </a:solidFill>
                <a:uFillTx/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indent="228600" algn="l" defTabSz="584200" rtl="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marR="0" indent="457200" algn="l" defTabSz="584200" rtl="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marR="0" indent="685800" algn="l" defTabSz="584200" rtl="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marR="0" indent="914400" algn="l" defTabSz="584200" rtl="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5pPr>
            <a:lvl6pPr marL="0" marR="0" indent="1143000" algn="l" defTabSz="584200" rtl="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6pPr>
            <a:lvl7pPr marL="0" marR="0" indent="1371600" algn="l" defTabSz="584200" rtl="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7pPr>
            <a:lvl8pPr marL="0" marR="0" indent="1600200" algn="l" defTabSz="584200" rtl="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8pPr>
            <a:lvl9pPr marL="0" marR="0" indent="1828800" algn="l" defTabSz="584200" rtl="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9pPr>
          </a:lstStyle>
          <a:p>
            <a:pPr algn="l" defTabSz="438150">
              <a:defRPr/>
            </a:pPr>
            <a:r>
              <a:rPr lang="en-US" sz="2400" b="1" i="1" kern="0" dirty="0">
                <a:solidFill>
                  <a:schemeClr val="bg1"/>
                </a:solidFill>
              </a:rPr>
              <a:t>Mark Storm</a:t>
            </a:r>
          </a:p>
          <a:p>
            <a:pPr algn="l" defTabSz="438150">
              <a:defRPr/>
            </a:pPr>
            <a:r>
              <a:rPr lang="en-US" sz="2400" b="1" i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NASA Programs</a:t>
            </a:r>
            <a:endParaRPr lang="en-US" sz="2400" b="1" i="1" kern="0" dirty="0">
              <a:solidFill>
                <a:schemeClr val="bg1"/>
              </a:solidFill>
            </a:endParaRPr>
          </a:p>
        </p:txBody>
      </p:sp>
      <p:sp>
        <p:nvSpPr>
          <p:cNvPr id="12" name="Shape 75">
            <a:extLst>
              <a:ext uri="{FF2B5EF4-FFF2-40B4-BE49-F238E27FC236}">
                <a16:creationId xmlns:a16="http://schemas.microsoft.com/office/drawing/2014/main" id="{CF03D5FB-239D-40F5-978B-F44DC83A3FA3}"/>
              </a:ext>
            </a:extLst>
          </p:cNvPr>
          <p:cNvSpPr txBox="1">
            <a:spLocks/>
          </p:cNvSpPr>
          <p:nvPr/>
        </p:nvSpPr>
        <p:spPr>
          <a:xfrm>
            <a:off x="1024031" y="960120"/>
            <a:ext cx="8637938" cy="2091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t">
            <a:normAutofit/>
          </a:bodyPr>
          <a:lstStyle>
            <a:lvl1pPr marL="0" marR="0" indent="0" algn="r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rgbClr val="2880B3"/>
                </a:solidFill>
                <a:uFillTx/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indent="228600" algn="l" defTabSz="584200" rtl="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marR="0" indent="457200" algn="l" defTabSz="584200" rtl="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marR="0" indent="685800" algn="l" defTabSz="584200" rtl="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marR="0" indent="914400" algn="l" defTabSz="584200" rtl="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5pPr>
            <a:lvl6pPr marL="0" marR="0" indent="1143000" algn="l" defTabSz="584200" rtl="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6pPr>
            <a:lvl7pPr marL="0" marR="0" indent="1371600" algn="l" defTabSz="584200" rtl="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7pPr>
            <a:lvl8pPr marL="0" marR="0" indent="1600200" algn="l" defTabSz="584200" rtl="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8pPr>
            <a:lvl9pPr marL="0" marR="0" indent="1828800" algn="l" defTabSz="584200" rtl="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9pPr>
          </a:lstStyle>
          <a:p>
            <a:pPr algn="ctr" fontAlgn="auto">
              <a:lnSpc>
                <a:spcPct val="100000"/>
              </a:lnSpc>
              <a:defRPr/>
            </a:pPr>
            <a:b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AD57D3-4238-4248-BAED-2F181056A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994" y="2026812"/>
            <a:ext cx="1086252" cy="945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8BC6F1-91DA-4E79-9763-13125A4B89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69" y="4063914"/>
            <a:ext cx="587761" cy="7720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EFC73F-045B-45E0-91E7-7107DD2B38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566" y="1444466"/>
            <a:ext cx="660300" cy="57454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4A1809-B38D-486D-B9E9-EF94FB4FD8A8}"/>
              </a:ext>
            </a:extLst>
          </p:cNvPr>
          <p:cNvCxnSpPr>
            <a:cxnSpLocks/>
          </p:cNvCxnSpPr>
          <p:nvPr/>
        </p:nvCxnSpPr>
        <p:spPr>
          <a:xfrm flipV="1">
            <a:off x="1289950" y="1787948"/>
            <a:ext cx="302589" cy="2223710"/>
          </a:xfrm>
          <a:prstGeom prst="straightConnector1">
            <a:avLst/>
          </a:prstGeom>
          <a:ln w="25400">
            <a:solidFill>
              <a:srgbClr val="CC0000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080FCA-C7F7-403B-9277-D588BAE4EB08}"/>
              </a:ext>
            </a:extLst>
          </p:cNvPr>
          <p:cNvCxnSpPr>
            <a:cxnSpLocks/>
          </p:cNvCxnSpPr>
          <p:nvPr/>
        </p:nvCxnSpPr>
        <p:spPr>
          <a:xfrm>
            <a:off x="2160807" y="1479493"/>
            <a:ext cx="783835" cy="128847"/>
          </a:xfrm>
          <a:prstGeom prst="straightConnector1">
            <a:avLst/>
          </a:prstGeom>
          <a:ln w="25400">
            <a:solidFill>
              <a:srgbClr val="CC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A562C9-F67C-444C-917B-701D182FEA43}"/>
              </a:ext>
            </a:extLst>
          </p:cNvPr>
          <p:cNvCxnSpPr>
            <a:cxnSpLocks/>
          </p:cNvCxnSpPr>
          <p:nvPr/>
        </p:nvCxnSpPr>
        <p:spPr>
          <a:xfrm>
            <a:off x="1289948" y="774987"/>
            <a:ext cx="227264" cy="312525"/>
          </a:xfrm>
          <a:prstGeom prst="straightConnector1">
            <a:avLst/>
          </a:prstGeom>
          <a:ln w="25400">
            <a:solidFill>
              <a:srgbClr val="CC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783129" y="374663"/>
            <a:ext cx="9083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Laser Technology for Lunar Power Beaming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6279" y="5193066"/>
            <a:ext cx="7164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75000"/>
            </a:pPr>
            <a:r>
              <a:rPr lang="en-U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LSIC Surface Power Monthly Telecon</a:t>
            </a:r>
          </a:p>
          <a:p>
            <a:pPr>
              <a:buSzPct val="75000"/>
            </a:pPr>
            <a:r>
              <a:rPr lang="en-U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February 23, 2023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B3082E8-9F06-4270-B545-CAC2AF49536A}"/>
              </a:ext>
            </a:extLst>
          </p:cNvPr>
          <p:cNvCxnSpPr>
            <a:stCxn id="11" idx="3"/>
          </p:cNvCxnSpPr>
          <p:nvPr/>
        </p:nvCxnSpPr>
        <p:spPr>
          <a:xfrm flipV="1">
            <a:off x="1583828" y="2877639"/>
            <a:ext cx="6239444" cy="1572318"/>
          </a:xfrm>
          <a:prstGeom prst="straightConnector1">
            <a:avLst/>
          </a:prstGeom>
          <a:ln w="25400">
            <a:solidFill>
              <a:srgbClr val="CC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BE7C05E-F623-4727-B725-C01834AC93EE}"/>
              </a:ext>
            </a:extLst>
          </p:cNvPr>
          <p:cNvCxnSpPr>
            <a:cxnSpLocks/>
          </p:cNvCxnSpPr>
          <p:nvPr/>
        </p:nvCxnSpPr>
        <p:spPr>
          <a:xfrm>
            <a:off x="3988377" y="1694313"/>
            <a:ext cx="3756518" cy="617268"/>
          </a:xfrm>
          <a:prstGeom prst="straightConnector1">
            <a:avLst/>
          </a:prstGeom>
          <a:ln w="25400">
            <a:solidFill>
              <a:srgbClr val="CC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3F4E6BE-9431-466A-8F34-AF7305F738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566" y="1249435"/>
            <a:ext cx="412472" cy="3589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EAF546-F808-45D6-B5D3-3750E8A836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68" y="403480"/>
            <a:ext cx="267538" cy="2327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6056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094F1-938E-49BD-BEE2-DCEC0C0C3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Fibertek?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944147-A3AA-4582-8366-B6B84249A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588" y="1963270"/>
            <a:ext cx="10842812" cy="4361329"/>
          </a:xfrm>
        </p:spPr>
        <p:txBody>
          <a:bodyPr/>
          <a:lstStyle/>
          <a:p>
            <a:r>
              <a:rPr lang="en-US" dirty="0"/>
              <a:t>Small Aerospace Company – Northern Virginia</a:t>
            </a:r>
          </a:p>
          <a:p>
            <a:r>
              <a:rPr lang="en-US" dirty="0"/>
              <a:t>Core Competency in</a:t>
            </a:r>
          </a:p>
          <a:p>
            <a:pPr lvl="1"/>
            <a:r>
              <a:rPr lang="en-US" dirty="0"/>
              <a:t>Space Laser, Lidar, and Laser Communication Systems</a:t>
            </a:r>
          </a:p>
          <a:p>
            <a:r>
              <a:rPr lang="en-US" dirty="0"/>
              <a:t>NASA Space Laser and Lidar Supplier for over 25 years.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FB89FB-AA4F-424D-B37B-0D090D397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4432" y="6561143"/>
            <a:ext cx="1828800" cy="243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A5D78F-B673-4D7B-BB70-775B3397607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946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CALIPSO</a:t>
            </a:r>
          </a:p>
        </p:txBody>
      </p:sp>
      <p:sp>
        <p:nvSpPr>
          <p:cNvPr id="2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NASA /BATC, Cloud and Aerosol Lidar Mission</a:t>
            </a:r>
          </a:p>
          <a:p>
            <a:r>
              <a:rPr lang="en-US" sz="2400" dirty="0"/>
              <a:t>Fibertek provided spaceflight laser</a:t>
            </a:r>
          </a:p>
          <a:p>
            <a:r>
              <a:rPr lang="en-US" sz="2400" dirty="0"/>
              <a:t>NASA ESSP 3-year mission</a:t>
            </a:r>
          </a:p>
          <a:p>
            <a:r>
              <a:rPr lang="en-US" sz="2400" dirty="0"/>
              <a:t>17 years of 24/7 365 days/year since 2006. </a:t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>
                <a:highlight>
                  <a:srgbClr val="FFFF00"/>
                </a:highlight>
              </a:rPr>
              <a:t>Still operational.</a:t>
            </a:r>
            <a:endParaRPr lang="en-US" sz="2400" dirty="0"/>
          </a:p>
          <a:p>
            <a:r>
              <a:rPr lang="en-US" sz="2400" dirty="0"/>
              <a:t>Expect 2 more years</a:t>
            </a:r>
          </a:p>
          <a:p>
            <a:endParaRPr lang="en-US" sz="240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5AD3A4-E339-4763-9286-8A8DE821E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4432" y="6561143"/>
            <a:ext cx="1828800" cy="243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A5D78F-B673-4D7B-BB70-775B3397607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8" name="Picture 17"/>
          <p:cNvPicPr/>
          <p:nvPr/>
        </p:nvPicPr>
        <p:blipFill>
          <a:blip r:embed="rId2" cstate="print"/>
          <a:srcRect b="13851"/>
          <a:stretch>
            <a:fillRect/>
          </a:stretch>
        </p:blipFill>
        <p:spPr bwMode="auto">
          <a:xfrm>
            <a:off x="5609341" y="3429000"/>
            <a:ext cx="3049845" cy="3081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RADLOMBEO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2496" y="3925886"/>
            <a:ext cx="4155242" cy="266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9692" y="81889"/>
            <a:ext cx="3124001" cy="8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AutoShape 4" descr="Image result for CALIPSO lidar data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6" name="AutoShape 6" descr="Image result for CALIPSO lidar data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8" name="AutoShape 8" descr="Image result for CALIPSO lidar data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0" name="AutoShape 10" descr="Image result for CALIPSO lidar data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32" name="Picture 12" descr="CALIPSO lidar in ac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86674" y="1445310"/>
            <a:ext cx="3085585" cy="29600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Fibertek ICESat-2 Contributions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757238" y="1093788"/>
            <a:ext cx="11434762" cy="5003800"/>
          </a:xfrm>
        </p:spPr>
        <p:txBody>
          <a:bodyPr/>
          <a:lstStyle/>
          <a:p>
            <a:r>
              <a:rPr lang="en-US" sz="2200" dirty="0"/>
              <a:t>Fibertek provided the Space Flight Lasers, Detector &amp; Start Pulse Electronics</a:t>
            </a:r>
          </a:p>
          <a:p>
            <a:r>
              <a:rPr lang="en-US" sz="2200" dirty="0">
                <a:solidFill>
                  <a:srgbClr val="0000FF"/>
                </a:solidFill>
              </a:rPr>
              <a:t>NASA ICESat-2 Operational Since Sept 2018 (24/7/365)  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70571" y="3346715"/>
            <a:ext cx="4495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b="1" dirty="0">
                <a:latin typeface="Arial" pitchFamily="34" charset="0"/>
                <a:cs typeface="Arial" pitchFamily="34" charset="0"/>
              </a:rPr>
              <a:t>Laser Wavelength Control Electronics </a:t>
            </a:r>
          </a:p>
        </p:txBody>
      </p:sp>
      <p:sp>
        <p:nvSpPr>
          <p:cNvPr id="7" name="Rectangle 6"/>
          <p:cNvSpPr/>
          <p:nvPr/>
        </p:nvSpPr>
        <p:spPr>
          <a:xfrm>
            <a:off x="354652" y="3529688"/>
            <a:ext cx="4067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lvl="1" indent="-50800"/>
            <a:r>
              <a:rPr lang="en-US" sz="1600" b="1" dirty="0">
                <a:latin typeface="Arial" pitchFamily="34" charset="0"/>
                <a:cs typeface="Arial" pitchFamily="34" charset="0"/>
              </a:rPr>
              <a:t>Photon Counting  Electronics</a:t>
            </a:r>
          </a:p>
          <a:p>
            <a:pPr marL="50800" lvl="1" indent="-50800"/>
            <a:r>
              <a:rPr lang="en-US" sz="1600" b="1" dirty="0">
                <a:latin typeface="Arial" pitchFamily="34" charset="0"/>
                <a:cs typeface="Arial" pitchFamily="34" charset="0"/>
              </a:rPr>
              <a:t>RF CFD circuits , (120 PMT Channels)</a:t>
            </a:r>
          </a:p>
          <a:p>
            <a:pPr marL="50800" lvl="1" indent="-50800"/>
            <a:r>
              <a:rPr lang="en-US" sz="1600" b="1" dirty="0">
                <a:latin typeface="Arial" pitchFamily="34" charset="0"/>
                <a:cs typeface="Arial" pitchFamily="34" charset="0"/>
              </a:rPr>
              <a:t>Few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ps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Jitter </a:t>
            </a:r>
          </a:p>
        </p:txBody>
      </p:sp>
      <p:sp>
        <p:nvSpPr>
          <p:cNvPr id="8" name="Rectangle 7"/>
          <p:cNvSpPr/>
          <p:nvPr/>
        </p:nvSpPr>
        <p:spPr>
          <a:xfrm>
            <a:off x="8220804" y="1475302"/>
            <a:ext cx="3069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b="1" dirty="0">
                <a:latin typeface="Arial" pitchFamily="34" charset="0"/>
                <a:cs typeface="Arial" pitchFamily="34" charset="0"/>
              </a:rPr>
              <a:t>Start Pulse Detector</a:t>
            </a:r>
          </a:p>
          <a:p>
            <a:pPr lvl="1"/>
            <a:r>
              <a:rPr lang="en-US" sz="1600" b="1" dirty="0">
                <a:latin typeface="Arial" pitchFamily="34" charset="0"/>
                <a:cs typeface="Arial" pitchFamily="34" charset="0"/>
              </a:rPr>
              <a:t>Altimeter T</a:t>
            </a:r>
            <a:r>
              <a:rPr lang="en-US" sz="1600" b="1" baseline="-25000" dirty="0">
                <a:latin typeface="Arial" pitchFamily="34" charset="0"/>
                <a:cs typeface="Arial" pitchFamily="34" charset="0"/>
              </a:rPr>
              <a:t>o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Signal</a:t>
            </a:r>
          </a:p>
        </p:txBody>
      </p:sp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2" cstate="print"/>
          <a:srcRect l="8416" t="5290" r="7428" b="12521"/>
          <a:stretch>
            <a:fillRect/>
          </a:stretch>
        </p:blipFill>
        <p:spPr bwMode="auto">
          <a:xfrm>
            <a:off x="5050948" y="4967133"/>
            <a:ext cx="2161776" cy="161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ctangle 52"/>
          <p:cNvSpPr/>
          <p:nvPr/>
        </p:nvSpPr>
        <p:spPr>
          <a:xfrm>
            <a:off x="4290201" y="4678752"/>
            <a:ext cx="9456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Lasers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 cstate="print">
            <a:lum bright="9000"/>
          </a:blip>
          <a:srcRect/>
          <a:stretch>
            <a:fillRect/>
          </a:stretch>
        </p:blipFill>
        <p:spPr bwMode="auto">
          <a:xfrm>
            <a:off x="1020165" y="4374382"/>
            <a:ext cx="2643948" cy="222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0" descr="2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4052" y="2160917"/>
            <a:ext cx="2626875" cy="1355075"/>
          </a:xfrm>
          <a:prstGeom prst="rect">
            <a:avLst/>
          </a:prstGeom>
        </p:spPr>
      </p:pic>
      <p:pic>
        <p:nvPicPr>
          <p:cNvPr id="22" name="Picture 21" descr="2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49079" y="2083555"/>
            <a:ext cx="3033367" cy="269089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>
            <a:off x="7901956" y="3635222"/>
            <a:ext cx="457695" cy="172247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8" name="Rectangle 17"/>
          <p:cNvSpPr/>
          <p:nvPr/>
        </p:nvSpPr>
        <p:spPr>
          <a:xfrm>
            <a:off x="4259018" y="1932307"/>
            <a:ext cx="33004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lvl="1" indent="-50800"/>
            <a:r>
              <a:rPr lang="en-US" sz="1600" b="1" dirty="0">
                <a:latin typeface="Arial" pitchFamily="34" charset="0"/>
                <a:cs typeface="Arial" pitchFamily="34" charset="0"/>
              </a:rPr>
              <a:t>NASA ICESat-2 Instrument</a:t>
            </a:r>
          </a:p>
        </p:txBody>
      </p:sp>
      <p:pic>
        <p:nvPicPr>
          <p:cNvPr id="20" name="Picture 2" descr="\\BACKUP\Projects\489_LSES\TO 21 (SPD)\Flight Build Data\Photos\20131126-SPD 001 Board after J1 Instalation\JRL_28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73063" y="2096869"/>
            <a:ext cx="2960037" cy="1176262"/>
          </a:xfrm>
          <a:prstGeom prst="rect">
            <a:avLst/>
          </a:prstGeom>
          <a:noFill/>
        </p:spPr>
      </p:pic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4259018" y="4021780"/>
            <a:ext cx="613929" cy="1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19" name="Picture 2" descr="http://icesat.gsfc.nasa.gov/icesat2/images/MeasConcept-6-beam-multilaser-2013051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39914" y="3742990"/>
            <a:ext cx="2350899" cy="3008617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V="1">
            <a:off x="5291771" y="4481411"/>
            <a:ext cx="144612" cy="54220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H="1">
            <a:off x="7901956" y="2445981"/>
            <a:ext cx="648002" cy="284533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D8994A3-8C5D-488B-B667-D12D6630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4432" y="6561143"/>
            <a:ext cx="1828800" cy="243840"/>
          </a:xfrm>
        </p:spPr>
        <p:txBody>
          <a:bodyPr/>
          <a:lstStyle/>
          <a:p>
            <a:fld id="{D5A5D78F-B673-4D7B-BB70-775B3397607C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NASA ISS CATS  Aerosol Lidar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7583" y="1141374"/>
            <a:ext cx="8481561" cy="3120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spcBef>
                <a:spcPct val="20000"/>
              </a:spcBef>
              <a:buClr>
                <a:srgbClr val="8C2633"/>
              </a:buClr>
              <a:buFont typeface="Wingdings" pitchFamily="2" charset="2"/>
              <a:buChar char="v"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Ultra Low Cost ($14M) - ISS Aerosol Lidar</a:t>
            </a:r>
          </a:p>
          <a:p>
            <a:pPr marL="344488" indent="-344488">
              <a:spcBef>
                <a:spcPct val="20000"/>
              </a:spcBef>
              <a:buClr>
                <a:srgbClr val="8C2633"/>
              </a:buClr>
              <a:buFont typeface="Wingdings" pitchFamily="2" charset="2"/>
              <a:buChar char="v"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Rapid  development (24 months)</a:t>
            </a:r>
          </a:p>
          <a:p>
            <a:pPr marL="344488" indent="-344488">
              <a:spcBef>
                <a:spcPct val="20000"/>
              </a:spcBef>
              <a:buClr>
                <a:srgbClr val="8C2633"/>
              </a:buClr>
              <a:buFont typeface="Wingdings" pitchFamily="2" charset="2"/>
              <a:buChar char="v"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Fibertek provided</a:t>
            </a:r>
          </a:p>
          <a:p>
            <a:pPr marL="801688" lvl="1" indent="-344488">
              <a:spcBef>
                <a:spcPct val="20000"/>
              </a:spcBef>
              <a:buClr>
                <a:srgbClr val="8C2633"/>
              </a:buClr>
              <a:buFont typeface="Wingdings" pitchFamily="2" charset="2"/>
              <a:buChar char="v"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State of the Art Lasers</a:t>
            </a:r>
          </a:p>
          <a:p>
            <a:pPr marL="801688" lvl="1" indent="-344488">
              <a:spcBef>
                <a:spcPct val="20000"/>
              </a:spcBef>
              <a:buClr>
                <a:srgbClr val="8C2633"/>
              </a:buClr>
              <a:buFont typeface="Wingdings" pitchFamily="2" charset="2"/>
              <a:buChar char="v"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Lidar Controller</a:t>
            </a:r>
          </a:p>
          <a:p>
            <a:pPr marL="801688" lvl="1" indent="-344488">
              <a:spcBef>
                <a:spcPct val="20000"/>
              </a:spcBef>
              <a:buClr>
                <a:srgbClr val="8C2633"/>
              </a:buClr>
              <a:buFont typeface="Wingdings" pitchFamily="2" charset="2"/>
              <a:buChar char="v"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Operation SW Interface</a:t>
            </a:r>
          </a:p>
          <a:p>
            <a:pPr marL="801688" lvl="1" indent="-344488">
              <a:spcBef>
                <a:spcPct val="20000"/>
              </a:spcBef>
              <a:buClr>
                <a:srgbClr val="8C2633"/>
              </a:buClr>
              <a:buFont typeface="Wingdings" pitchFamily="2" charset="2"/>
              <a:buChar char="v"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Intelligent Power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6073" y="1426923"/>
            <a:ext cx="3623192" cy="263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81492" y="6412680"/>
            <a:ext cx="39736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CATS in Dragon ISS resupply vehicle, CRS-5</a:t>
            </a:r>
            <a:endParaRPr lang="en-US" sz="1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093" y="4781249"/>
            <a:ext cx="1913255" cy="124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8876" y="4396979"/>
            <a:ext cx="1969487" cy="196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mstorm\Documents\11 CATS - ISS  Matt Space Station Laser\ISS Conference Abstract\Final CATS HW Photos\CATS Laser IMAG0313.jpg">
            <a:extLst>
              <a:ext uri="{FF2B5EF4-FFF2-40B4-BE49-F238E27FC236}">
                <a16:creationId xmlns:a16="http://schemas.microsoft.com/office/drawing/2014/main" id="{99CDE279-2405-4F87-926B-F55DFE478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8760" t="23785" r="21008" b="25888"/>
          <a:stretch>
            <a:fillRect/>
          </a:stretch>
        </p:blipFill>
        <p:spPr bwMode="auto">
          <a:xfrm>
            <a:off x="5225952" y="2083841"/>
            <a:ext cx="2603794" cy="1560125"/>
          </a:xfrm>
          <a:prstGeom prst="rect">
            <a:avLst/>
          </a:prstGeom>
          <a:noFill/>
        </p:spPr>
      </p:pic>
      <p:pic>
        <p:nvPicPr>
          <p:cNvPr id="10" name="Picture 2" descr="C:\Users\mstorm\Documents\11 CATS - ISS  Matt Space Station Laser\ISS Conference Abstract\Final CATS HW Photos\dsemglam5.jpg">
            <a:extLst>
              <a:ext uri="{FF2B5EF4-FFF2-40B4-BE49-F238E27FC236}">
                <a16:creationId xmlns:a16="http://schemas.microsoft.com/office/drawing/2014/main" id="{C73D3C78-4338-4608-91E2-35FDD3D7D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6765" r="7822"/>
          <a:stretch>
            <a:fillRect/>
          </a:stretch>
        </p:blipFill>
        <p:spPr bwMode="auto">
          <a:xfrm>
            <a:off x="8984495" y="4089946"/>
            <a:ext cx="2376210" cy="2030346"/>
          </a:xfrm>
          <a:prstGeom prst="rect">
            <a:avLst/>
          </a:prstGeom>
          <a:noFill/>
        </p:spPr>
      </p:pic>
      <p:pic>
        <p:nvPicPr>
          <p:cNvPr id="11" name="Picture 2" descr="2013-06-18 12">
            <a:extLst>
              <a:ext uri="{FF2B5EF4-FFF2-40B4-BE49-F238E27FC236}">
                <a16:creationId xmlns:a16="http://schemas.microsoft.com/office/drawing/2014/main" id="{0735D238-25E7-4D17-9466-C2DDC1AD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5217" y="4133805"/>
            <a:ext cx="2706131" cy="2053665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92183A-34E9-4407-84DF-4A907EC669F3}"/>
              </a:ext>
            </a:extLst>
          </p:cNvPr>
          <p:cNvSpPr/>
          <p:nvPr/>
        </p:nvSpPr>
        <p:spPr>
          <a:xfrm>
            <a:off x="5032070" y="6120292"/>
            <a:ext cx="6791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00FF"/>
                </a:solidFill>
              </a:rPr>
              <a:t>Success - Completed 3-year mission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49CDA-B62B-471D-AFA6-C9E9C852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4432" y="6561143"/>
            <a:ext cx="1828800" cy="243840"/>
          </a:xfrm>
        </p:spPr>
        <p:txBody>
          <a:bodyPr/>
          <a:lstStyle/>
          <a:p>
            <a:fld id="{D5A5D78F-B673-4D7B-BB70-775B3397607C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EBD27-C8CC-4FB1-A443-9F1FF4161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49945-90AB-4DB8-9CCA-67C534384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5" y="2003612"/>
            <a:ext cx="11407035" cy="4320988"/>
          </a:xfrm>
        </p:spPr>
        <p:txBody>
          <a:bodyPr>
            <a:normAutofit/>
          </a:bodyPr>
          <a:lstStyle/>
          <a:p>
            <a:r>
              <a:rPr lang="en-US" dirty="0"/>
              <a:t>Lunar Applications</a:t>
            </a:r>
          </a:p>
          <a:p>
            <a:r>
              <a:rPr lang="en-US" dirty="0"/>
              <a:t>Space Fiber Lasers</a:t>
            </a:r>
          </a:p>
          <a:p>
            <a:pPr lvl="1"/>
            <a:r>
              <a:rPr lang="en-US" dirty="0"/>
              <a:t>Powers from  3 – 150W</a:t>
            </a:r>
          </a:p>
          <a:p>
            <a:r>
              <a:rPr lang="en-US" dirty="0"/>
              <a:t>Laser Pointing and Tracking</a:t>
            </a:r>
          </a:p>
          <a:p>
            <a:r>
              <a:rPr lang="en-US" dirty="0"/>
              <a:t>Checklist to Lunar power beaming (Partial)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E915ABC-1F60-4320-8379-E70CA072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4432" y="6561143"/>
            <a:ext cx="1828800" cy="243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A5D78F-B673-4D7B-BB70-775B3397607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57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Power Beaming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B118A-DAED-45FE-8E08-435AB8BB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5D78F-B673-4D7B-BB70-775B3397607C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A0090-8B6C-03E0-0067-E8BDE34E8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4DAA6-2B10-D402-9C87-3E65C08A6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Power a Rover inside a Lunar Permanently shadowed Region (PRS)</a:t>
            </a:r>
          </a:p>
          <a:p>
            <a:pPr lvl="1"/>
            <a:r>
              <a:rPr lang="en-US" dirty="0"/>
              <a:t>Science – What's down there.</a:t>
            </a:r>
          </a:p>
          <a:p>
            <a:pPr lvl="1"/>
            <a:r>
              <a:rPr lang="en-US" dirty="0"/>
              <a:t>ISRU – Look for Ices that can be converted to Fuel, Water Ice.</a:t>
            </a:r>
          </a:p>
          <a:p>
            <a:pPr lvl="1"/>
            <a:r>
              <a:rPr lang="en-US" dirty="0"/>
              <a:t>Batteries a -200C don’t last long, survive well.</a:t>
            </a:r>
          </a:p>
          <a:p>
            <a:pPr lvl="1"/>
            <a:r>
              <a:rPr lang="en-US" dirty="0"/>
              <a:t>100+ W ?, 200 -1000 meters?</a:t>
            </a:r>
          </a:p>
          <a:p>
            <a:r>
              <a:rPr lang="en-US" dirty="0"/>
              <a:t>Power Transport from Eternally Sun south pole location</a:t>
            </a:r>
          </a:p>
          <a:p>
            <a:pPr lvl="1"/>
            <a:r>
              <a:rPr lang="en-US" dirty="0"/>
              <a:t>Collect power with solar power</a:t>
            </a:r>
          </a:p>
          <a:p>
            <a:pPr lvl="1"/>
            <a:r>
              <a:rPr lang="en-US" dirty="0"/>
              <a:t>Transport to – partial sunlight, Dark locations.</a:t>
            </a:r>
          </a:p>
          <a:p>
            <a:pPr lvl="1"/>
            <a:r>
              <a:rPr lang="en-US" dirty="0"/>
              <a:t>Power when darkness comes – short days.</a:t>
            </a:r>
          </a:p>
          <a:p>
            <a:pPr lvl="1"/>
            <a:r>
              <a:rPr lang="en-US" dirty="0"/>
              <a:t>~ 1-15 km range</a:t>
            </a:r>
          </a:p>
          <a:p>
            <a:pPr lvl="1"/>
            <a:r>
              <a:rPr lang="en-US" dirty="0"/>
              <a:t>100’s to 1000’s Watts.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95D15F-54F7-8335-DF37-7D01CB90D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4432" y="6561143"/>
            <a:ext cx="1828800" cy="243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A5D78F-B673-4D7B-BB70-775B3397607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253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0A86D6C-1F53-5F5D-634A-1F995F83D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Beaming Basic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4B4FA5-A5BE-96D0-20B1-56CB039A5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0" y="1268083"/>
            <a:ext cx="11407035" cy="2263639"/>
          </a:xfrm>
        </p:spPr>
        <p:txBody>
          <a:bodyPr>
            <a:normAutofit/>
          </a:bodyPr>
          <a:lstStyle/>
          <a:p>
            <a:r>
              <a:rPr lang="en-US" dirty="0"/>
              <a:t>Subsystems to Optimize: Laser, Laser Pointing, and Receiver </a:t>
            </a:r>
          </a:p>
          <a:p>
            <a:r>
              <a:rPr lang="en-US" dirty="0"/>
              <a:t>Things to Optimize: Efficiency, Mass, Reliability, Flexibility, Cost</a:t>
            </a:r>
          </a:p>
          <a:p>
            <a:pPr lvl="1"/>
            <a:r>
              <a:rPr lang="en-US" dirty="0"/>
              <a:t>Environmental : Thermal Op -50 to -200C</a:t>
            </a:r>
          </a:p>
          <a:p>
            <a:r>
              <a:rPr lang="en-US" dirty="0"/>
              <a:t>Net Results - Has to be better than a cable. (Cu or Fiber)</a:t>
            </a:r>
          </a:p>
          <a:p>
            <a:pPr lvl="1"/>
            <a:r>
              <a:rPr lang="en-US" dirty="0"/>
              <a:t>Rover – Hard to drag around a cable.</a:t>
            </a:r>
          </a:p>
          <a:p>
            <a:pPr lvl="1"/>
            <a:r>
              <a:rPr lang="en-US" dirty="0"/>
              <a:t>Power Transport from Solar Panels - Large Long Cable.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4EF9B-8FF7-DF50-03FE-60166FA0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4432" y="6561143"/>
            <a:ext cx="1828800" cy="243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A5D78F-B673-4D7B-BB70-775B3397607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C7EA9B-C7E5-CA10-5804-A3D2C3B80175}"/>
              </a:ext>
            </a:extLst>
          </p:cNvPr>
          <p:cNvSpPr/>
          <p:nvPr/>
        </p:nvSpPr>
        <p:spPr>
          <a:xfrm>
            <a:off x="1736044" y="3667916"/>
            <a:ext cx="1649447" cy="119761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Source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E3F526-0C17-1F4C-F272-FD9D0FC83001}"/>
              </a:ext>
            </a:extLst>
          </p:cNvPr>
          <p:cNvSpPr/>
          <p:nvPr/>
        </p:nvSpPr>
        <p:spPr>
          <a:xfrm>
            <a:off x="4005629" y="3667916"/>
            <a:ext cx="1649446" cy="119761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23D77A-9E5C-6094-3494-787139CD4F93}"/>
              </a:ext>
            </a:extLst>
          </p:cNvPr>
          <p:cNvSpPr/>
          <p:nvPr/>
        </p:nvSpPr>
        <p:spPr>
          <a:xfrm>
            <a:off x="6339415" y="3667916"/>
            <a:ext cx="1649446" cy="119761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pointing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47F19-5000-F9EC-57AC-A05EF52FFAF2}"/>
              </a:ext>
            </a:extLst>
          </p:cNvPr>
          <p:cNvSpPr/>
          <p:nvPr/>
        </p:nvSpPr>
        <p:spPr>
          <a:xfrm>
            <a:off x="8608999" y="3667916"/>
            <a:ext cx="1649446" cy="119761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Receiver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6EF76E62-44EE-E5C7-A5FF-B1A01EDDF78C}"/>
              </a:ext>
            </a:extLst>
          </p:cNvPr>
          <p:cNvSpPr txBox="1">
            <a:spLocks/>
          </p:cNvSpPr>
          <p:nvPr/>
        </p:nvSpPr>
        <p:spPr>
          <a:xfrm>
            <a:off x="195260" y="5120639"/>
            <a:ext cx="11407035" cy="1524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459306" indent="-459306" algn="l" defTabSz="914400" rtl="0" eaLnBrk="1" latinLnBrk="0" hangingPunct="1">
              <a:spcBef>
                <a:spcPct val="20000"/>
              </a:spcBef>
              <a:buClr>
                <a:srgbClr val="8C2633"/>
              </a:buClr>
              <a:buFont typeface="Wingdings" pitchFamily="2" charset="2"/>
              <a:buChar char="v"/>
              <a:defRPr sz="2933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38179" indent="-370408" algn="l" defTabSz="914400" rtl="0" eaLnBrk="1" latinLnBrk="0" hangingPunct="1">
              <a:spcBef>
                <a:spcPct val="20000"/>
              </a:spcBef>
              <a:buClr>
                <a:srgbClr val="8C2633"/>
              </a:buClr>
              <a:buFont typeface="Wingdings" pitchFamily="2" charset="2"/>
              <a:buChar char="w"/>
              <a:defRPr sz="26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301718" indent="-372524" algn="l" defTabSz="914400" rtl="0" eaLnBrk="1" latinLnBrk="0" hangingPunct="1">
              <a:spcBef>
                <a:spcPct val="20000"/>
              </a:spcBef>
              <a:buClr>
                <a:srgbClr val="8C263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78475" indent="-304792" algn="l" defTabSz="914400" rtl="0" eaLnBrk="1" latinLnBrk="0" hangingPunct="1">
              <a:spcBef>
                <a:spcPct val="20000"/>
              </a:spcBef>
              <a:buClr>
                <a:srgbClr val="8C2633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349" indent="-383108" algn="l" defTabSz="914400" rtl="0" eaLnBrk="1" latinLnBrk="0" hangingPunct="1">
              <a:spcBef>
                <a:spcPct val="20000"/>
              </a:spcBef>
              <a:buClr>
                <a:srgbClr val="8C2633"/>
              </a:buClr>
              <a:buFont typeface="Arial" pitchFamily="34" charset="0"/>
              <a:buChar char="−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Power Beaming Challenges:</a:t>
            </a:r>
          </a:p>
          <a:p>
            <a:pPr lvl="1"/>
            <a:r>
              <a:rPr lang="en-US" dirty="0"/>
              <a:t>Thermal : -50 to -200C. Survival &amp; Operation. Power dissipation during operation.</a:t>
            </a:r>
          </a:p>
          <a:p>
            <a:pPr lvl="1"/>
            <a:r>
              <a:rPr lang="en-US" dirty="0" err="1"/>
              <a:t>SWaP</a:t>
            </a:r>
            <a:r>
              <a:rPr lang="en-US" dirty="0"/>
              <a:t> – C. Has to be transportable, not too massive, Affordable. </a:t>
            </a:r>
          </a:p>
          <a:p>
            <a:pPr lvl="1"/>
            <a:r>
              <a:rPr lang="en-US" dirty="0"/>
              <a:t>Reliable &amp; Simple –  Work years on the lunar surface, not to complex</a:t>
            </a:r>
          </a:p>
        </p:txBody>
      </p:sp>
    </p:spTree>
    <p:extLst>
      <p:ext uri="{BB962C8B-B14F-4D97-AF65-F5344CB8AC3E}">
        <p14:creationId xmlns:p14="http://schemas.microsoft.com/office/powerpoint/2010/main" val="2660013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2B0FC-60DE-E948-B92D-06CF5185F88C}"/>
              </a:ext>
            </a:extLst>
          </p:cNvPr>
          <p:cNvSpPr txBox="1"/>
          <p:nvPr/>
        </p:nvSpPr>
        <p:spPr>
          <a:xfrm>
            <a:off x="177182" y="707213"/>
            <a:ext cx="11998968" cy="489364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lvl="2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Community Updates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Solicitations and Awards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Conferences/Workshops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LSIC Spring Meeting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March Telecon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Surface Power 2022 Survey Debrief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LSIC Community White Paper</a:t>
            </a:r>
          </a:p>
          <a:p>
            <a:pPr lvl="1"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Presentation: Mark Storm (</a:t>
            </a:r>
            <a:r>
              <a:rPr lang="en-US" sz="2400" dirty="0" err="1">
                <a:solidFill>
                  <a:prstClr val="white"/>
                </a:solidFill>
              </a:rPr>
              <a:t>Fibertek</a:t>
            </a:r>
            <a:r>
              <a:rPr lang="en-US" sz="2400" dirty="0">
                <a:solidFill>
                  <a:prstClr val="white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Q&amp;A</a:t>
            </a: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24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951" y="2527301"/>
            <a:ext cx="10363200" cy="2225173"/>
          </a:xfrm>
        </p:spPr>
        <p:txBody>
          <a:bodyPr>
            <a:normAutofit/>
          </a:bodyPr>
          <a:lstStyle/>
          <a:p>
            <a:r>
              <a:rPr lang="en-US" sz="5400" dirty="0"/>
              <a:t>Good New</a:t>
            </a:r>
            <a:br>
              <a:rPr lang="en-US" sz="5400" dirty="0"/>
            </a:br>
            <a:r>
              <a:rPr lang="en-US" sz="5400" dirty="0"/>
              <a:t>Space Fiber Lasers do exist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7E5E9-0E9B-4420-83A9-5EEC8F2F1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5D78F-B673-4D7B-BB70-775B3397607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47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High TRL Space Lasers available up to 150W</a:t>
            </a:r>
            <a:endParaRPr lang="en-US" sz="280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527" y="1354804"/>
            <a:ext cx="11544595" cy="2682455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 Reliability Space-based transmitter available across a wide range of Sizes</a:t>
            </a:r>
          </a:p>
          <a:p>
            <a:r>
              <a:rPr lang="en-US" dirty="0"/>
              <a:t>Reliability 5+ years</a:t>
            </a:r>
          </a:p>
          <a:p>
            <a:r>
              <a:rPr lang="en-US" dirty="0"/>
              <a:t>High TRL readiness (TRL 5-6) in all cases.</a:t>
            </a:r>
          </a:p>
          <a:p>
            <a:r>
              <a:rPr lang="en-US" dirty="0"/>
              <a:t>Versions : 1064nm, 1550nm, 2000 nm</a:t>
            </a:r>
          </a:p>
          <a:p>
            <a:r>
              <a:rPr lang="en-US" dirty="0"/>
              <a:t>Very high efficiency  - optical to optical.</a:t>
            </a:r>
          </a:p>
          <a:p>
            <a:pPr lvl="1"/>
            <a:r>
              <a:rPr lang="en-US" dirty="0"/>
              <a:t>Optimized – ~ 40% Yb fiber laser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IMAG0735.jpg">
            <a:extLst>
              <a:ext uri="{FF2B5EF4-FFF2-40B4-BE49-F238E27FC236}">
                <a16:creationId xmlns:a16="http://schemas.microsoft.com/office/drawing/2014/main" id="{A9F2B12B-6DA1-45A1-A957-9D22203C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975" t="23496" r="32920" b="38195"/>
          <a:stretch/>
        </p:blipFill>
        <p:spPr>
          <a:xfrm>
            <a:off x="3787437" y="3999895"/>
            <a:ext cx="2575452" cy="17936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1F2299-FB49-4362-9D62-692F92788DB5}"/>
              </a:ext>
            </a:extLst>
          </p:cNvPr>
          <p:cNvSpPr txBox="1"/>
          <p:nvPr/>
        </p:nvSpPr>
        <p:spPr>
          <a:xfrm>
            <a:off x="10345501" y="4579865"/>
            <a:ext cx="1233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Compact</a:t>
            </a:r>
          </a:p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25 W</a:t>
            </a:r>
          </a:p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kg</a:t>
            </a:r>
          </a:p>
        </p:txBody>
      </p:sp>
      <p:pic>
        <p:nvPicPr>
          <p:cNvPr id="17" name="Picture 16" descr="\\backup\Projects\615_NASA_ASCENDS_PH2\Pictures\marketing pictures\DSC_2691 cropped.jpg">
            <a:extLst>
              <a:ext uri="{FF2B5EF4-FFF2-40B4-BE49-F238E27FC236}">
                <a16:creationId xmlns:a16="http://schemas.microsoft.com/office/drawing/2014/main" id="{D48B59E6-C643-4FC2-AE2B-3DAD77891A6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7"/>
          <a:stretch/>
        </p:blipFill>
        <p:spPr bwMode="auto">
          <a:xfrm>
            <a:off x="7318347" y="4184410"/>
            <a:ext cx="2912473" cy="1988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5876E0-D60D-40CA-A242-9BCFFC439745}"/>
              </a:ext>
            </a:extLst>
          </p:cNvPr>
          <p:cNvSpPr txBox="1"/>
          <p:nvPr/>
        </p:nvSpPr>
        <p:spPr>
          <a:xfrm>
            <a:off x="3916867" y="5840980"/>
            <a:ext cx="231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Compact , 4-12W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9090FF-B1E1-45FD-A1D5-F2AE556E6904}"/>
              </a:ext>
            </a:extLst>
          </p:cNvPr>
          <p:cNvSpPr txBox="1"/>
          <p:nvPr/>
        </p:nvSpPr>
        <p:spPr>
          <a:xfrm>
            <a:off x="10296533" y="2505670"/>
            <a:ext cx="1929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Compact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100 W, TRL 6, NASA GEVS</a:t>
            </a:r>
          </a:p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13 kg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DADFA-5F51-44D5-BEE4-096264C246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2" t="2369" r="21805" b="32895"/>
          <a:stretch/>
        </p:blipFill>
        <p:spPr>
          <a:xfrm>
            <a:off x="7311740" y="2108536"/>
            <a:ext cx="2912473" cy="18644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41C2C2-9D80-4FDD-830A-3406FBBF54FE}"/>
              </a:ext>
            </a:extLst>
          </p:cNvPr>
          <p:cNvSpPr/>
          <p:nvPr/>
        </p:nvSpPr>
        <p:spPr>
          <a:xfrm>
            <a:off x="544022" y="5748758"/>
            <a:ext cx="257545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Arial" pitchFamily="34" charset="0"/>
                <a:cs typeface="Arial" pitchFamily="34" charset="0"/>
              </a:rPr>
              <a:t>CubeSat:  0.5 to 3W</a:t>
            </a:r>
          </a:p>
          <a:p>
            <a:pPr algn="ctr"/>
            <a:r>
              <a:rPr lang="en-US" sz="1800" b="1" dirty="0">
                <a:latin typeface="Arial" pitchFamily="34" charset="0"/>
                <a:cs typeface="Arial" pitchFamily="34" charset="0"/>
              </a:rPr>
              <a:t>10cm x 10 cm x 3 cm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55647C-BD22-454E-9352-F552AE44C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966" y="4118717"/>
            <a:ext cx="2050425" cy="153781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15E5DC-74A5-4498-A0B5-A059C87A9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4432" y="6561143"/>
            <a:ext cx="1828800" cy="243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A5D78F-B673-4D7B-BB70-775B3397607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66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NASA JPL Optical Com - TRL6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5365" y="1320800"/>
            <a:ext cx="5824383" cy="5003800"/>
          </a:xfrm>
        </p:spPr>
        <p:txBody>
          <a:bodyPr>
            <a:normAutofit/>
          </a:bodyPr>
          <a:lstStyle/>
          <a:p>
            <a:r>
              <a:rPr lang="en-US" sz="2400" dirty="0"/>
              <a:t>Low </a:t>
            </a:r>
            <a:r>
              <a:rPr lang="en-US" sz="2400" dirty="0" err="1"/>
              <a:t>SWaP</a:t>
            </a:r>
            <a:r>
              <a:rPr lang="en-US" sz="2400" dirty="0"/>
              <a:t>, 6W,  1550nm Transmitter</a:t>
            </a:r>
          </a:p>
          <a:p>
            <a:pPr lvl="1"/>
            <a:r>
              <a:rPr lang="en-US" sz="2200" dirty="0"/>
              <a:t>Size:  10” x 8” x 2.375.”  </a:t>
            </a:r>
          </a:p>
          <a:p>
            <a:pPr lvl="1"/>
            <a:r>
              <a:rPr lang="en-US" sz="2200" dirty="0"/>
              <a:t>Mass: 4kg</a:t>
            </a:r>
          </a:p>
          <a:p>
            <a:r>
              <a:rPr lang="en-US" sz="2400" dirty="0"/>
              <a:t>Environmentally Tested TRL 6</a:t>
            </a:r>
          </a:p>
          <a:p>
            <a:pPr lvl="1"/>
            <a:r>
              <a:rPr lang="en-US" sz="2200" dirty="0"/>
              <a:t>TVAC and Vibration tested.</a:t>
            </a:r>
          </a:p>
          <a:p>
            <a:pPr lvl="1"/>
            <a:r>
              <a:rPr lang="en-US" sz="2200" dirty="0"/>
              <a:t>Radiation testes</a:t>
            </a:r>
            <a:endParaRPr lang="en-US" sz="2400" dirty="0"/>
          </a:p>
          <a:p>
            <a:r>
              <a:rPr lang="en-US" sz="2400" dirty="0"/>
              <a:t>Tested to 6W,  </a:t>
            </a:r>
          </a:p>
          <a:p>
            <a:r>
              <a:rPr lang="en-US" sz="2400" dirty="0"/>
              <a:t>Package Capable up 12W</a:t>
            </a:r>
          </a:p>
          <a:p>
            <a:r>
              <a:rPr lang="en-US" sz="2400" dirty="0"/>
              <a:t>Designed for 24/7/365, 7 years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2" descr="C:\Users\mstorm\Documents\11 2011 NASA SBIR\Phase 2 data, results, pictures\Picture 014 cropped 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2253" y="1374899"/>
            <a:ext cx="4293159" cy="2542350"/>
          </a:xfrm>
          <a:prstGeom prst="rect">
            <a:avLst/>
          </a:prstGeom>
          <a:noFill/>
        </p:spPr>
      </p:pic>
      <p:pic>
        <p:nvPicPr>
          <p:cNvPr id="8" name="Picture 7" descr="IMAG0735.jpg">
            <a:extLst>
              <a:ext uri="{FF2B5EF4-FFF2-40B4-BE49-F238E27FC236}">
                <a16:creationId xmlns:a16="http://schemas.microsoft.com/office/drawing/2014/main" id="{3DB7D789-7FD5-46FE-86EB-D2CA327DAB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394" t="19750" r="15066" b="10990"/>
          <a:stretch/>
        </p:blipFill>
        <p:spPr>
          <a:xfrm>
            <a:off x="6192252" y="4079580"/>
            <a:ext cx="4293159" cy="23178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34718-2D75-41B9-AA62-2063E10E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4432" y="6561143"/>
            <a:ext cx="1828800" cy="243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A5D78F-B673-4D7B-BB70-775B3397607C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20 W Amplifier – NASA Lidar, </a:t>
            </a:r>
            <a:r>
              <a:rPr lang="en-US" sz="3600" dirty="0" err="1"/>
              <a:t>Lasercom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75365" y="1320800"/>
            <a:ext cx="10638771" cy="2584573"/>
          </a:xfrm>
        </p:spPr>
        <p:txBody>
          <a:bodyPr>
            <a:normAutofit/>
          </a:bodyPr>
          <a:lstStyle/>
          <a:p>
            <a:r>
              <a:rPr lang="en-US" sz="2400" dirty="0"/>
              <a:t>Baseline Characterization</a:t>
            </a:r>
          </a:p>
          <a:p>
            <a:pPr lvl="1"/>
            <a:r>
              <a:rPr lang="en-US" sz="2000" dirty="0"/>
              <a:t>20 W output power</a:t>
            </a:r>
          </a:p>
          <a:p>
            <a:pPr lvl="1"/>
            <a:r>
              <a:rPr lang="en-US" sz="2000" dirty="0"/>
              <a:t>M2 ≤ 1.3</a:t>
            </a:r>
          </a:p>
          <a:p>
            <a:pPr lvl="1"/>
            <a:r>
              <a:rPr lang="en-US" sz="2000" dirty="0"/>
              <a:t>Size : 8.5”x13.5”x 1.6”</a:t>
            </a:r>
          </a:p>
          <a:p>
            <a:pPr lvl="1"/>
            <a:r>
              <a:rPr lang="en-US" sz="2000" dirty="0"/>
              <a:t>Mass: 6 kg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313CD-44B9-4246-B69B-0FA03201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4432" y="6561143"/>
            <a:ext cx="1828800" cy="243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A5D78F-B673-4D7B-BB70-775B3397607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3" name="Table Placeholder 10" descr="Ascends Collimator 045.jpg"/>
          <p:cNvPicPr>
            <a:picLocks noChangeAspect="1"/>
          </p:cNvPicPr>
          <p:nvPr/>
        </p:nvPicPr>
        <p:blipFill rotWithShape="1">
          <a:blip r:embed="rId2" cstate="print"/>
          <a:srcRect l="9523" t="21992" r="24230" b="32413"/>
          <a:stretch/>
        </p:blipFill>
        <p:spPr>
          <a:xfrm>
            <a:off x="6186972" y="1564871"/>
            <a:ext cx="4566519" cy="2096430"/>
          </a:xfrm>
          <a:prstGeom prst="rect">
            <a:avLst/>
          </a:prstGeom>
        </p:spPr>
      </p:pic>
      <p:pic>
        <p:nvPicPr>
          <p:cNvPr id="1026" name="Content Placeholder 8" descr="IMAG1497">
            <a:extLst>
              <a:ext uri="{FF2B5EF4-FFF2-40B4-BE49-F238E27FC236}">
                <a16:creationId xmlns:a16="http://schemas.microsoft.com/office/drawing/2014/main" id="{168B575A-E0BD-4D72-99EA-C35D58A9F866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r="15782" b="17290"/>
          <a:stretch>
            <a:fillRect/>
          </a:stretch>
        </p:blipFill>
        <p:spPr bwMode="auto">
          <a:xfrm>
            <a:off x="642335" y="4179630"/>
            <a:ext cx="3571099" cy="230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0" descr="20150721_100842">
            <a:extLst>
              <a:ext uri="{FF2B5EF4-FFF2-40B4-BE49-F238E27FC236}">
                <a16:creationId xmlns:a16="http://schemas.microsoft.com/office/drawing/2014/main" id="{B908033C-680C-4038-9AF2-717A9A05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2"/>
          <a:stretch>
            <a:fillRect/>
          </a:stretch>
        </p:blipFill>
        <p:spPr bwMode="auto">
          <a:xfrm>
            <a:off x="4899133" y="4185391"/>
            <a:ext cx="3571099" cy="235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6182B8A-5D20-4B13-845D-EE82418BE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946" y="4220333"/>
            <a:ext cx="3227727" cy="233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F397EC-70C4-418D-97B5-136925370E84}"/>
              </a:ext>
            </a:extLst>
          </p:cNvPr>
          <p:cNvSpPr txBox="1"/>
          <p:nvPr/>
        </p:nvSpPr>
        <p:spPr>
          <a:xfrm>
            <a:off x="10814136" y="4991258"/>
            <a:ext cx="11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Radiation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915DFF-919E-40EE-A36E-1DBA9E2E0141}"/>
              </a:ext>
            </a:extLst>
          </p:cNvPr>
          <p:cNvSpPr txBox="1"/>
          <p:nvPr/>
        </p:nvSpPr>
        <p:spPr>
          <a:xfrm>
            <a:off x="6058291" y="4660995"/>
            <a:ext cx="179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Thermal Vacuum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0C2105-CD0C-4757-A2B3-54BFDBFDDBFA}"/>
              </a:ext>
            </a:extLst>
          </p:cNvPr>
          <p:cNvSpPr txBox="1"/>
          <p:nvPr/>
        </p:nvSpPr>
        <p:spPr>
          <a:xfrm>
            <a:off x="1852700" y="4476329"/>
            <a:ext cx="2218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NASA GEVS Vibration</a:t>
            </a:r>
          </a:p>
        </p:txBody>
      </p:sp>
    </p:spTree>
    <p:extLst>
      <p:ext uri="{BB962C8B-B14F-4D97-AF65-F5344CB8AC3E}">
        <p14:creationId xmlns:p14="http://schemas.microsoft.com/office/powerpoint/2010/main" val="1185673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50 W  Fiber Laser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790" y="1938206"/>
            <a:ext cx="4267981" cy="19469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Size: 10.6” x 13.8” x 5.3” </a:t>
            </a:r>
          </a:p>
          <a:p>
            <a:r>
              <a:rPr lang="en-US" dirty="0"/>
              <a:t>Weight : 13.1 kg, 28.7 </a:t>
            </a:r>
            <a:r>
              <a:rPr lang="en-US" dirty="0" err="1"/>
              <a:t>lbs</a:t>
            </a:r>
            <a:endParaRPr lang="en-US" dirty="0"/>
          </a:p>
          <a:p>
            <a:r>
              <a:rPr lang="en-US" dirty="0"/>
              <a:t>Specialized Deep Space communications laser.</a:t>
            </a:r>
          </a:p>
          <a:p>
            <a:r>
              <a:rPr lang="en-US" dirty="0"/>
              <a:t>Can be greatly simplified for Power beaming.</a:t>
            </a:r>
          </a:p>
          <a:p>
            <a:endParaRPr lang="en-US" dirty="0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3EE90C85-AF96-1DF3-D141-2FE2C6059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34368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4D2D2-767E-8323-F92A-891EE5FDE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979" y="1669086"/>
            <a:ext cx="6268924" cy="443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46"/>
    </mc:Choice>
    <mc:Fallback xmlns="">
      <p:transition spd="slow" advTm="5084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48FEF-0978-79A8-011B-89D866F4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100W Fiber Laser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2C2FA-94D5-9807-6624-3AC09760F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" y="1354620"/>
            <a:ext cx="8661779" cy="1625600"/>
          </a:xfrm>
        </p:spPr>
        <p:txBody>
          <a:bodyPr>
            <a:normAutofit fontScale="92500"/>
          </a:bodyPr>
          <a:lstStyle/>
          <a:p>
            <a:r>
              <a:rPr lang="en-US" dirty="0"/>
              <a:t>Fibertek designed, built and TRL6 tested a 100 W average power Tm fiber laser.</a:t>
            </a:r>
          </a:p>
          <a:p>
            <a:r>
              <a:rPr lang="en-US" dirty="0"/>
              <a:t>Designed for 95% reliability over 5 year assuming 24/7/365 operation</a:t>
            </a:r>
          </a:p>
          <a:p>
            <a:r>
              <a:rPr lang="en-US" dirty="0">
                <a:highlight>
                  <a:srgbClr val="FFFF00"/>
                </a:highlight>
              </a:rPr>
              <a:t>Package would support 150W  Yb fiber laser</a:t>
            </a:r>
          </a:p>
          <a:p>
            <a:r>
              <a:rPr lang="en-US" dirty="0"/>
              <a:t>13 kg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CD02600B-FD37-025A-C09F-B7F336275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3810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docshapegroup144">
            <a:extLst>
              <a:ext uri="{FF2B5EF4-FFF2-40B4-BE49-F238E27FC236}">
                <a16:creationId xmlns:a16="http://schemas.microsoft.com/office/drawing/2014/main" id="{176AD56F-56A9-62E5-5F3E-671D9750E13B}"/>
              </a:ext>
            </a:extLst>
          </p:cNvPr>
          <p:cNvGrpSpPr>
            <a:grpSpLocks/>
          </p:cNvGrpSpPr>
          <p:nvPr/>
        </p:nvGrpSpPr>
        <p:grpSpPr bwMode="auto">
          <a:xfrm>
            <a:off x="358326" y="3124200"/>
            <a:ext cx="11436752" cy="2804160"/>
            <a:chOff x="0" y="0"/>
            <a:chExt cx="9482" cy="2326"/>
          </a:xfrm>
        </p:grpSpPr>
        <p:pic>
          <p:nvPicPr>
            <p:cNvPr id="5132" name="docshape145">
              <a:extLst>
                <a:ext uri="{FF2B5EF4-FFF2-40B4-BE49-F238E27FC236}">
                  <a16:creationId xmlns:a16="http://schemas.microsoft.com/office/drawing/2014/main" id="{5B10DB3A-E3D1-DD91-0E1E-CA3BF20C3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" y="110"/>
              <a:ext cx="9203" cy="2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docshape146">
              <a:extLst>
                <a:ext uri="{FF2B5EF4-FFF2-40B4-BE49-F238E27FC236}">
                  <a16:creationId xmlns:a16="http://schemas.microsoft.com/office/drawing/2014/main" id="{A28A6161-3F1F-ED39-11A5-197B75F35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467" cy="70"/>
            </a:xfrm>
            <a:custGeom>
              <a:avLst/>
              <a:gdLst>
                <a:gd name="T0" fmla="*/ 9467 w 9467"/>
                <a:gd name="T1" fmla="*/ 0 h 70"/>
                <a:gd name="T2" fmla="*/ 14 w 9467"/>
                <a:gd name="T3" fmla="*/ 0 h 70"/>
                <a:gd name="T4" fmla="*/ 0 w 9467"/>
                <a:gd name="T5" fmla="*/ 0 h 70"/>
                <a:gd name="T6" fmla="*/ 0 w 9467"/>
                <a:gd name="T7" fmla="*/ 14 h 70"/>
                <a:gd name="T8" fmla="*/ 0 w 9467"/>
                <a:gd name="T9" fmla="*/ 70 h 70"/>
                <a:gd name="T10" fmla="*/ 14 w 9467"/>
                <a:gd name="T11" fmla="*/ 70 h 70"/>
                <a:gd name="T12" fmla="*/ 14 w 9467"/>
                <a:gd name="T13" fmla="*/ 14 h 70"/>
                <a:gd name="T14" fmla="*/ 9467 w 9467"/>
                <a:gd name="T15" fmla="*/ 14 h 70"/>
                <a:gd name="T16" fmla="*/ 9467 w 9467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67" h="70">
                  <a:moveTo>
                    <a:pt x="9467" y="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70"/>
                  </a:lnTo>
                  <a:lnTo>
                    <a:pt x="14" y="70"/>
                  </a:lnTo>
                  <a:lnTo>
                    <a:pt x="14" y="14"/>
                  </a:lnTo>
                  <a:lnTo>
                    <a:pt x="9467" y="14"/>
                  </a:lnTo>
                  <a:lnTo>
                    <a:pt x="946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docshape147">
              <a:extLst>
                <a:ext uri="{FF2B5EF4-FFF2-40B4-BE49-F238E27FC236}">
                  <a16:creationId xmlns:a16="http://schemas.microsoft.com/office/drawing/2014/main" id="{EB62B8D0-04D6-21F0-9F45-34A79A3E5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6" y="0"/>
              <a:ext cx="15" cy="7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docshape148">
              <a:extLst>
                <a:ext uri="{FF2B5EF4-FFF2-40B4-BE49-F238E27FC236}">
                  <a16:creationId xmlns:a16="http://schemas.microsoft.com/office/drawing/2014/main" id="{71AAF4F3-1EAB-2222-94B8-C72647567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6" y="0"/>
              <a:ext cx="15" cy="15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docshape149">
              <a:extLst>
                <a:ext uri="{FF2B5EF4-FFF2-40B4-BE49-F238E27FC236}">
                  <a16:creationId xmlns:a16="http://schemas.microsoft.com/office/drawing/2014/main" id="{31D0338D-EF45-9253-BB7A-838E92C90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55"/>
              <a:ext cx="9371" cy="15"/>
            </a:xfrm>
            <a:custGeom>
              <a:avLst/>
              <a:gdLst>
                <a:gd name="T0" fmla="+- 0 62 48"/>
                <a:gd name="T1" fmla="*/ T0 w 9371"/>
                <a:gd name="T2" fmla="+- 0 55 55"/>
                <a:gd name="T3" fmla="*/ 55 h 15"/>
                <a:gd name="T4" fmla="+- 0 48 48"/>
                <a:gd name="T5" fmla="*/ T4 w 9371"/>
                <a:gd name="T6" fmla="+- 0 55 55"/>
                <a:gd name="T7" fmla="*/ 55 h 15"/>
                <a:gd name="T8" fmla="+- 0 48 48"/>
                <a:gd name="T9" fmla="*/ T8 w 9371"/>
                <a:gd name="T10" fmla="+- 0 70 55"/>
                <a:gd name="T11" fmla="*/ 70 h 15"/>
                <a:gd name="T12" fmla="+- 0 62 48"/>
                <a:gd name="T13" fmla="*/ T12 w 9371"/>
                <a:gd name="T14" fmla="+- 0 70 55"/>
                <a:gd name="T15" fmla="*/ 70 h 15"/>
                <a:gd name="T16" fmla="+- 0 62 48"/>
                <a:gd name="T17" fmla="*/ T16 w 9371"/>
                <a:gd name="T18" fmla="+- 0 55 55"/>
                <a:gd name="T19" fmla="*/ 55 h 15"/>
                <a:gd name="T20" fmla="+- 0 9419 48"/>
                <a:gd name="T21" fmla="*/ T20 w 9371"/>
                <a:gd name="T22" fmla="+- 0 55 55"/>
                <a:gd name="T23" fmla="*/ 55 h 15"/>
                <a:gd name="T24" fmla="+- 0 62 48"/>
                <a:gd name="T25" fmla="*/ T24 w 9371"/>
                <a:gd name="T26" fmla="+- 0 55 55"/>
                <a:gd name="T27" fmla="*/ 55 h 15"/>
                <a:gd name="T28" fmla="+- 0 62 48"/>
                <a:gd name="T29" fmla="*/ T28 w 9371"/>
                <a:gd name="T30" fmla="+- 0 70 55"/>
                <a:gd name="T31" fmla="*/ 70 h 15"/>
                <a:gd name="T32" fmla="+- 0 9419 48"/>
                <a:gd name="T33" fmla="*/ T32 w 9371"/>
                <a:gd name="T34" fmla="+- 0 70 55"/>
                <a:gd name="T35" fmla="*/ 70 h 15"/>
                <a:gd name="T36" fmla="+- 0 9419 48"/>
                <a:gd name="T37" fmla="*/ T36 w 9371"/>
                <a:gd name="T38" fmla="+- 0 55 55"/>
                <a:gd name="T39" fmla="*/ 55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9371" h="15">
                  <a:moveTo>
                    <a:pt x="14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14" y="15"/>
                  </a:lnTo>
                  <a:lnTo>
                    <a:pt x="14" y="0"/>
                  </a:lnTo>
                  <a:close/>
                  <a:moveTo>
                    <a:pt x="9371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9371" y="15"/>
                  </a:lnTo>
                  <a:lnTo>
                    <a:pt x="9371" y="0"/>
                  </a:lnTo>
                  <a:close/>
                </a:path>
              </a:pathLst>
            </a:custGeom>
            <a:solidFill>
              <a:srgbClr val="9F9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docshape150">
              <a:extLst>
                <a:ext uri="{FF2B5EF4-FFF2-40B4-BE49-F238E27FC236}">
                  <a16:creationId xmlns:a16="http://schemas.microsoft.com/office/drawing/2014/main" id="{F2CAA009-4152-FFF1-2359-E1A6F0792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8" y="55"/>
              <a:ext cx="15" cy="15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docshape151">
              <a:extLst>
                <a:ext uri="{FF2B5EF4-FFF2-40B4-BE49-F238E27FC236}">
                  <a16:creationId xmlns:a16="http://schemas.microsoft.com/office/drawing/2014/main" id="{79CB53DA-26E0-BB2F-1799-21BF24D8B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55"/>
              <a:ext cx="9386" cy="2216"/>
            </a:xfrm>
            <a:custGeom>
              <a:avLst/>
              <a:gdLst>
                <a:gd name="T0" fmla="+- 0 62 48"/>
                <a:gd name="T1" fmla="*/ T0 w 9386"/>
                <a:gd name="T2" fmla="+- 0 2256 55"/>
                <a:gd name="T3" fmla="*/ 2256 h 2216"/>
                <a:gd name="T4" fmla="+- 0 48 48"/>
                <a:gd name="T5" fmla="*/ T4 w 9386"/>
                <a:gd name="T6" fmla="+- 0 2256 55"/>
                <a:gd name="T7" fmla="*/ 2256 h 2216"/>
                <a:gd name="T8" fmla="+- 0 48 48"/>
                <a:gd name="T9" fmla="*/ T8 w 9386"/>
                <a:gd name="T10" fmla="+- 0 2271 55"/>
                <a:gd name="T11" fmla="*/ 2271 h 2216"/>
                <a:gd name="T12" fmla="+- 0 62 48"/>
                <a:gd name="T13" fmla="*/ T12 w 9386"/>
                <a:gd name="T14" fmla="+- 0 2271 55"/>
                <a:gd name="T15" fmla="*/ 2271 h 2216"/>
                <a:gd name="T16" fmla="+- 0 62 48"/>
                <a:gd name="T17" fmla="*/ T16 w 9386"/>
                <a:gd name="T18" fmla="+- 0 2256 55"/>
                <a:gd name="T19" fmla="*/ 2256 h 2216"/>
                <a:gd name="T20" fmla="+- 0 9433 48"/>
                <a:gd name="T21" fmla="*/ T20 w 9386"/>
                <a:gd name="T22" fmla="+- 0 55 55"/>
                <a:gd name="T23" fmla="*/ 55 h 2216"/>
                <a:gd name="T24" fmla="+- 0 9419 48"/>
                <a:gd name="T25" fmla="*/ T24 w 9386"/>
                <a:gd name="T26" fmla="+- 0 55 55"/>
                <a:gd name="T27" fmla="*/ 55 h 2216"/>
                <a:gd name="T28" fmla="+- 0 9419 48"/>
                <a:gd name="T29" fmla="*/ T28 w 9386"/>
                <a:gd name="T30" fmla="+- 0 70 55"/>
                <a:gd name="T31" fmla="*/ 70 h 2216"/>
                <a:gd name="T32" fmla="+- 0 9433 48"/>
                <a:gd name="T33" fmla="*/ T32 w 9386"/>
                <a:gd name="T34" fmla="+- 0 70 55"/>
                <a:gd name="T35" fmla="*/ 70 h 2216"/>
                <a:gd name="T36" fmla="+- 0 9433 48"/>
                <a:gd name="T37" fmla="*/ T36 w 9386"/>
                <a:gd name="T38" fmla="+- 0 55 55"/>
                <a:gd name="T39" fmla="*/ 55 h 22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9386" h="2216">
                  <a:moveTo>
                    <a:pt x="14" y="2201"/>
                  </a:moveTo>
                  <a:lnTo>
                    <a:pt x="0" y="2201"/>
                  </a:lnTo>
                  <a:lnTo>
                    <a:pt x="0" y="2216"/>
                  </a:lnTo>
                  <a:lnTo>
                    <a:pt x="14" y="2216"/>
                  </a:lnTo>
                  <a:lnTo>
                    <a:pt x="14" y="2201"/>
                  </a:lnTo>
                  <a:close/>
                  <a:moveTo>
                    <a:pt x="9385" y="0"/>
                  </a:moveTo>
                  <a:lnTo>
                    <a:pt x="9371" y="0"/>
                  </a:lnTo>
                  <a:lnTo>
                    <a:pt x="9371" y="15"/>
                  </a:lnTo>
                  <a:lnTo>
                    <a:pt x="9385" y="15"/>
                  </a:lnTo>
                  <a:lnTo>
                    <a:pt x="9385" y="0"/>
                  </a:lnTo>
                  <a:close/>
                </a:path>
              </a:pathLst>
            </a:custGeom>
            <a:solidFill>
              <a:srgbClr val="9F9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docshape152">
              <a:extLst>
                <a:ext uri="{FF2B5EF4-FFF2-40B4-BE49-F238E27FC236}">
                  <a16:creationId xmlns:a16="http://schemas.microsoft.com/office/drawing/2014/main" id="{5508F6D9-EEF1-9571-1323-9D7B8EFE9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2256"/>
              <a:ext cx="9386" cy="15"/>
            </a:xfrm>
            <a:custGeom>
              <a:avLst/>
              <a:gdLst>
                <a:gd name="T0" fmla="+- 0 62 48"/>
                <a:gd name="T1" fmla="*/ T0 w 9386"/>
                <a:gd name="T2" fmla="+- 0 2256 2256"/>
                <a:gd name="T3" fmla="*/ 2256 h 15"/>
                <a:gd name="T4" fmla="+- 0 48 48"/>
                <a:gd name="T5" fmla="*/ T4 w 9386"/>
                <a:gd name="T6" fmla="+- 0 2256 2256"/>
                <a:gd name="T7" fmla="*/ 2256 h 15"/>
                <a:gd name="T8" fmla="+- 0 48 48"/>
                <a:gd name="T9" fmla="*/ T8 w 9386"/>
                <a:gd name="T10" fmla="+- 0 2271 2256"/>
                <a:gd name="T11" fmla="*/ 2271 h 15"/>
                <a:gd name="T12" fmla="+- 0 62 48"/>
                <a:gd name="T13" fmla="*/ T12 w 9386"/>
                <a:gd name="T14" fmla="+- 0 2271 2256"/>
                <a:gd name="T15" fmla="*/ 2271 h 15"/>
                <a:gd name="T16" fmla="+- 0 62 48"/>
                <a:gd name="T17" fmla="*/ T16 w 9386"/>
                <a:gd name="T18" fmla="+- 0 2256 2256"/>
                <a:gd name="T19" fmla="*/ 2256 h 15"/>
                <a:gd name="T20" fmla="+- 0 9433 48"/>
                <a:gd name="T21" fmla="*/ T20 w 9386"/>
                <a:gd name="T22" fmla="+- 0 2256 2256"/>
                <a:gd name="T23" fmla="*/ 2256 h 15"/>
                <a:gd name="T24" fmla="+- 0 9419 48"/>
                <a:gd name="T25" fmla="*/ T24 w 9386"/>
                <a:gd name="T26" fmla="+- 0 2256 2256"/>
                <a:gd name="T27" fmla="*/ 2256 h 15"/>
                <a:gd name="T28" fmla="+- 0 62 48"/>
                <a:gd name="T29" fmla="*/ T28 w 9386"/>
                <a:gd name="T30" fmla="+- 0 2256 2256"/>
                <a:gd name="T31" fmla="*/ 2256 h 15"/>
                <a:gd name="T32" fmla="+- 0 62 48"/>
                <a:gd name="T33" fmla="*/ T32 w 9386"/>
                <a:gd name="T34" fmla="+- 0 2271 2256"/>
                <a:gd name="T35" fmla="*/ 2271 h 15"/>
                <a:gd name="T36" fmla="+- 0 9419 48"/>
                <a:gd name="T37" fmla="*/ T36 w 9386"/>
                <a:gd name="T38" fmla="+- 0 2271 2256"/>
                <a:gd name="T39" fmla="*/ 2271 h 15"/>
                <a:gd name="T40" fmla="+- 0 9433 48"/>
                <a:gd name="T41" fmla="*/ T40 w 9386"/>
                <a:gd name="T42" fmla="+- 0 2271 2256"/>
                <a:gd name="T43" fmla="*/ 2271 h 15"/>
                <a:gd name="T44" fmla="+- 0 9433 48"/>
                <a:gd name="T45" fmla="*/ T44 w 9386"/>
                <a:gd name="T46" fmla="+- 0 2256 2256"/>
                <a:gd name="T47" fmla="*/ 2256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9386" h="15">
                  <a:moveTo>
                    <a:pt x="14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14" y="15"/>
                  </a:lnTo>
                  <a:lnTo>
                    <a:pt x="14" y="0"/>
                  </a:lnTo>
                  <a:close/>
                  <a:moveTo>
                    <a:pt x="9385" y="0"/>
                  </a:moveTo>
                  <a:lnTo>
                    <a:pt x="9371" y="0"/>
                  </a:lnTo>
                  <a:lnTo>
                    <a:pt x="14" y="0"/>
                  </a:lnTo>
                  <a:lnTo>
                    <a:pt x="14" y="15"/>
                  </a:lnTo>
                  <a:lnTo>
                    <a:pt x="9371" y="15"/>
                  </a:lnTo>
                  <a:lnTo>
                    <a:pt x="9385" y="15"/>
                  </a:lnTo>
                  <a:lnTo>
                    <a:pt x="938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docshape153">
              <a:extLst>
                <a:ext uri="{FF2B5EF4-FFF2-40B4-BE49-F238E27FC236}">
                  <a16:creationId xmlns:a16="http://schemas.microsoft.com/office/drawing/2014/main" id="{FD60FB1B-3497-4FF7-F8F6-3FBA2EA95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69"/>
              <a:ext cx="15" cy="2187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docshape154">
              <a:extLst>
                <a:ext uri="{FF2B5EF4-FFF2-40B4-BE49-F238E27FC236}">
                  <a16:creationId xmlns:a16="http://schemas.microsoft.com/office/drawing/2014/main" id="{F9AEF2AB-E203-2B44-C763-3141E8207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9"/>
              <a:ext cx="9434" cy="2257"/>
            </a:xfrm>
            <a:custGeom>
              <a:avLst/>
              <a:gdLst>
                <a:gd name="T0" fmla="*/ 14 w 9434"/>
                <a:gd name="T1" fmla="+- 0 70 70"/>
                <a:gd name="T2" fmla="*/ 70 h 2257"/>
                <a:gd name="T3" fmla="*/ 0 w 9434"/>
                <a:gd name="T4" fmla="+- 0 70 70"/>
                <a:gd name="T5" fmla="*/ 70 h 2257"/>
                <a:gd name="T6" fmla="*/ 0 w 9434"/>
                <a:gd name="T7" fmla="+- 0 2312 70"/>
                <a:gd name="T8" fmla="*/ 2312 h 2257"/>
                <a:gd name="T9" fmla="*/ 0 w 9434"/>
                <a:gd name="T10" fmla="+- 0 2326 70"/>
                <a:gd name="T11" fmla="*/ 2326 h 2257"/>
                <a:gd name="T12" fmla="*/ 14 w 9434"/>
                <a:gd name="T13" fmla="+- 0 2326 70"/>
                <a:gd name="T14" fmla="*/ 2326 h 2257"/>
                <a:gd name="T15" fmla="*/ 14 w 9434"/>
                <a:gd name="T16" fmla="+- 0 2312 70"/>
                <a:gd name="T17" fmla="*/ 2312 h 2257"/>
                <a:gd name="T18" fmla="*/ 14 w 9434"/>
                <a:gd name="T19" fmla="+- 0 70 70"/>
                <a:gd name="T20" fmla="*/ 70 h 2257"/>
                <a:gd name="T21" fmla="*/ 9433 w 9434"/>
                <a:gd name="T22" fmla="+- 0 70 70"/>
                <a:gd name="T23" fmla="*/ 70 h 2257"/>
                <a:gd name="T24" fmla="*/ 9419 w 9434"/>
                <a:gd name="T25" fmla="+- 0 70 70"/>
                <a:gd name="T26" fmla="*/ 70 h 2257"/>
                <a:gd name="T27" fmla="*/ 9419 w 9434"/>
                <a:gd name="T28" fmla="+- 0 2256 70"/>
                <a:gd name="T29" fmla="*/ 2256 h 2257"/>
                <a:gd name="T30" fmla="*/ 9433 w 9434"/>
                <a:gd name="T31" fmla="+- 0 2256 70"/>
                <a:gd name="T32" fmla="*/ 2256 h 2257"/>
                <a:gd name="T33" fmla="*/ 9433 w 9434"/>
                <a:gd name="T34" fmla="+- 0 70 70"/>
                <a:gd name="T35" fmla="*/ 70 h 225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</a:cxnLst>
              <a:rect l="0" t="0" r="r" b="b"/>
              <a:pathLst>
                <a:path w="9434" h="2257">
                  <a:moveTo>
                    <a:pt x="14" y="0"/>
                  </a:moveTo>
                  <a:lnTo>
                    <a:pt x="0" y="0"/>
                  </a:lnTo>
                  <a:lnTo>
                    <a:pt x="0" y="2242"/>
                  </a:lnTo>
                  <a:lnTo>
                    <a:pt x="0" y="2256"/>
                  </a:lnTo>
                  <a:lnTo>
                    <a:pt x="14" y="2256"/>
                  </a:lnTo>
                  <a:lnTo>
                    <a:pt x="14" y="2242"/>
                  </a:lnTo>
                  <a:lnTo>
                    <a:pt x="14" y="0"/>
                  </a:lnTo>
                  <a:close/>
                  <a:moveTo>
                    <a:pt x="9433" y="0"/>
                  </a:moveTo>
                  <a:lnTo>
                    <a:pt x="9419" y="0"/>
                  </a:lnTo>
                  <a:lnTo>
                    <a:pt x="9419" y="2186"/>
                  </a:lnTo>
                  <a:lnTo>
                    <a:pt x="9433" y="2186"/>
                  </a:lnTo>
                  <a:lnTo>
                    <a:pt x="9433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docshape155">
              <a:extLst>
                <a:ext uri="{FF2B5EF4-FFF2-40B4-BE49-F238E27FC236}">
                  <a16:creationId xmlns:a16="http://schemas.microsoft.com/office/drawing/2014/main" id="{D7029DFC-E72F-D2AE-8870-45E1BC83C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9"/>
              <a:ext cx="9482" cy="2257"/>
            </a:xfrm>
            <a:custGeom>
              <a:avLst/>
              <a:gdLst>
                <a:gd name="T0" fmla="*/ 9481 w 9482"/>
                <a:gd name="T1" fmla="+- 0 70 70"/>
                <a:gd name="T2" fmla="*/ 70 h 2257"/>
                <a:gd name="T3" fmla="*/ 9467 w 9482"/>
                <a:gd name="T4" fmla="+- 0 70 70"/>
                <a:gd name="T5" fmla="*/ 70 h 2257"/>
                <a:gd name="T6" fmla="*/ 9467 w 9482"/>
                <a:gd name="T7" fmla="+- 0 2312 70"/>
                <a:gd name="T8" fmla="*/ 2312 h 2257"/>
                <a:gd name="T9" fmla="*/ 14 w 9482"/>
                <a:gd name="T10" fmla="+- 0 2312 70"/>
                <a:gd name="T11" fmla="*/ 2312 h 2257"/>
                <a:gd name="T12" fmla="*/ 0 w 9482"/>
                <a:gd name="T13" fmla="+- 0 2312 70"/>
                <a:gd name="T14" fmla="*/ 2312 h 2257"/>
                <a:gd name="T15" fmla="*/ 0 w 9482"/>
                <a:gd name="T16" fmla="+- 0 2326 70"/>
                <a:gd name="T17" fmla="*/ 2326 h 2257"/>
                <a:gd name="T18" fmla="*/ 14 w 9482"/>
                <a:gd name="T19" fmla="+- 0 2326 70"/>
                <a:gd name="T20" fmla="*/ 2326 h 2257"/>
                <a:gd name="T21" fmla="*/ 9467 w 9482"/>
                <a:gd name="T22" fmla="+- 0 2326 70"/>
                <a:gd name="T23" fmla="*/ 2326 h 2257"/>
                <a:gd name="T24" fmla="*/ 9481 w 9482"/>
                <a:gd name="T25" fmla="+- 0 2326 70"/>
                <a:gd name="T26" fmla="*/ 2326 h 2257"/>
                <a:gd name="T27" fmla="*/ 9481 w 9482"/>
                <a:gd name="T28" fmla="+- 0 2312 70"/>
                <a:gd name="T29" fmla="*/ 2312 h 2257"/>
                <a:gd name="T30" fmla="*/ 9481 w 9482"/>
                <a:gd name="T31" fmla="+- 0 70 70"/>
                <a:gd name="T32" fmla="*/ 70 h 225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</a:cxnLst>
              <a:rect l="0" t="0" r="r" b="b"/>
              <a:pathLst>
                <a:path w="9482" h="2257">
                  <a:moveTo>
                    <a:pt x="9481" y="0"/>
                  </a:moveTo>
                  <a:lnTo>
                    <a:pt x="9467" y="0"/>
                  </a:lnTo>
                  <a:lnTo>
                    <a:pt x="9467" y="2242"/>
                  </a:lnTo>
                  <a:lnTo>
                    <a:pt x="14" y="2242"/>
                  </a:lnTo>
                  <a:lnTo>
                    <a:pt x="0" y="2242"/>
                  </a:lnTo>
                  <a:lnTo>
                    <a:pt x="0" y="2256"/>
                  </a:lnTo>
                  <a:lnTo>
                    <a:pt x="14" y="2256"/>
                  </a:lnTo>
                  <a:lnTo>
                    <a:pt x="9467" y="2256"/>
                  </a:lnTo>
                  <a:lnTo>
                    <a:pt x="9481" y="2256"/>
                  </a:lnTo>
                  <a:lnTo>
                    <a:pt x="9481" y="2242"/>
                  </a:lnTo>
                  <a:lnTo>
                    <a:pt x="9481" y="0"/>
                  </a:lnTo>
                  <a:close/>
                </a:path>
              </a:pathLst>
            </a:custGeom>
            <a:solidFill>
              <a:srgbClr val="9F9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E11CED2-020C-1A7A-72B6-73ABC764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216" y="1274191"/>
            <a:ext cx="1823040" cy="178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12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82586C-2E62-8D9D-17C0-3C47BB6B8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Structural and Thermal Analysis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BEA53E-8DD6-3878-F49D-0FF2B2D66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1320800"/>
            <a:ext cx="3819734" cy="3562699"/>
          </a:xfrm>
        </p:spPr>
        <p:txBody>
          <a:bodyPr/>
          <a:lstStyle/>
          <a:p>
            <a:r>
              <a:rPr lang="en-US" dirty="0"/>
              <a:t>Structural Analysis Conducted at NASA GEVs Qualification – 14.1 </a:t>
            </a:r>
            <a:r>
              <a:rPr lang="en-US" dirty="0" err="1"/>
              <a:t>Grms</a:t>
            </a:r>
            <a:endParaRPr lang="en-US" dirty="0"/>
          </a:p>
          <a:p>
            <a:r>
              <a:rPr lang="en-US" dirty="0"/>
              <a:t>Operational Temperature : 0-50C</a:t>
            </a:r>
          </a:p>
          <a:p>
            <a:r>
              <a:rPr lang="en-US" dirty="0"/>
              <a:t>Survival : -25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A09A5-EA4E-82AC-11FA-F3B4CFDA6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351" y="1541845"/>
            <a:ext cx="7040688" cy="2199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57FCC-D16D-121A-B35D-BD90FFE05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351" y="3990430"/>
            <a:ext cx="6344508" cy="23341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3900BB-D157-9692-2876-F8C236A748FE}"/>
              </a:ext>
            </a:extLst>
          </p:cNvPr>
          <p:cNvSpPr txBox="1"/>
          <p:nvPr/>
        </p:nvSpPr>
        <p:spPr>
          <a:xfrm>
            <a:off x="295276" y="6139934"/>
            <a:ext cx="6114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Proc. SPIE 11678, doi:10.1117/12.2577276</a:t>
            </a:r>
          </a:p>
        </p:txBody>
      </p:sp>
    </p:spTree>
    <p:extLst>
      <p:ext uri="{BB962C8B-B14F-4D97-AF65-F5344CB8AC3E}">
        <p14:creationId xmlns:p14="http://schemas.microsoft.com/office/powerpoint/2010/main" val="172956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1064 nm, 85% to 90% Efficiency feasible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2047" y="5053267"/>
            <a:ext cx="6888163" cy="13811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Data for Ground Based Program </a:t>
            </a:r>
          </a:p>
          <a:p>
            <a:r>
              <a:rPr lang="en-US" dirty="0"/>
              <a:t>Average Power: 525 W</a:t>
            </a:r>
          </a:p>
          <a:p>
            <a:r>
              <a:rPr lang="en-US" dirty="0"/>
              <a:t>Peak Power : &gt; 2 kW, Pulsed Operation</a:t>
            </a:r>
          </a:p>
          <a:p>
            <a:r>
              <a:rPr lang="en-US" dirty="0"/>
              <a:t>Efficiency:  &gt;75% O-O</a:t>
            </a:r>
          </a:p>
          <a:p>
            <a:r>
              <a:rPr lang="en-US" dirty="0"/>
              <a:t>Robust diffraction limited beam quality  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311677" y="1454758"/>
          <a:ext cx="7035127" cy="3512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4" t="36472" r="22029" b="28224"/>
          <a:stretch/>
        </p:blipFill>
        <p:spPr bwMode="auto">
          <a:xfrm>
            <a:off x="9339382" y="1452237"/>
            <a:ext cx="2133601" cy="212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05747" y="1452237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500W M2 ~1.1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CD235-C255-49E5-92B8-DAA94943466D}"/>
              </a:ext>
            </a:extLst>
          </p:cNvPr>
          <p:cNvSpPr txBox="1"/>
          <p:nvPr/>
        </p:nvSpPr>
        <p:spPr>
          <a:xfrm>
            <a:off x="6332538" y="5551204"/>
            <a:ext cx="5420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Optimizes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 Fiber laser would expect near 40% Electrical to Optical Efficiency.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939506B-2391-4518-AC4F-1B7E75614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4432" y="6561143"/>
            <a:ext cx="1828800" cy="243840"/>
          </a:xfrm>
        </p:spPr>
        <p:txBody>
          <a:bodyPr/>
          <a:lstStyle/>
          <a:p>
            <a:fld id="{D5A5D78F-B673-4D7B-BB70-775B3397607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122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4EDF201-A8DA-461E-AFBF-4B712630C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Reliability – 50W, 100W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E3D9B-C587-4823-9A4C-85953F485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21" y="1692843"/>
            <a:ext cx="4926630" cy="4075812"/>
          </a:xfrm>
        </p:spPr>
        <p:txBody>
          <a:bodyPr>
            <a:normAutofit/>
          </a:bodyPr>
          <a:lstStyle/>
          <a:p>
            <a:r>
              <a:rPr lang="en-US" sz="2400" i="1" dirty="0"/>
              <a:t>Designed for 5-year Space Mission</a:t>
            </a:r>
          </a:p>
          <a:p>
            <a:r>
              <a:rPr lang="en-US" sz="2400" i="1" dirty="0"/>
              <a:t>Reliability: 24/7/365 operation</a:t>
            </a:r>
          </a:p>
          <a:p>
            <a:pPr lvl="1"/>
            <a:r>
              <a:rPr lang="en-US" sz="2400" i="1" dirty="0"/>
              <a:t>95% over 5 years</a:t>
            </a:r>
          </a:p>
          <a:p>
            <a:pPr lvl="1"/>
            <a:r>
              <a:rPr lang="en-US" sz="2400" i="1" dirty="0"/>
              <a:t>90% over 10 years.</a:t>
            </a:r>
          </a:p>
          <a:p>
            <a:r>
              <a:rPr lang="en-US" sz="2600" i="1" dirty="0"/>
              <a:t>Reliability can be improved to 15 year</a:t>
            </a:r>
          </a:p>
          <a:p>
            <a:pPr lvl="1"/>
            <a:r>
              <a:rPr lang="en-US" sz="2400" i="1" dirty="0"/>
              <a:t>Add additional redundancy</a:t>
            </a:r>
          </a:p>
          <a:p>
            <a:r>
              <a:rPr lang="en-US" sz="2600" i="1" dirty="0"/>
              <a:t>Reliability can be reduced for lower </a:t>
            </a:r>
            <a:r>
              <a:rPr lang="en-US" sz="2600" i="1" dirty="0" err="1"/>
              <a:t>SWaP</a:t>
            </a:r>
            <a:r>
              <a:rPr lang="en-US" sz="2600" i="1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AC7FD9-AF5C-4D73-8D42-8442154C4D9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662" y="2039830"/>
            <a:ext cx="6300743" cy="3728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4113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D0FFF64F-0DDD-3EBB-0735-E09A0261A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78F06BA-AAFF-A2BC-D102-515B230CE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34" y="1142607"/>
            <a:ext cx="10972800" cy="18775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Power beaming does not need the communications functionality.</a:t>
            </a:r>
          </a:p>
          <a:p>
            <a:r>
              <a:rPr lang="en-US" dirty="0"/>
              <a:t>Package can get smaller for missions not 24/7/365.</a:t>
            </a:r>
          </a:p>
          <a:p>
            <a:r>
              <a:rPr lang="en-US" dirty="0"/>
              <a:t>Simpler HW design, less optical/electrical parts, less touch time. </a:t>
            </a:r>
          </a:p>
          <a:p>
            <a:r>
              <a:rPr lang="en-US" dirty="0"/>
              <a:t>Lower cost to manufacture.</a:t>
            </a:r>
          </a:p>
          <a:p>
            <a:r>
              <a:rPr lang="en-US" dirty="0"/>
              <a:t>~ 7-9 kg, Reduced </a:t>
            </a:r>
            <a:r>
              <a:rPr lang="en-US" dirty="0" err="1"/>
              <a:t>SWaP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407D3CB-BD56-C585-71EE-DBF2E877D517}"/>
              </a:ext>
            </a:extLst>
          </p:cNvPr>
          <p:cNvSpPr txBox="1">
            <a:spLocks/>
          </p:cNvSpPr>
          <p:nvPr/>
        </p:nvSpPr>
        <p:spPr>
          <a:xfrm>
            <a:off x="118872" y="129505"/>
            <a:ext cx="8869680" cy="914400"/>
          </a:xfrm>
          <a:prstGeom prst="rect">
            <a:avLst/>
          </a:prstGeom>
          <a:solidFill>
            <a:srgbClr val="8C2633"/>
          </a:solidFill>
        </p:spPr>
        <p:txBody>
          <a:bodyPr vert="horz" lIns="91440" tIns="45720" rIns="91440" bIns="45720" rtlCol="0" anchor="ctr">
            <a:noAutofit/>
          </a:bodyPr>
          <a:lstStyle>
            <a:lvl1pPr marL="114300" indent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600" dirty="0"/>
              <a:t>For Power Beaming –</a:t>
            </a:r>
          </a:p>
          <a:p>
            <a:r>
              <a:rPr lang="en-US" sz="3600" dirty="0"/>
              <a:t> Can make smaller 40-100W Packages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D6D998-D6C1-86AD-423F-D3546D9C37E5}"/>
              </a:ext>
            </a:extLst>
          </p:cNvPr>
          <p:cNvGrpSpPr/>
          <p:nvPr/>
        </p:nvGrpSpPr>
        <p:grpSpPr>
          <a:xfrm>
            <a:off x="1632902" y="2862761"/>
            <a:ext cx="8926195" cy="3550156"/>
            <a:chOff x="1693545" y="2671195"/>
            <a:chExt cx="8926195" cy="35501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F96054-33E5-5C28-C1B1-62319FBC3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574"/>
            <a:stretch/>
          </p:blipFill>
          <p:spPr>
            <a:xfrm>
              <a:off x="1693545" y="2706417"/>
              <a:ext cx="7772400" cy="3514934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B4CAD47-9FAA-E745-2C76-036CA5E7B654}"/>
                </a:ext>
              </a:extLst>
            </p:cNvPr>
            <p:cNvCxnSpPr>
              <a:cxnSpLocks/>
            </p:cNvCxnSpPr>
            <p:nvPr/>
          </p:nvCxnSpPr>
          <p:spPr>
            <a:xfrm>
              <a:off x="6584633" y="2741255"/>
              <a:ext cx="2411730" cy="93644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DA310B-F098-9216-1253-4328BAAA72C7}"/>
                </a:ext>
              </a:extLst>
            </p:cNvPr>
            <p:cNvSpPr txBox="1"/>
            <p:nvPr/>
          </p:nvSpPr>
          <p:spPr>
            <a:xfrm>
              <a:off x="8231505" y="2904007"/>
              <a:ext cx="1234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9.8”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3617386-BB63-661F-5A5C-C91FFA60E7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6707" y="2671195"/>
              <a:ext cx="4179570" cy="120818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91F640-60B9-7484-D2BF-67C06DC3D4D0}"/>
                </a:ext>
              </a:extLst>
            </p:cNvPr>
            <p:cNvSpPr txBox="1"/>
            <p:nvPr/>
          </p:nvSpPr>
          <p:spPr>
            <a:xfrm>
              <a:off x="3319272" y="2805119"/>
              <a:ext cx="1234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13.8”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9C6FEC1-7B4E-4D10-CB0D-B9CB519D4A3C}"/>
                </a:ext>
              </a:extLst>
            </p:cNvPr>
            <p:cNvCxnSpPr>
              <a:cxnSpLocks/>
            </p:cNvCxnSpPr>
            <p:nvPr/>
          </p:nvCxnSpPr>
          <p:spPr>
            <a:xfrm>
              <a:off x="9217025" y="4017745"/>
              <a:ext cx="0" cy="122189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131241-D03A-E63D-0E7B-0127CD9FF98B}"/>
                </a:ext>
              </a:extLst>
            </p:cNvPr>
            <p:cNvSpPr txBox="1"/>
            <p:nvPr/>
          </p:nvSpPr>
          <p:spPr>
            <a:xfrm>
              <a:off x="9385300" y="4444025"/>
              <a:ext cx="1234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3.5”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430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Solicitations and Awards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2B0FC-60DE-E948-B92D-06CF5185F88C}"/>
              </a:ext>
            </a:extLst>
          </p:cNvPr>
          <p:cNvSpPr txBox="1"/>
          <p:nvPr/>
        </p:nvSpPr>
        <p:spPr>
          <a:xfrm>
            <a:off x="193032" y="1550582"/>
            <a:ext cx="11998968" cy="4423233"/>
          </a:xfrm>
          <a:prstGeom prst="rect">
            <a:avLst/>
          </a:prstGeom>
          <a:noFill/>
          <a:ln w="19050">
            <a:noFill/>
          </a:ln>
        </p:spPr>
        <p:txBody>
          <a:bodyPr wrap="square" numCol="2" rtlCol="0">
            <a:no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MUREP Space Technology Artemis Research</a:t>
            </a:r>
          </a:p>
          <a:p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(M-STAR)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Pre-proposal Webinar: Today 4:00-5:30 PM ET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Proposals Due: April 10, 2023</a:t>
            </a:r>
          </a:p>
          <a:p>
            <a:endParaRPr lang="en-US" sz="2400" b="1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 SBIR/STTR Phase I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Proposals due March 13, 2023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u="sng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LuSTR</a:t>
            </a:r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 </a:t>
            </a:r>
            <a:r>
              <a:rPr lang="en-US" sz="2400" b="1" u="sng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Opprotunities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 due March 23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proposals due April 24</a:t>
            </a:r>
          </a:p>
          <a:p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 Innovative Advanced Concepts (NIAC) Phase III Call for Proposals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Mandatory Preliminary Proposals due: March 8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Proposals Due: May 17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Career Faculty STMD Research Grants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Solicitation release imminent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Stage Innovation Solicitation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Solicitation release planned in April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28EE8-6BE5-B8E7-4598-8C0EEF922B59}"/>
              </a:ext>
            </a:extLst>
          </p:cNvPr>
          <p:cNvSpPr txBox="1"/>
          <p:nvPr/>
        </p:nvSpPr>
        <p:spPr>
          <a:xfrm>
            <a:off x="415636" y="772502"/>
            <a:ext cx="1138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Tech Solicitations (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https://www.nasa.gov/directorates/spacetech/solicitations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7716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453F-5414-419B-A559-E06FD6EB9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1" y="2527301"/>
            <a:ext cx="7009129" cy="1840304"/>
          </a:xfrm>
        </p:spPr>
        <p:txBody>
          <a:bodyPr>
            <a:normAutofit/>
          </a:bodyPr>
          <a:lstStyle/>
          <a:p>
            <a:r>
              <a:rPr lang="en-US" dirty="0"/>
              <a:t>Laser Pointing System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C9F33-37E4-4274-BDC3-819F894AD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5D78F-B673-4D7B-BB70-775B3397607C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36E98E-7CB5-C659-01F8-D49F8C65443E}"/>
              </a:ext>
            </a:extLst>
          </p:cNvPr>
          <p:cNvGrpSpPr/>
          <p:nvPr/>
        </p:nvGrpSpPr>
        <p:grpSpPr>
          <a:xfrm>
            <a:off x="8646160" y="2294185"/>
            <a:ext cx="2054570" cy="2269629"/>
            <a:chOff x="10581271" y="5625667"/>
            <a:chExt cx="2054570" cy="2269629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3F258B3-5236-6AAD-A16D-5BE175C6E6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4" t="21849" r="16574" b="28224"/>
            <a:stretch/>
          </p:blipFill>
          <p:spPr bwMode="auto">
            <a:xfrm>
              <a:off x="10581271" y="5625667"/>
              <a:ext cx="2054570" cy="2269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C87CBA-23A1-D811-7BDD-BC707F929152}"/>
                </a:ext>
              </a:extLst>
            </p:cNvPr>
            <p:cNvSpPr/>
            <p:nvPr/>
          </p:nvSpPr>
          <p:spPr>
            <a:xfrm>
              <a:off x="10857739" y="5930467"/>
              <a:ext cx="95250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100W</a:t>
              </a:r>
            </a:p>
            <a:p>
              <a:r>
                <a:rPr lang="en-US" sz="1600" b="1" dirty="0">
                  <a:solidFill>
                    <a:schemeClr val="bg1"/>
                  </a:solidFill>
                </a:rPr>
                <a:t>M</a:t>
              </a:r>
              <a:r>
                <a:rPr lang="en-US" sz="1600" b="1" baseline="30000" dirty="0">
                  <a:solidFill>
                    <a:schemeClr val="bg1"/>
                  </a:solidFill>
                </a:rPr>
                <a:t>2</a:t>
              </a:r>
              <a:r>
                <a:rPr lang="en-US" sz="1600" b="1" dirty="0">
                  <a:solidFill>
                    <a:schemeClr val="bg1"/>
                  </a:solidFill>
                </a:rPr>
                <a:t> ~ 1.1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908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E6588F-E149-93B3-5165-7389C6350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Space 6.4 cm diameter telescope, Pointing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46D849-D660-BA28-5A44-437554A96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768" y="2250763"/>
            <a:ext cx="5087515" cy="4432300"/>
          </a:xfrm>
        </p:spPr>
        <p:txBody>
          <a:bodyPr>
            <a:normAutofit/>
          </a:bodyPr>
          <a:lstStyle/>
          <a:p>
            <a:r>
              <a:rPr lang="en-US" sz="2000" dirty="0"/>
              <a:t>2U CubeSat size. complete system.</a:t>
            </a:r>
          </a:p>
          <a:p>
            <a:r>
              <a:rPr lang="en-US" sz="2000" dirty="0"/>
              <a:t>Includes 6.4 cm telescope, 3W laser</a:t>
            </a:r>
          </a:p>
          <a:p>
            <a:r>
              <a:rPr lang="en-US" sz="2000" dirty="0"/>
              <a:t>Right scale for Power beaming.</a:t>
            </a:r>
          </a:p>
          <a:p>
            <a:r>
              <a:rPr lang="en-US" sz="2000" dirty="0"/>
              <a:t>Includes Pointing, Acquisition and Tracking (PAT) systems to Receiver</a:t>
            </a:r>
          </a:p>
          <a:p>
            <a:r>
              <a:rPr lang="en-US" sz="2000" dirty="0"/>
              <a:t>Telescope could be mounted on a gimbal.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281F6-79BA-10F5-A312-80F584A82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4432" y="6561143"/>
            <a:ext cx="1828800" cy="243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A5D78F-B673-4D7B-BB70-775B3397607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FC98A-4C6E-2465-DE55-EAD4DBB86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342" y="1531365"/>
            <a:ext cx="6625070" cy="4808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0451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202AD78-200D-BAB8-6F0E-1EF3C449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Artemis Orbiter, 10 Cm gimbal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DB86AC-7C84-10BC-0344-E7676ED9A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5" y="1320800"/>
            <a:ext cx="11407035" cy="4797612"/>
          </a:xfrm>
        </p:spPr>
        <p:txBody>
          <a:bodyPr/>
          <a:lstStyle/>
          <a:p>
            <a:r>
              <a:rPr lang="en-US" dirty="0"/>
              <a:t>Laser com systems - Includes Pointing and Tracking camera</a:t>
            </a:r>
          </a:p>
          <a:p>
            <a:r>
              <a:rPr lang="en-US" dirty="0"/>
              <a:t>10 cm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CD3B8-EAFA-467B-68BF-A9266232E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4432" y="6561143"/>
            <a:ext cx="1828800" cy="243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A5D78F-B673-4D7B-BB70-775B3397607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9E41D5-4C51-5913-8DA6-D1EA5EC28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11" b="8892"/>
          <a:stretch/>
        </p:blipFill>
        <p:spPr>
          <a:xfrm>
            <a:off x="8188699" y="2474259"/>
            <a:ext cx="3547604" cy="3506343"/>
          </a:xfrm>
          <a:prstGeom prst="rect">
            <a:avLst/>
          </a:prstGeom>
        </p:spPr>
      </p:pic>
      <p:pic>
        <p:nvPicPr>
          <p:cNvPr id="12" name="Picture 11" descr="A picture containing hydrant, engine&#10;&#10;Description automatically generated">
            <a:extLst>
              <a:ext uri="{FF2B5EF4-FFF2-40B4-BE49-F238E27FC236}">
                <a16:creationId xmlns:a16="http://schemas.microsoft.com/office/drawing/2014/main" id="{2583FD9C-2790-C707-2BD1-1ADE5015E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7" t="20230" r="27143" b="24981"/>
          <a:stretch/>
        </p:blipFill>
        <p:spPr>
          <a:xfrm>
            <a:off x="192295" y="2630063"/>
            <a:ext cx="3874259" cy="390601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48305CC-E782-BCD8-4A15-16BD37160F3E}"/>
              </a:ext>
            </a:extLst>
          </p:cNvPr>
          <p:cNvCxnSpPr>
            <a:cxnSpLocks/>
          </p:cNvCxnSpPr>
          <p:nvPr/>
        </p:nvCxnSpPr>
        <p:spPr>
          <a:xfrm>
            <a:off x="6781800" y="2659376"/>
            <a:ext cx="1554480" cy="6324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EE66AD-0B07-6A3F-9B2E-8D36F5504360}"/>
              </a:ext>
            </a:extLst>
          </p:cNvPr>
          <p:cNvCxnSpPr>
            <a:cxnSpLocks/>
          </p:cNvCxnSpPr>
          <p:nvPr/>
        </p:nvCxnSpPr>
        <p:spPr>
          <a:xfrm flipH="1">
            <a:off x="2978986" y="2951314"/>
            <a:ext cx="1691640" cy="2856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B6FC93B-D2D7-369A-158F-173AF3DC8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652" y="2331724"/>
            <a:ext cx="2537440" cy="24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33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ADEB2-CA10-02C8-A223-2AE249D3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Checklist to space  (partial)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3AE2C-EA27-0A66-BBBB-1452011D4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Matched laser and detectors</a:t>
            </a:r>
          </a:p>
          <a:p>
            <a:r>
              <a:rPr lang="en-US" sz="2800" dirty="0"/>
              <a:t>Thermal</a:t>
            </a:r>
          </a:p>
          <a:p>
            <a:pPr lvl="1"/>
            <a:r>
              <a:rPr lang="en-US" sz="2800" dirty="0"/>
              <a:t>Survive and Operate from -50C to -200C.</a:t>
            </a:r>
          </a:p>
          <a:p>
            <a:pPr lvl="1"/>
            <a:r>
              <a:rPr lang="en-US" sz="2800" dirty="0"/>
              <a:t>Manage Thermal heat dissipation. Heat could be used elsewhere?</a:t>
            </a:r>
          </a:p>
          <a:p>
            <a:r>
              <a:rPr lang="en-US" sz="2800" dirty="0"/>
              <a:t>Smaller laser packages – Easy to transport on the moon.</a:t>
            </a:r>
          </a:p>
          <a:p>
            <a:r>
              <a:rPr lang="en-US" sz="2800" dirty="0"/>
              <a:t>Lower Cost (vs Optical Com)</a:t>
            </a:r>
          </a:p>
          <a:p>
            <a:r>
              <a:rPr lang="en-US" sz="2800" dirty="0"/>
              <a:t>Simplified Beam Steering Optics vs optical communications.</a:t>
            </a:r>
          </a:p>
          <a:p>
            <a:r>
              <a:rPr lang="en-US" sz="2800" dirty="0"/>
              <a:t>Optimize power electronics</a:t>
            </a:r>
          </a:p>
        </p:txBody>
      </p:sp>
    </p:spTree>
    <p:extLst>
      <p:ext uri="{BB962C8B-B14F-4D97-AF65-F5344CB8AC3E}">
        <p14:creationId xmlns:p14="http://schemas.microsoft.com/office/powerpoint/2010/main" val="4152547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849" y="2991662"/>
            <a:ext cx="10085755" cy="110943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Thanks </a:t>
            </a:r>
          </a:p>
        </p:txBody>
      </p:sp>
      <p:pic>
        <p:nvPicPr>
          <p:cNvPr id="4" name="Picture 5" descr="F:\Pictures\New Facility\Clean Room Photos 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977" y="4418688"/>
            <a:ext cx="3153150" cy="209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9" descr="rcvr populat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04349"/>
            <a:ext cx="2564050" cy="176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0398" y="1104349"/>
            <a:ext cx="2693882" cy="1776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::::Users:burnhamrl:Desktop:Lifetest laser.pd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3806" y="1076380"/>
            <a:ext cx="2693883" cy="1768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fibertek bldg.jpg"/>
          <p:cNvPicPr>
            <a:picLocks noChangeAspect="1"/>
          </p:cNvPicPr>
          <p:nvPr/>
        </p:nvPicPr>
        <p:blipFill>
          <a:blip r:embed="rId6" cstate="print"/>
          <a:srcRect l="7487"/>
          <a:stretch>
            <a:fillRect/>
          </a:stretch>
        </p:blipFill>
        <p:spPr>
          <a:xfrm>
            <a:off x="1524000" y="4370419"/>
            <a:ext cx="5025687" cy="2190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FDF13D-2632-4E67-B345-AD8A2814E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4432" y="6561143"/>
            <a:ext cx="1828800" cy="243840"/>
          </a:xfrm>
        </p:spPr>
        <p:txBody>
          <a:bodyPr/>
          <a:lstStyle/>
          <a:p>
            <a:fld id="{D5A5D78F-B673-4D7B-BB70-775B3397607C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131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Upcoming Meetings and Workshops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E25A0-8301-3440-95A2-56985C329E5E}"/>
              </a:ext>
            </a:extLst>
          </p:cNvPr>
          <p:cNvSpPr txBox="1"/>
          <p:nvPr/>
        </p:nvSpPr>
        <p:spPr>
          <a:xfrm>
            <a:off x="413319" y="941156"/>
            <a:ext cx="10986792" cy="60016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IEEE Aerospace Conference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March 4-11, Big Sky, MT</a:t>
            </a:r>
          </a:p>
          <a:p>
            <a:pPr lvl="1">
              <a:defRPr/>
            </a:pPr>
            <a:endParaRPr lang="en-US" sz="24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Lunar and Planetary Science Conference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March 13-17, The Woodlands, TX</a:t>
            </a:r>
          </a:p>
          <a:p>
            <a:pPr lvl="1">
              <a:defRPr/>
            </a:pPr>
            <a:endParaRPr lang="en-US" sz="24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Applied Power Electronics Conference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March 19-23, Orlando, FL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  <a:latin typeface="Calibri" panose="020F0502020204030204"/>
              </a:rPr>
              <a:t>ASCENDx</a:t>
            </a:r>
            <a:endParaRPr lang="en-US" sz="2400" b="1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March 29-30, Houston, TX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LSIC Spring Meeting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April 24-25, Laurel, MD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More complete calendar on LSIC website, email with additional events!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2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F8E81E-DE81-CED8-36BE-DB5CFB0B50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3572"/>
            <a:ext cx="12179299" cy="68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66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C231B1-74D4-D3B3-4DDB-ACEA6F28FA56}"/>
              </a:ext>
            </a:extLst>
          </p:cNvPr>
          <p:cNvSpPr/>
          <p:nvPr/>
        </p:nvSpPr>
        <p:spPr>
          <a:xfrm>
            <a:off x="1300728" y="3429000"/>
            <a:ext cx="3108960" cy="28063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highlight>
                <a:srgbClr val="00FFFF"/>
              </a:highlight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Telecon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E25A0-8301-3440-95A2-56985C329E5E}"/>
              </a:ext>
            </a:extLst>
          </p:cNvPr>
          <p:cNvSpPr txBox="1"/>
          <p:nvPr/>
        </p:nvSpPr>
        <p:spPr>
          <a:xfrm>
            <a:off x="413319" y="941156"/>
            <a:ext cx="10986792" cy="230832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hope to see you all at our next telecon, which will take place on </a:t>
            </a: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Thursday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16, 2023 at 11:00AM ET.</a:t>
            </a:r>
          </a:p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Theme: </a:t>
            </a: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Radiation Testing of Electronics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Speaker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Akin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Akturk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CoolCAD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Electronics, Vice President)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Profile photo of Akin Akturk">
            <a:extLst>
              <a:ext uri="{FF2B5EF4-FFF2-40B4-BE49-F238E27FC236}">
                <a16:creationId xmlns:a16="http://schemas.microsoft.com/office/drawing/2014/main" id="{DF290A00-C752-2553-072F-6B52369BE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577" y="1667602"/>
            <a:ext cx="3249479" cy="324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ome - CoolCAD Electronics">
            <a:extLst>
              <a:ext uri="{FF2B5EF4-FFF2-40B4-BE49-F238E27FC236}">
                <a16:creationId xmlns:a16="http://schemas.microsoft.com/office/drawing/2014/main" id="{3C7D1198-3BDA-E9BE-879D-BEF967DEA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69" y="3292341"/>
            <a:ext cx="3249479" cy="324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70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LSIC Community Whitepaper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843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Surface Power Community Survey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E84C1-31A9-8579-CCCF-6B322382B61B}"/>
              </a:ext>
            </a:extLst>
          </p:cNvPr>
          <p:cNvSpPr txBox="1"/>
          <p:nvPr/>
        </p:nvSpPr>
        <p:spPr>
          <a:xfrm>
            <a:off x="177182" y="707213"/>
            <a:ext cx="11998968" cy="563231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We are listening to your feedback!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The top requested technology gaps for additional focus in 2023 were: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13%: Fission Surface Power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January Telecon: X-Energy, Westinghouse, Lockheed Martin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13%</a:t>
            </a:r>
            <a:r>
              <a:rPr lang="en-US" sz="2400" dirty="0">
                <a:solidFill>
                  <a:prstClr val="white"/>
                </a:solidFill>
              </a:rPr>
              <a:t>: Power Beaming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February Telecon: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Fibertek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10%: Rad-Hard </a:t>
            </a:r>
            <a:r>
              <a:rPr lang="en-US" sz="2400" dirty="0">
                <a:solidFill>
                  <a:prstClr val="white"/>
                </a:solidFill>
              </a:rPr>
              <a:t>Electronics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March Telecon: C</a:t>
            </a:r>
            <a:r>
              <a:rPr lang="en-US" sz="2400" dirty="0" err="1">
                <a:solidFill>
                  <a:prstClr val="white"/>
                </a:solidFill>
              </a:rPr>
              <a:t>oolCAD</a:t>
            </a:r>
            <a:endParaRPr lang="en-US" sz="2400" dirty="0">
              <a:solidFill>
                <a:prstClr val="white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10%: Photovoltaics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May Telecon: VSAT Phase II</a:t>
            </a:r>
          </a:p>
        </p:txBody>
      </p:sp>
    </p:spTree>
    <p:extLst>
      <p:ext uri="{BB962C8B-B14F-4D97-AF65-F5344CB8AC3E}">
        <p14:creationId xmlns:p14="http://schemas.microsoft.com/office/powerpoint/2010/main" val="839789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Surface Power Community Survey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E84C1-31A9-8579-CCCF-6B322382B61B}"/>
              </a:ext>
            </a:extLst>
          </p:cNvPr>
          <p:cNvSpPr txBox="1"/>
          <p:nvPr/>
        </p:nvSpPr>
        <p:spPr>
          <a:xfrm>
            <a:off x="177182" y="707213"/>
            <a:ext cx="11998968" cy="452431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Sufficient Private capital exists to fund development in my industry/field and supplement NASA/federal funding and mature my technology in accordance with NASA’s timeline: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white"/>
                </a:solidFill>
              </a:rPr>
              <a:t>77% neutral, disagree </a:t>
            </a:r>
            <a:r>
              <a:rPr lang="en-US" sz="2400" dirty="0">
                <a:solidFill>
                  <a:prstClr val="white"/>
                </a:solidFill>
              </a:rPr>
              <a:t>or strongly disagree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There are many parallel efforts (e.g.: DoD projects, NASA projects, commercial undertakings) in my industry/field, and I see duplication of work as a potential problem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72% neutral, disagree or strongly disagree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Most Interesting 3 telecons from 2022: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March: Ian </a:t>
            </a:r>
            <a:r>
              <a:rPr lang="en-US" sz="2400" dirty="0" err="1">
                <a:solidFill>
                  <a:prstClr val="white"/>
                </a:solidFill>
              </a:rPr>
              <a:t>Jakupca</a:t>
            </a:r>
            <a:r>
              <a:rPr lang="en-US" sz="2400" dirty="0">
                <a:solidFill>
                  <a:prstClr val="white"/>
                </a:solidFill>
              </a:rPr>
              <a:t> (NASA) on Hydrogen and Fuel Cell Technology Development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October: Annette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Dolbow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(JHU/APL) and Lee Mason (NASA) on Integration and Testing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April: Ansel </a:t>
            </a:r>
            <a:r>
              <a:rPr lang="en-US" sz="2400" dirty="0" err="1">
                <a:solidFill>
                  <a:prstClr val="white"/>
                </a:solidFill>
              </a:rPr>
              <a:t>Barchowsky</a:t>
            </a:r>
            <a:r>
              <a:rPr lang="en-US" sz="2400" dirty="0">
                <a:solidFill>
                  <a:prstClr val="white"/>
                </a:solidFill>
              </a:rPr>
              <a:t> (JPL) on Tethered Power Systems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104748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dark">
  <a:themeElements>
    <a:clrScheme name="APL PPT Template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bg1"/>
          </a:solidFill>
        </a:ln>
      </a:spPr>
      <a:bodyPr rtlCol="0" anchor="ctr"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SIC_SP_Template2" id="{C6ADA3D5-F5E8-F240-B112-05BEB6FD8BD6}" vid="{62A04129-1660-E04B-8B02-E4664D80B477}"/>
    </a:ext>
  </a:extLst>
</a:theme>
</file>

<file path=ppt/theme/theme2.xml><?xml version="1.0" encoding="utf-8"?>
<a:theme xmlns:a="http://schemas.openxmlformats.org/drawingml/2006/main" name="6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IC_SP_Template2" id="{C6ADA3D5-F5E8-F240-B112-05BEB6FD8BD6}" vid="{16564095-1E1E-3941-BC5A-4165F13D0F5C}"/>
    </a:ext>
  </a:extLst>
</a:theme>
</file>

<file path=ppt/theme/theme3.xml><?xml version="1.0" encoding="utf-8"?>
<a:theme xmlns:a="http://schemas.openxmlformats.org/drawingml/2006/main" name="2_Office Theme">
  <a:themeElements>
    <a:clrScheme name="Custom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SIC_SP_Template2" id="{C6ADA3D5-F5E8-F240-B112-05BEB6FD8BD6}" vid="{1DC68319-E44B-124A-A53C-F8A24E0D5CB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APL-PowerPoint-Theme_dark</Template>
  <TotalTime>11125</TotalTime>
  <Words>1903</Words>
  <Application>Microsoft Macintosh PowerPoint</Application>
  <PresentationFormat>Widescreen</PresentationFormat>
  <Paragraphs>329</Paragraphs>
  <Slides>35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.AppleSystemUIFont</vt:lpstr>
      <vt:lpstr>Arial</vt:lpstr>
      <vt:lpstr>Arial Black</vt:lpstr>
      <vt:lpstr>Arial Bold</vt:lpstr>
      <vt:lpstr>Arial Narrow</vt:lpstr>
      <vt:lpstr>Calibri</vt:lpstr>
      <vt:lpstr>Calibri Light</vt:lpstr>
      <vt:lpstr>Courier New</vt:lpstr>
      <vt:lpstr>Helvetica</vt:lpstr>
      <vt:lpstr>Roboto Medium</vt:lpstr>
      <vt:lpstr>Source Sans</vt:lpstr>
      <vt:lpstr>Wingdings</vt:lpstr>
      <vt:lpstr>APL-PowerPoint-Theme_dark</vt:lpstr>
      <vt:lpstr>65_Office Theme</vt:lpstr>
      <vt:lpstr>2_Office Theme</vt:lpstr>
      <vt:lpstr>LSIC Surface Power Telecon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is Fibertek?</vt:lpstr>
      <vt:lpstr>CALIPSO</vt:lpstr>
      <vt:lpstr>Fibertek ICESat-2 Contributions</vt:lpstr>
      <vt:lpstr>NASA ISS CATS  Aerosol Lidar</vt:lpstr>
      <vt:lpstr>Presentation Outline</vt:lpstr>
      <vt:lpstr>Lunar Power Beaming Applications</vt:lpstr>
      <vt:lpstr>Lunar Applications</vt:lpstr>
      <vt:lpstr>Power Beaming Basic</vt:lpstr>
      <vt:lpstr>Good New Space Fiber Lasers do exist</vt:lpstr>
      <vt:lpstr>  High TRL Space Lasers available up to 150W</vt:lpstr>
      <vt:lpstr>NASA JPL Optical Com - TRL6</vt:lpstr>
      <vt:lpstr>20 W Amplifier – NASA Lidar, Lasercom</vt:lpstr>
      <vt:lpstr>50 W  Fiber Laser</vt:lpstr>
      <vt:lpstr>100W Fiber Laser</vt:lpstr>
      <vt:lpstr>Structural and Thermal Analysis</vt:lpstr>
      <vt:lpstr>1064 nm, 85% to 90% Efficiency feasible</vt:lpstr>
      <vt:lpstr>Reliability – 50W, 100W</vt:lpstr>
      <vt:lpstr>PowerPoint Presentation</vt:lpstr>
      <vt:lpstr>Laser Pointing System </vt:lpstr>
      <vt:lpstr>Space 6.4 cm diameter telescope, Pointing</vt:lpstr>
      <vt:lpstr>Artemis Orbiter, 10 Cm gimbal </vt:lpstr>
      <vt:lpstr>Checklist to space  (partial)</vt:lpstr>
      <vt:lpstr>Thanks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LSIC Surface Power Telecon </dc:title>
  <dc:creator>Young, Sean A. (SES)</dc:creator>
  <cp:lastModifiedBy>Matt Clement</cp:lastModifiedBy>
  <cp:revision>34</cp:revision>
  <dcterms:created xsi:type="dcterms:W3CDTF">2022-10-21T17:12:05Z</dcterms:created>
  <dcterms:modified xsi:type="dcterms:W3CDTF">2023-02-23T16:47:51Z</dcterms:modified>
</cp:coreProperties>
</file>