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8" r:id="rId4"/>
  </p:sldMasterIdLst>
  <p:notesMasterIdLst>
    <p:notesMasterId r:id="rId13"/>
  </p:notesMasterIdLst>
  <p:sldIdLst>
    <p:sldId id="275" r:id="rId5"/>
    <p:sldId id="2199" r:id="rId6"/>
    <p:sldId id="2258" r:id="rId7"/>
    <p:sldId id="2235" r:id="rId8"/>
    <p:sldId id="15887" r:id="rId9"/>
    <p:sldId id="15883" r:id="rId10"/>
    <p:sldId id="2232" r:id="rId11"/>
    <p:sldId id="158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body" id="{49462F3C-D70E-B942-9FC8-8B758D2FFB9F}">
          <p14:sldIdLst>
            <p14:sldId id="275"/>
            <p14:sldId id="2199"/>
            <p14:sldId id="2258"/>
            <p14:sldId id="2235"/>
            <p14:sldId id="15887"/>
            <p14:sldId id="15883"/>
            <p14:sldId id="2232"/>
            <p14:sldId id="158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065"/>
    <a:srgbClr val="0F3470"/>
    <a:srgbClr val="F9E180"/>
    <a:srgbClr val="595959"/>
    <a:srgbClr val="B2D2F2"/>
    <a:srgbClr val="0099FF"/>
    <a:srgbClr val="73FEFF"/>
    <a:srgbClr val="000000"/>
    <a:srgbClr val="73A950"/>
    <a:srgbClr val="F9EC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 autoAdjust="0"/>
    <p:restoredTop sz="9316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6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9" d="100"/>
        <a:sy n="16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9A375-B218-184B-B243-CB7E0F1616A7}" type="datetimeFigureOut">
              <a:rPr lang="en-US" smtClean="0"/>
              <a:t>3/21/23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5F0F0-3408-9F4A-9B24-898CD7F5D4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0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Our-Work/Working-Groups/Lunar-Simulants.php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mailto:Karen.Stockstill-Cahill@jhuapl.edu" TargetMode="External"/><Relationship Id="rId4" Type="http://schemas.openxmlformats.org/officeDocument/2006/relationships/hyperlink" Target="https://lsic-wiki.jhuapl.edu/display/LSWG/Lunar+Simulants+Working+Group+Home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59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95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32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9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public webpage: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3" tooltip="https://lsic.jhuapl.edu/Our-Work/Working-Groups/Lunar-Simulants.php"/>
              </a:rPr>
              <a:t>https://lsic.jhuapl.edu/Our-Work/Working-Groups/Lunar-Simulants.php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LSWG on LSIC confluence page: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4" tooltip="https://lsic-wiki.jhuapl.edu/display/LSWG/Lunar+Simulants+Working+Group+Home"/>
              </a:rPr>
              <a:t>https://lsic-wiki.jhuapl.edu/display/LSWG/Lunar+Simulants+Working+Group+Home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Email Karen to be added to the LSWG List Serve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sng" strike="noStrike" dirty="0">
                <a:solidFill>
                  <a:srgbClr val="044A91"/>
                </a:solidFill>
                <a:effectLst/>
                <a:latin typeface="Calibri" panose="020F0502020204030204" pitchFamily="34" charset="0"/>
                <a:hlinkClick r:id="rId5" tooltip="mailto:Karen.Stockstill-Cahill@jhuapl.edu"/>
              </a:rPr>
              <a:t>Karen.Stockstill-Cahill@jhuapl.edu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9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forms.gle</a:t>
            </a:r>
            <a:r>
              <a:rPr lang="en-US" dirty="0"/>
              <a:t>/tuhzwAUaQLDivQ2D7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5F0F0-3408-9F4A-9B24-898CD7F5D4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0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ABF7FA-8EA1-F742-871A-FEAB06A59929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3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91440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9144000" cy="838200"/>
          </a:xfrm>
        </p:spPr>
        <p:txBody>
          <a:bodyPr lIns="0" tIns="0" rIns="0" bIns="0"/>
          <a:lstStyle>
            <a:lvl1pPr marL="0" indent="0" algn="l">
              <a:buNone/>
              <a:defRPr sz="2400" b="1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1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4952999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485900"/>
            <a:ext cx="4953000" cy="3871457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B9F7AC3-90A0-EF49-AE42-0519FF59C2D5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2927BC-A840-7041-BA16-52B5A3F64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181100"/>
            <a:ext cx="4952999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181100"/>
            <a:ext cx="4953000" cy="41762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09B5394-2291-2344-AD63-E8F25A62D56E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3A485B-147C-8D4B-9DC2-3A389CDB5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37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8"/>
          <p:cNvSpPr>
            <a:spLocks noGrp="1"/>
          </p:cNvSpPr>
          <p:nvPr>
            <p:ph type="chart" sz="quarter" idx="16" hasCustomPrompt="1"/>
          </p:nvPr>
        </p:nvSpPr>
        <p:spPr>
          <a:xfrm>
            <a:off x="952500" y="1485900"/>
            <a:ext cx="4952999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7" hasCustomPrompt="1"/>
          </p:nvPr>
        </p:nvSpPr>
        <p:spPr>
          <a:xfrm>
            <a:off x="6286500" y="1485900"/>
            <a:ext cx="4953000" cy="387145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chart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02235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36236" y="5486400"/>
            <a:ext cx="3653528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chart label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87B870-43DB-4042-A4E4-58FA209A6C0D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98A9D8-6900-CC41-B62F-078D78C28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869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77927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914073" y="1198563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277927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7914073" y="1198563"/>
            <a:ext cx="0" cy="39830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0F22523-A4FD-5E4E-A847-52BFBA31415E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988364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619500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3924301"/>
            <a:ext cx="2979692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619500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3924301"/>
            <a:ext cx="2983450" cy="12573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619500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1099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181100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181100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9738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388361B-29AB-9F49-93E6-8FC0BFBC2CEE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277927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7914073" y="1503364"/>
            <a:ext cx="0" cy="364490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4277927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7914073" y="1503364"/>
            <a:ext cx="0" cy="367823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9101"/>
            <a:ext cx="2988364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0" y="3924301"/>
            <a:ext cx="298840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606154" y="4229101"/>
            <a:ext cx="2979692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606109" y="3924301"/>
            <a:ext cx="297973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9" hasCustomPrompt="1"/>
          </p:nvPr>
        </p:nvSpPr>
        <p:spPr>
          <a:xfrm>
            <a:off x="8256050" y="4229101"/>
            <a:ext cx="2983450" cy="9525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8257327" y="3924301"/>
            <a:ext cx="2982173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988409" cy="2231135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4606105" y="1485901"/>
            <a:ext cx="297973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257323" y="1485901"/>
            <a:ext cx="2982177" cy="2228936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03865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</p:spTree>
    <p:extLst>
      <p:ext uri="{BB962C8B-B14F-4D97-AF65-F5344CB8AC3E}">
        <p14:creationId xmlns:p14="http://schemas.microsoft.com/office/powerpoint/2010/main" val="38340564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3924301"/>
            <a:ext cx="2301354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3924301"/>
            <a:ext cx="233224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619501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60284" y="3924301"/>
            <a:ext cx="2302298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2343" y="3619501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18555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18555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76645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9761" y="3924301"/>
            <a:ext cx="2338690" cy="1257299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619501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18555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212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56992C7B-DBF6-744D-ABE9-AD69D3B61F17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877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 Featur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44" y="4226903"/>
            <a:ext cx="2301354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922103"/>
            <a:ext cx="2301386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3592038" y="4226903"/>
            <a:ext cx="2332240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591980" y="3922103"/>
            <a:ext cx="2332272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6259037" y="4226903"/>
            <a:ext cx="230468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60184" y="3922103"/>
            <a:ext cx="2303545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0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3591975" y="1485900"/>
            <a:ext cx="2332275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6262335" y="1485900"/>
            <a:ext cx="2301389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27" hasCustomPrompt="1"/>
          </p:nvPr>
        </p:nvSpPr>
        <p:spPr>
          <a:xfrm>
            <a:off x="8898514" y="4226903"/>
            <a:ext cx="2339937" cy="95469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8901816" y="3922103"/>
            <a:ext cx="2337688" cy="304800"/>
          </a:xfr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8901808" y="1485900"/>
            <a:ext cx="2337691" cy="2228937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0" y="5510050"/>
            <a:ext cx="10286999" cy="661988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A3E529DA-21A5-C14F-BABC-49BE57657B45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11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2834690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185863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2834690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185863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188534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548063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188534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548063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099"/>
            <a:ext cx="11277600" cy="76676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1EAA674B-C75F-3244-BF86-5527D153A4B7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8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52501" y="3134727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952501" y="1485900"/>
            <a:ext cx="2463800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3577696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181726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6185429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8793163" y="3134727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7" hasCustomPrompt="1"/>
          </p:nvPr>
        </p:nvSpPr>
        <p:spPr>
          <a:xfrm>
            <a:off x="8793163" y="1485900"/>
            <a:ext cx="2446337" cy="151326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952501" y="5488571"/>
            <a:ext cx="2463800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9" hasCustomPrompt="1"/>
          </p:nvPr>
        </p:nvSpPr>
        <p:spPr>
          <a:xfrm>
            <a:off x="952501" y="3848100"/>
            <a:ext cx="2463800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581400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1" hasCustomPrompt="1"/>
          </p:nvPr>
        </p:nvSpPr>
        <p:spPr>
          <a:xfrm>
            <a:off x="3577696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6181726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6185429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8793163" y="5488571"/>
            <a:ext cx="2446337" cy="258345"/>
          </a:xfrm>
        </p:spPr>
        <p:txBody>
          <a:bodyPr anchor="t">
            <a:noAutofit/>
          </a:bodyPr>
          <a:lstStyle>
            <a:lvl1pPr marL="0" indent="0">
              <a:buNone/>
              <a:defRPr sz="12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600" b="1">
                <a:solidFill>
                  <a:schemeClr val="accent3"/>
                </a:solidFill>
              </a:defRPr>
            </a:lvl2pPr>
            <a:lvl3pPr marL="914400" indent="0">
              <a:buNone/>
              <a:defRPr sz="1600" b="1">
                <a:solidFill>
                  <a:schemeClr val="accent3"/>
                </a:solidFill>
              </a:defRPr>
            </a:lvl3pPr>
            <a:lvl4pPr marL="1371600" indent="0">
              <a:buNone/>
              <a:defRPr sz="1600" b="1">
                <a:solidFill>
                  <a:schemeClr val="accent3"/>
                </a:solidFill>
              </a:defRPr>
            </a:lvl4pPr>
            <a:lvl5pPr marL="1828800" indent="0">
              <a:buNone/>
              <a:defRPr sz="16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5" hasCustomPrompt="1"/>
          </p:nvPr>
        </p:nvSpPr>
        <p:spPr>
          <a:xfrm>
            <a:off x="8793163" y="3848100"/>
            <a:ext cx="2446337" cy="1504912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8B89EE15-5D8D-D647-B949-DA21CFB890E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8993706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6756"/>
            <a:ext cx="12187257" cy="649832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10800000">
            <a:off x="0" y="4386808"/>
            <a:ext cx="12192000" cy="2113680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1181100"/>
            <a:ext cx="10553700" cy="114300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2437483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0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205F54-4BF1-3C49-88E8-5230A96B49D3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25600"/>
            <a:ext cx="5410200" cy="157089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38600"/>
            <a:ext cx="5410200" cy="838200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6858001" y="566530"/>
            <a:ext cx="5334000" cy="573488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09" y="95382"/>
            <a:ext cx="3178301" cy="1309907"/>
          </a:xfrm>
          <a:prstGeom prst="rect">
            <a:avLst/>
          </a:prstGeom>
        </p:spPr>
      </p:pic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76800"/>
            <a:ext cx="5410200" cy="12954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178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" y="2167"/>
            <a:ext cx="12187257" cy="649832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 rot="10800000">
            <a:off x="0" y="4389089"/>
            <a:ext cx="12192000" cy="211139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825130"/>
            <a:ext cx="10553700" cy="590344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4415474"/>
            <a:ext cx="10553700" cy="5013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1999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BCDC1A7-1727-0044-ADAF-FC89EAB7D439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0"/>
            <a:ext cx="79629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BDA206A-DC71-DE41-8C2D-33C38F2A7E5D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56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ou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4229100" y="-1"/>
            <a:ext cx="7962900" cy="6500489"/>
          </a:xfr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2705100"/>
            <a:ext cx="3225800" cy="28448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paragraph text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419100"/>
            <a:ext cx="3225800" cy="1905000"/>
          </a:xfrm>
        </p:spPr>
        <p:txBody>
          <a:bodyPr anchor="b">
            <a:normAutofit/>
          </a:bodyPr>
          <a:lstStyle>
            <a:lvl1pPr marL="0" indent="0">
              <a:buNone/>
              <a:defRPr sz="3200" baseline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quote or interesting fact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229100" y="1"/>
            <a:ext cx="0" cy="65004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B4B586E-FB23-7343-A5F8-BF224083AB1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014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-Bleed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500488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89900" y="5424303"/>
            <a:ext cx="3644900" cy="747897"/>
          </a:xfrm>
          <a:solidFill>
            <a:schemeClr val="bg1"/>
          </a:solidFill>
        </p:spPr>
        <p:txBody>
          <a:bodyPr lIns="365760" tIns="274320" rIns="365760" bIns="274320" anchor="t" anchorCtr="0">
            <a:sp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image caption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4D60BE6-C3EF-E248-B029-E7DCE29C4D6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28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5612-DC24-164A-87F5-39F5D56C638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3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BB3F-4548-5848-869B-42FFD2F28F9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5089"/>
            <a:ext cx="11277600" cy="33832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4565"/>
            <a:ext cx="11277600" cy="386535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1717379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EB3A3A-AE41-004F-92C8-3A977DC82012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Media Placeholder 10"/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video</a:t>
            </a:r>
          </a:p>
        </p:txBody>
      </p:sp>
    </p:spTree>
    <p:extLst>
      <p:ext uri="{BB962C8B-B14F-4D97-AF65-F5344CB8AC3E}">
        <p14:creationId xmlns:p14="http://schemas.microsoft.com/office/powerpoint/2010/main" val="1704606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12180-3E9D-A142-813E-5A768CF48DAD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47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 userDrawn="1">
            <p:ph type="title" hasCustomPrompt="1"/>
          </p:nvPr>
        </p:nvSpPr>
        <p:spPr>
          <a:xfrm>
            <a:off x="457200" y="419100"/>
            <a:ext cx="11277600" cy="351608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6096000" y="884420"/>
            <a:ext cx="12192" cy="56160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-9939" y="3695999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0" y="88442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144578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3" name="Text Placeholder 1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57200" y="1152294"/>
            <a:ext cx="5296819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5" name="Text Placeholder 1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3482" y="4295396"/>
            <a:ext cx="5299617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" name="Text Placeholder 1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453483" y="4001905"/>
            <a:ext cx="529961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9" name="Text Placeholder 14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6442617" y="1442068"/>
            <a:ext cx="5292183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0" name="Text Placeholder 1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442617" y="1148577"/>
            <a:ext cx="5289388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62" name="Text Placeholder 14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6438900" y="4291679"/>
            <a:ext cx="5293105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Text Placeholder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438900" y="3998188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440C69AA-4028-2346-851C-598F8815DC41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469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096000" y="0"/>
            <a:ext cx="3048" cy="6500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3255080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72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57201" y="419100"/>
            <a:ext cx="5293104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2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1" y="3880422"/>
            <a:ext cx="5293104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3" y="3586931"/>
            <a:ext cx="5295896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6438900" y="712591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438901" y="419100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6438900" y="3876705"/>
            <a:ext cx="5295900" cy="1136721"/>
          </a:xfrm>
        </p:spPr>
        <p:txBody>
          <a:bodyPr wrap="square" lIns="0" tIns="0" rIns="0" bIns="0">
            <a:normAutofit/>
          </a:bodyPr>
          <a:lstStyle>
            <a:lvl1pPr marL="137160" indent="-137160">
              <a:lnSpc>
                <a:spcPct val="100000"/>
              </a:lnSpc>
              <a:spcBef>
                <a:spcPts val="500"/>
              </a:spcBef>
              <a:defRPr sz="1400">
                <a:solidFill>
                  <a:schemeClr val="bg1"/>
                </a:solidFill>
              </a:defRPr>
            </a:lvl1pPr>
            <a:lvl2pPr marL="32004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2pPr>
            <a:lvl3pPr marL="59436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3pPr>
            <a:lvl4pPr marL="86868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4pPr>
            <a:lvl5pPr marL="1143000" indent="-137160">
              <a:spcBef>
                <a:spcPts val="50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6" hasCustomPrompt="1"/>
          </p:nvPr>
        </p:nvSpPr>
        <p:spPr>
          <a:xfrm>
            <a:off x="6438900" y="3583214"/>
            <a:ext cx="5295900" cy="221599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16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>
                <a:solidFill>
                  <a:schemeClr val="accent3"/>
                </a:solidFill>
              </a:defRPr>
            </a:lvl2pPr>
            <a:lvl3pPr marL="914400" indent="0">
              <a:buNone/>
              <a:defRPr>
                <a:solidFill>
                  <a:schemeClr val="accent3"/>
                </a:solidFill>
              </a:defRPr>
            </a:lvl3pPr>
            <a:lvl4pPr marL="1371600" indent="0">
              <a:buNone/>
              <a:defRPr>
                <a:solidFill>
                  <a:schemeClr val="accent3"/>
                </a:solidFill>
              </a:defRPr>
            </a:lvl4pPr>
            <a:lvl5pPr marL="1828800" indent="0"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add quad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7"/>
          </p:nvPr>
        </p:nvSpPr>
        <p:spPr/>
        <p:txBody>
          <a:bodyPr/>
          <a:lstStyle/>
          <a:p>
            <a:fld id="{EAD40597-9D3C-4B4A-A3D8-7DD42E93C242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9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8E691F-70E6-D64F-8D4F-FAA34A0DE44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52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A451E-F603-1047-B03A-D9117F2AE499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358640"/>
            <a:ext cx="12192000" cy="249936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163" y="1371600"/>
            <a:ext cx="5479673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12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 3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1123CB-3959-8245-AF3D-DDDD939CF756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4509053"/>
            <a:ext cx="6972300" cy="60960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5118652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690152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-2372" y="0"/>
            <a:ext cx="12194372" cy="3429000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778686" y="4509052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5" y="4458050"/>
            <a:ext cx="3030109" cy="19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952500" y="1179514"/>
            <a:ext cx="10287000" cy="503078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8208E-FB7B-0A4E-84BB-7401603226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20023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1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898A248-D4E4-514D-9AFD-666C05AB2873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67200" y="3886201"/>
            <a:ext cx="6972300" cy="609600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4495800"/>
            <a:ext cx="6972300" cy="57016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67200" y="5067300"/>
            <a:ext cx="4010128" cy="11049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75" y="3411128"/>
            <a:ext cx="3030109" cy="1982102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778686" y="3886200"/>
            <a:ext cx="0" cy="228600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-2370" y="0"/>
            <a:ext cx="4063997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4061628" y="0"/>
            <a:ext cx="406399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8125625" y="0"/>
            <a:ext cx="4066376" cy="3440287"/>
          </a:xfrm>
          <a:solidFill>
            <a:schemeClr val="tx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84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EA7780-5DFD-AE4F-B1E0-892BD90D08BB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291470"/>
            <a:ext cx="12192000" cy="5665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" y="1332"/>
            <a:ext cx="12187256" cy="6855332"/>
          </a:xfrm>
          <a:prstGeom prst="rect">
            <a:avLst/>
          </a:prstGeom>
          <a:effectLst/>
        </p:spPr>
      </p:pic>
      <p:sp>
        <p:nvSpPr>
          <p:cNvPr id="13" name="Rectangle 12"/>
          <p:cNvSpPr/>
          <p:nvPr userDrawn="1"/>
        </p:nvSpPr>
        <p:spPr>
          <a:xfrm rot="10800000">
            <a:off x="0" y="4358639"/>
            <a:ext cx="12192000" cy="2499359"/>
          </a:xfrm>
          <a:prstGeom prst="rect">
            <a:avLst/>
          </a:prstGeom>
          <a:gradFill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00" y="1028700"/>
            <a:ext cx="6819900" cy="1485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(recommended for titles that </a:t>
            </a:r>
            <a:br>
              <a:rPr lang="en-US" dirty="0"/>
            </a:br>
            <a:r>
              <a:rPr lang="en-US" dirty="0"/>
              <a:t>are 2-3 lines long)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91001" y="2514600"/>
            <a:ext cx="6819900" cy="34156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91000" y="2857501"/>
            <a:ext cx="6819900" cy="775386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Contact information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38" y="532082"/>
            <a:ext cx="3271029" cy="213969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191000" y="3976707"/>
            <a:ext cx="6819900" cy="2195494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200"/>
              </a:spcBef>
              <a:buNone/>
              <a:defRPr sz="1000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en-US" dirty="0">
                <a:effectLst/>
                <a:latin typeface="Helvetica" charset="0"/>
              </a:rPr>
              <a:t>Click to add classification text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191000" y="3855309"/>
            <a:ext cx="68199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1082518" y="2541694"/>
            <a:ext cx="2210142" cy="49757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11100 Johns Hopkins Road </a:t>
            </a:r>
            <a:b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</a:br>
            <a:r>
              <a:rPr lang="en-US" sz="1200" dirty="0">
                <a:solidFill>
                  <a:schemeClr val="bg1"/>
                </a:solidFill>
                <a:latin typeface="+mn-lt"/>
                <a:ea typeface="Myriad Pro" charset="0"/>
                <a:cs typeface="Myriad Pro" charset="0"/>
              </a:rPr>
              <a:t>Laurel, MD 20723-6099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82518" y="2387995"/>
            <a:ext cx="221014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04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69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3"/>
            <a:ext cx="10287000" cy="4986338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63BA-95B7-2B4C-AEF6-CD82AC9533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4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r_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4951540-E53C-E74E-9A92-C692D2300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87967" y="1307364"/>
            <a:ext cx="5055650" cy="5078321"/>
          </a:xfrm>
        </p:spPr>
        <p:txBody>
          <a:bodyPr lIns="0" tIns="0" rIns="0"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B4E2-F6A1-AB41-B966-6EB53929315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22182-A2A4-CB46-9920-A744C95DAC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93A17E-A766-8A4A-85E7-BE709339B9D1}"/>
              </a:ext>
            </a:extLst>
          </p:cNvPr>
          <p:cNvCxnSpPr/>
          <p:nvPr userDrawn="1"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37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9100"/>
            <a:ext cx="11277600" cy="338328"/>
          </a:xfrm>
        </p:spPr>
        <p:txBody>
          <a:bodyPr>
            <a:no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485900"/>
            <a:ext cx="10287000" cy="4686301"/>
          </a:xfrm>
        </p:spPr>
        <p:txBody>
          <a:bodyPr/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8576"/>
            <a:ext cx="11277600" cy="382524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r>
              <a:rPr lang="en-US" sz="2000" b="0" dirty="0"/>
              <a:t>Click to add subtitle</a:t>
            </a:r>
            <a:endParaRPr lang="en-US" sz="16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2B8C9E-6C25-9D45-BD6C-30504F0142BB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ABFF6-8C79-B046-899C-AE63F4762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849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2500" y="1185864"/>
            <a:ext cx="4952999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952501" y="5486400"/>
            <a:ext cx="10286999" cy="685800"/>
          </a:xfrm>
          <a:solidFill>
            <a:schemeClr val="accent2"/>
          </a:solidFill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</a:lstStyle>
          <a:p>
            <a:pPr lvl="0"/>
            <a:r>
              <a:rPr lang="en-US" dirty="0"/>
              <a:t>Click to add callout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0" y="1185864"/>
            <a:ext cx="4953000" cy="4171494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C16241-9A65-974E-97DB-275BDA682FC7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B7A62-5ED3-6B46-B894-351377ED0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1179"/>
          <a:stretch/>
        </p:blipFill>
        <p:spPr>
          <a:xfrm>
            <a:off x="0" y="0"/>
            <a:ext cx="432442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8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00488"/>
            <a:ext cx="12192000" cy="3566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11277600" cy="76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181100"/>
            <a:ext cx="10287000" cy="4991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693738" marR="0" lvl="1" indent="-24606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50938" marR="0" lvl="2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Wingdings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6550" marR="0" lvl="3" indent="-227013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80000"/>
              <a:buFont typeface="Courier New" charset="0"/>
              <a:buChar char="o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63750" marR="0" lvl="4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500488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1428508" y="6604000"/>
            <a:ext cx="0" cy="15514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16" y="6500488"/>
            <a:ext cx="3203942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39845" y="6500488"/>
            <a:ext cx="1373855" cy="357511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74931B7-E6F4-684C-ACFC-44768C603396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8221" y="6500488"/>
            <a:ext cx="369465" cy="3575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accent2"/>
                </a:solidFill>
              </a:defRPr>
            </a:lvl1pPr>
          </a:lstStyle>
          <a:p>
            <a:fld id="{4EBCDCBD-78E1-0D41-A999-31B5EBF8E0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03" y="6565216"/>
            <a:ext cx="212200" cy="22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  <p:sldLayoutId id="2147483758" r:id="rId20"/>
    <p:sldLayoutId id="2147483759" r:id="rId21"/>
    <p:sldLayoutId id="2147483760" r:id="rId22"/>
    <p:sldLayoutId id="2147483761" r:id="rId23"/>
    <p:sldLayoutId id="2147483762" r:id="rId24"/>
    <p:sldLayoutId id="2147483763" r:id="rId25"/>
    <p:sldLayoutId id="2147483764" r:id="rId26"/>
    <p:sldLayoutId id="2147483765" r:id="rId27"/>
    <p:sldLayoutId id="2147483766" r:id="rId28"/>
    <p:sldLayoutId id="2147483767" r:id="rId29"/>
    <p:sldLayoutId id="2147483768" r:id="rId30"/>
    <p:sldLayoutId id="2147483806" r:id="rId31"/>
    <p:sldLayoutId id="2147483807" r:id="rId3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100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3738" marR="0" indent="-24606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.AppleSystemUIFont" charset="-12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50938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Wingdings" charset="2"/>
        <a:buChar char="§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6550" marR="0" indent="-227013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80000"/>
        <a:buFont typeface="Courier New" charset="0"/>
        <a:buChar char="o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6375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/>
        <a:buChar char="•"/>
        <a:tabLst/>
        <a:defRPr sz="16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>
          <p15:clr>
            <a:srgbClr val="F26B43"/>
          </p15:clr>
        </p15:guide>
        <p15:guide id="2" pos="288">
          <p15:clr>
            <a:srgbClr val="F26B43"/>
          </p15:clr>
        </p15:guide>
        <p15:guide id="3" pos="739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3840">
          <p15:clr>
            <a:srgbClr val="F26B43"/>
          </p15:clr>
        </p15:guide>
        <p15:guide id="7" orient="horz" pos="744">
          <p15:clr>
            <a:srgbClr val="F26B43"/>
          </p15:clr>
        </p15:guide>
        <p15:guide id="8" pos="600">
          <p15:clr>
            <a:srgbClr val="F26B43"/>
          </p15:clr>
        </p15:guide>
        <p15:guide id="9" pos="7080">
          <p15:clr>
            <a:srgbClr val="F26B43"/>
          </p15:clr>
        </p15:guide>
        <p15:guide id="10" pos="4056">
          <p15:clr>
            <a:srgbClr val="F26B43"/>
          </p15:clr>
        </p15:guide>
        <p15:guide id="11" pos="3624">
          <p15:clr>
            <a:srgbClr val="F26B43"/>
          </p15:clr>
        </p15:guide>
        <p15:guide id="13" orient="horz" pos="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di.Berdis@jhuapl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8.png"/><Relationship Id="rId4" Type="http://schemas.openxmlformats.org/officeDocument/2006/relationships/hyperlink" Target="mailto:Karl.Hibbitts@jhuapl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sic.jhuapl.edu/Events/Agenda/index.php?id=38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scend.events/" TargetMode="External"/><Relationship Id="rId5" Type="http://schemas.openxmlformats.org/officeDocument/2006/relationships/hyperlink" Target="https://learn.mines.edu/srr/" TargetMode="External"/><Relationship Id="rId4" Type="http://schemas.openxmlformats.org/officeDocument/2006/relationships/hyperlink" Target="https://lsic.jhuapl.edu/Events/Agenda/index.php?id=44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opp/300aaf5cb2b54f3ea3855d6b428d3f2d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hyperlink" Target="https://tinyurl.com/mr7jk83k" TargetMode="External"/><Relationship Id="rId4" Type="http://schemas.openxmlformats.org/officeDocument/2006/relationships/hyperlink" Target="https://tinyurl.com/NASA-LuSTR2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8B7B73-6D3F-2141-AE53-76213E3E8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199" y="2972577"/>
            <a:ext cx="7759338" cy="2098488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rgbClr val="F9E180"/>
                </a:solidFill>
              </a:rPr>
              <a:t>LSIC ISRU Focus Group Monthly </a:t>
            </a:r>
            <a:br>
              <a:rPr lang="en-US" sz="3600" b="0" dirty="0">
                <a:solidFill>
                  <a:srgbClr val="F9E18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http://lsic.jhuapl.edu/</a:t>
            </a:r>
            <a:br>
              <a:rPr lang="en-US" sz="2400" b="0" dirty="0">
                <a:solidFill>
                  <a:srgbClr val="FFFF00"/>
                </a:solidFill>
              </a:rPr>
            </a:br>
            <a:r>
              <a:rPr lang="en-US" sz="2400" b="0" dirty="0">
                <a:solidFill>
                  <a:srgbClr val="FFFF00"/>
                </a:solidFill>
              </a:rPr>
              <a:t>http://lsic-wiki.jhuapl.edu/ (Confluence sign-up required)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92D2B11-4A5A-0F48-A09B-2049DFA29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4576432"/>
            <a:ext cx="7759338" cy="570163"/>
          </a:xfrm>
        </p:spPr>
        <p:txBody>
          <a:bodyPr/>
          <a:lstStyle/>
          <a:p>
            <a:r>
              <a:rPr lang="en-US" dirty="0"/>
              <a:t>March 22, 2023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B4E7F7B-E3BF-B24F-83D2-7C2B841658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7198" y="5050963"/>
            <a:ext cx="6665845" cy="14495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rgbClr val="F9E180"/>
                </a:solidFill>
              </a:rPr>
              <a:t>Dr. Jodi Berdis, Dr. Karl </a:t>
            </a:r>
            <a:r>
              <a:rPr lang="en-US" sz="1800" dirty="0" err="1">
                <a:solidFill>
                  <a:srgbClr val="F9E180"/>
                </a:solidFill>
              </a:rPr>
              <a:t>Hibbitts</a:t>
            </a:r>
            <a:r>
              <a:rPr lang="en-US" sz="1800" dirty="0">
                <a:solidFill>
                  <a:srgbClr val="F9E180"/>
                </a:solidFill>
              </a:rPr>
              <a:t>, Dr. Michael Nord, Dave Smith, Claire Trop, Dr. Rich Miller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9E18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Jodi.Berdis@jhuapl.edu</a:t>
            </a:r>
            <a:r>
              <a:rPr lang="en-US" sz="1600" u="sng" dirty="0"/>
              <a:t>, </a:t>
            </a:r>
            <a:r>
              <a:rPr lang="en-US" sz="16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Karl.Hibbitts@jhuapl.edu</a:t>
            </a:r>
            <a:r>
              <a:rPr lang="en-US" sz="1600" u="sng" dirty="0"/>
              <a:t>, Michael.Nord@jhuapl.edu, David.Smith@jhuapl.edu, Claire.Trop@jhuapl.edu, </a:t>
            </a:r>
            <a:r>
              <a:rPr lang="en-US" sz="1600" u="sng" dirty="0" err="1"/>
              <a:t>Richard.S.Miller@jhuapl.edu</a:t>
            </a:r>
            <a:endParaRPr lang="en-US" sz="1600" u="sng" dirty="0"/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F9E18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52FB44-F512-2D49-909D-E0CF8B92FA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9B02F-0B17-2241-AFE4-C932307C5A4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4BEFFC-0DE2-E945-8CAC-3B69AA567AA5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7FDAF-F2DA-044A-BB36-DE26408679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35AC17-D72A-F14A-B7F6-24B805D5D4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00"/>
          <a:stretch/>
        </p:blipFill>
        <p:spPr>
          <a:xfrm>
            <a:off x="78551" y="230300"/>
            <a:ext cx="877824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0800-86F3-0046-A16B-FBF71F11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13" y="276860"/>
            <a:ext cx="6939280" cy="762000"/>
          </a:xfrm>
        </p:spPr>
        <p:txBody>
          <a:bodyPr/>
          <a:lstStyle/>
          <a:p>
            <a:pPr algn="ctr"/>
            <a:r>
              <a:rPr lang="en-US" dirty="0"/>
              <a:t>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F6108-F94E-374C-92DA-0CB3D08AD4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C2CCE9-65D5-4615-9B27-785F94F466C1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00A2-DE63-884C-AB47-FD1C1FCF4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40305AD-6D65-6A4D-BFA5-2A49424254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6159" y="1392664"/>
            <a:ext cx="11237541" cy="47826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General updates and house-keeping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APL is happy to consult as appropriate with ISRU and related technologies. We can provide advice on how to build for launch and operate in extreme environments. </a:t>
            </a:r>
            <a:r>
              <a:rPr lang="en-US" b="1" dirty="0"/>
              <a:t>This includes site visits!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/>
              <a:t>Upcoming Meetings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Funding Opportunities</a:t>
            </a:r>
          </a:p>
          <a:p>
            <a:pPr>
              <a:spcAft>
                <a:spcPts val="600"/>
              </a:spcAft>
            </a:pPr>
            <a:r>
              <a:rPr lang="en-US" dirty="0"/>
              <a:t>Karen </a:t>
            </a:r>
            <a:r>
              <a:rPr lang="en-US" dirty="0" err="1"/>
              <a:t>Stockstill</a:t>
            </a:r>
            <a:r>
              <a:rPr lang="en-US" dirty="0"/>
              <a:t>-Cahill (JHU/APL):  “2022 LSIC Simulants Assessment Report: Implications for ISRU”</a:t>
            </a:r>
          </a:p>
          <a:p>
            <a:pPr>
              <a:spcAft>
                <a:spcPts val="600"/>
              </a:spcAft>
            </a:pPr>
            <a:r>
              <a:rPr lang="en-US" dirty="0"/>
              <a:t>Coffee &amp; Donuts: Recommendations from February “ISRU Vision” Telecon</a:t>
            </a:r>
          </a:p>
        </p:txBody>
      </p:sp>
    </p:spTree>
    <p:extLst>
      <p:ext uri="{BB962C8B-B14F-4D97-AF65-F5344CB8AC3E}">
        <p14:creationId xmlns:p14="http://schemas.microsoft.com/office/powerpoint/2010/main" val="1208440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CF6753A-3D94-D24C-8317-B19910F1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18" y="273244"/>
            <a:ext cx="5801360" cy="762000"/>
          </a:xfrm>
        </p:spPr>
        <p:txBody>
          <a:bodyPr/>
          <a:lstStyle/>
          <a:p>
            <a:r>
              <a:rPr lang="en-US" dirty="0"/>
              <a:t>Notable News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41DF-3881-9F4C-B98D-E3C32D3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4A27A-71D7-D144-92D7-2DC26EE9771C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B786E-4111-D14D-A354-AEC42E58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DE05B-B052-C042-A6B4-D00E3802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Mt Malapert oblique">
            <a:extLst>
              <a:ext uri="{FF2B5EF4-FFF2-40B4-BE49-F238E27FC236}">
                <a16:creationId xmlns:a16="http://schemas.microsoft.com/office/drawing/2014/main" id="{AD8C2720-952D-81AA-7452-CC59355EA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1" y="849854"/>
            <a:ext cx="5613800" cy="561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F589F9-BCBF-3606-F11B-D407ABF56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2" r="42105"/>
          <a:stretch/>
        </p:blipFill>
        <p:spPr>
          <a:xfrm>
            <a:off x="7854976" y="788186"/>
            <a:ext cx="4238513" cy="56349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585ED7-989B-5AE2-315C-FD12D0A1284E}"/>
              </a:ext>
            </a:extLst>
          </p:cNvPr>
          <p:cNvSpPr txBox="1"/>
          <p:nvPr/>
        </p:nvSpPr>
        <p:spPr>
          <a:xfrm>
            <a:off x="9044469" y="788186"/>
            <a:ext cx="3049020" cy="707886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Third hot fire test of future SLS RS-25 engine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4D8A57-D72A-415A-3B31-5231DE7A986A}"/>
              </a:ext>
            </a:extLst>
          </p:cNvPr>
          <p:cNvSpPr txBox="1"/>
          <p:nvPr/>
        </p:nvSpPr>
        <p:spPr>
          <a:xfrm>
            <a:off x="2474259" y="849854"/>
            <a:ext cx="3238052" cy="1015663"/>
          </a:xfrm>
          <a:prstGeom prst="rect">
            <a:avLst/>
          </a:prstGeom>
          <a:solidFill>
            <a:srgbClr val="595959">
              <a:alpha val="76000"/>
            </a:srgb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Exciting LROC Image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Malapert Massif: Artemis 3 candidate landing region</a:t>
            </a:r>
          </a:p>
        </p:txBody>
      </p:sp>
    </p:spTree>
    <p:extLst>
      <p:ext uri="{BB962C8B-B14F-4D97-AF65-F5344CB8AC3E}">
        <p14:creationId xmlns:p14="http://schemas.microsoft.com/office/powerpoint/2010/main" val="412097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686" y="272153"/>
            <a:ext cx="7508240" cy="762000"/>
          </a:xfrm>
        </p:spPr>
        <p:txBody>
          <a:bodyPr/>
          <a:lstStyle/>
          <a:p>
            <a:r>
              <a:rPr lang="en-US" dirty="0"/>
              <a:t>Upcoming Meetings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6" y="918423"/>
            <a:ext cx="6255783" cy="526618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LSIC Spring Meeting (April 24-25):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3"/>
              </a:rPr>
              <a:t>https://lsic.jhuapl.edu/Events/Agenda/index.php?id=380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closes April 10 (in-person) and April 17 (virtual)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LSIC Space Technology Competitive Opportunities Workshop (April 26):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https://lsic.jhuapl.edu/Events/Agenda/index.php?id=441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closes April 12 (in-person) and April 17 (virtual)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Space Resources Week (April 19-21):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Registration open!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Space Resources Roundtable (June 6-9):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March 24: abstract submission deadline; April 14: early-bird registration deadline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https://learn.mines.edu/srr/</a:t>
            </a:r>
            <a:r>
              <a:rPr lang="en-US" dirty="0">
                <a:effectLst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ASCEND (Oct 23-25):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D</a:t>
            </a:r>
            <a:r>
              <a:rPr lang="en-US" dirty="0">
                <a:effectLst/>
              </a:rPr>
              <a:t>eadline for session and talk proposal extended to March 22 (TODAY!)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  <a:hlinkClick r:id="rId6"/>
              </a:rPr>
              <a:t>https://www.ascend.events/</a:t>
            </a:r>
            <a:r>
              <a:rPr lang="en-US" dirty="0">
                <a:effectLst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084AAD-EDD1-B64A-6C9E-A5CF432A4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2492" y="2535206"/>
            <a:ext cx="5339508" cy="39652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418303-55E0-3279-BB20-FB2DB70FD0F9}"/>
              </a:ext>
            </a:extLst>
          </p:cNvPr>
          <p:cNvSpPr txBox="1"/>
          <p:nvPr/>
        </p:nvSpPr>
        <p:spPr>
          <a:xfrm>
            <a:off x="8338081" y="3922005"/>
            <a:ext cx="1323712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9pm EDT, March 29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F8E81E-DE81-CED8-36BE-DB5CFB0B50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1" y="3572"/>
            <a:ext cx="12179297" cy="68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57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961" y="278117"/>
            <a:ext cx="7177640" cy="762000"/>
          </a:xfrm>
        </p:spPr>
        <p:txBody>
          <a:bodyPr/>
          <a:lstStyle/>
          <a:p>
            <a:r>
              <a:rPr lang="en-US" dirty="0"/>
              <a:t>Funding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35" y="1077853"/>
            <a:ext cx="10629607" cy="542263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NASA REDDI “</a:t>
            </a:r>
            <a:r>
              <a:rPr lang="en-US" b="1" dirty="0" err="1"/>
              <a:t>TechFlights</a:t>
            </a:r>
            <a:r>
              <a:rPr lang="en-US" b="1" dirty="0"/>
              <a:t>” </a:t>
            </a:r>
            <a:r>
              <a:rPr lang="en-US" dirty="0"/>
              <a:t>solicitation to be released on April 7, pre-solicitation summary here: </a:t>
            </a:r>
            <a:r>
              <a:rPr lang="en-US" dirty="0">
                <a:hlinkClick r:id="rId3"/>
              </a:rPr>
              <a:t>https://sam.gov/opp/300aaf5cb2b54f3ea3855d6b428d3f2d/view</a:t>
            </a:r>
            <a:r>
              <a:rPr lang="en-US" dirty="0"/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“Topic 1” is of particular interest to the LSIC and ISRU community, as it “addresses demonstration of capabilities that support global lunar utilization leading to commercial commodities and services for a robust lunar economy.”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Lunar Surface Technology Research (</a:t>
            </a:r>
            <a:r>
              <a:rPr lang="en-US" b="1" dirty="0" err="1"/>
              <a:t>LuSTR</a:t>
            </a:r>
            <a:r>
              <a:rPr lang="en-US" b="1" dirty="0"/>
              <a:t>) Opportunities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ISRU is a specific topic/challenge in this call, and more specifically, the Extraction of Metals from Lunar Regolith for Additive Manufacturing. 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Awards are for up to 2 years, up to $2M total, and are limited to PI’s at US universities, though teaming with industries and non-profits is encouraged. 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NOIs Due: March 22, 2023 (TODAY!)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Proposals Due: April 24, 2023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4"/>
              </a:rPr>
              <a:t>https://tinyurl.com/NASA-LuSTR23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M-STAR: MUREP Space Technology Artemis Research </a:t>
            </a:r>
            <a:r>
              <a:rPr lang="en-US" dirty="0"/>
              <a:t>due April 10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Proposers must be at an MSI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Maximum budget $300k/year, 3 years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hlinkClick r:id="rId5"/>
              </a:rPr>
              <a:t>https://tinyurl.com/mr7jk83k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1036E-A1BF-B1DA-DA26-AEB2963DA2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3623"/>
          <a:stretch/>
        </p:blipFill>
        <p:spPr>
          <a:xfrm>
            <a:off x="5427533" y="3844200"/>
            <a:ext cx="6432578" cy="10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07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0"/>
            <a:ext cx="11277600" cy="762000"/>
          </a:xfrm>
        </p:spPr>
        <p:txBody>
          <a:bodyPr/>
          <a:lstStyle/>
          <a:p>
            <a:r>
              <a:rPr lang="en-US" dirty="0"/>
              <a:t>Topical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483" y="2655276"/>
            <a:ext cx="11748051" cy="3840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Karen </a:t>
            </a:r>
            <a:r>
              <a:rPr lang="en-US" sz="3600" dirty="0" err="1"/>
              <a:t>Stockstill</a:t>
            </a:r>
            <a:r>
              <a:rPr lang="en-US" sz="3600" dirty="0"/>
              <a:t>-Cahill</a:t>
            </a:r>
            <a:br>
              <a:rPr lang="en-US" sz="3600" dirty="0"/>
            </a:br>
            <a:r>
              <a:rPr lang="en-US" sz="3600" i="1" dirty="0"/>
              <a:t>JHU/APL</a:t>
            </a:r>
          </a:p>
          <a:p>
            <a:pPr marL="0" indent="0" algn="ctr">
              <a:buNone/>
            </a:pPr>
            <a:endParaRPr lang="en-US" sz="3600" i="1" dirty="0"/>
          </a:p>
          <a:p>
            <a:pPr marL="0" indent="0" algn="ctr">
              <a:spcAft>
                <a:spcPts val="600"/>
              </a:spcAft>
              <a:buNone/>
            </a:pPr>
            <a:r>
              <a:rPr lang="en-US" sz="3600" dirty="0"/>
              <a:t>“2022 LSIC Simulants Assessment Report: Implications for ISRU”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3144-C76E-764F-93FB-58C67DB58A80}" type="datetime3">
              <a:rPr lang="en-US" smtClean="0"/>
              <a:t>21 March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CDCBD-78E1-0D41-A999-31B5EBF8E0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6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342C89-BE9C-DA42-8C4F-3393732FF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9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8210B3-B280-B942-9DF1-0BBF09169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554" y="1234263"/>
            <a:ext cx="10714892" cy="4642338"/>
          </a:xfrm>
          <a:solidFill>
            <a:schemeClr val="tx1">
              <a:alpha val="49602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Coffee &amp; Donuts: Recommendations from February “ISRU Vision” Telecon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F941C3-28C5-D646-B829-8402B749B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993" y="6130046"/>
            <a:ext cx="3457129" cy="800261"/>
          </a:xfrm>
          <a:prstGeom prst="rect">
            <a:avLst/>
          </a:prstGeom>
          <a:effectLst>
            <a:outerShdw blurRad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6876E7-B53B-AC4F-8E0D-E1FF8A6D62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55" y="323931"/>
            <a:ext cx="3203114" cy="5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49367"/>
      </p:ext>
    </p:extLst>
  </p:cSld>
  <p:clrMapOvr>
    <a:masterClrMapping/>
  </p:clrMapOvr>
</p:sld>
</file>

<file path=ppt/theme/theme1.xml><?xml version="1.0" encoding="utf-8"?>
<a:theme xmlns:a="http://schemas.openxmlformats.org/drawingml/2006/main" name="APL-PowerPoint-Theme_dark">
  <a:themeElements>
    <a:clrScheme name="APL PPT Template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C73"/>
      </a:accent1>
      <a:accent2>
        <a:srgbClr val="3E8EDE"/>
      </a:accent2>
      <a:accent3>
        <a:srgbClr val="74AA50"/>
      </a:accent3>
      <a:accent4>
        <a:srgbClr val="D2D755"/>
      </a:accent4>
      <a:accent5>
        <a:srgbClr val="FF9E16"/>
      </a:accent5>
      <a:accent6>
        <a:srgbClr val="E03C30"/>
      </a:accent6>
      <a:hlink>
        <a:srgbClr val="0537FF"/>
      </a:hlink>
      <a:folHlink>
        <a:srgbClr val="953A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rtlCol="0" anchor="ctr">
        <a:norm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9050">
          <a:noFill/>
        </a:ln>
      </a:spPr>
      <a:bodyPr wrap="square" rtlCol="0">
        <a:spAutoFit/>
      </a:bodyPr>
      <a:lstStyle>
        <a:defPPr>
          <a:defRPr sz="20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D68E3EF3-C6FA-1E42-A977-969D056CF3F3}" vid="{09EF0690-C9A7-EB48-8012-9DFA8E0590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57BFD2CB1E744298C1AF8AA7379FF3" ma:contentTypeVersion="2" ma:contentTypeDescription="Create a new document." ma:contentTypeScope="" ma:versionID="15c23ae1aff2a31a8746ac30c25ad53f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0ebe41797ef7d785f7ee00a308cc1d4d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A0430C-6753-4A49-8EA6-EB015BBD9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705E72-33D2-49FE-82C1-AC4E719A71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E9159-B4E5-458F-AE2E-4A186E1ACA1C}">
  <ds:schemaRefs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APL-PowerPoint-Theme_light</Template>
  <TotalTime>117398</TotalTime>
  <Words>670</Words>
  <Application>Microsoft Macintosh PowerPoint</Application>
  <PresentationFormat>Widescreen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.AppleSystemUIFont</vt:lpstr>
      <vt:lpstr>Arial</vt:lpstr>
      <vt:lpstr>Calibri</vt:lpstr>
      <vt:lpstr>Courier New</vt:lpstr>
      <vt:lpstr>Helvetica</vt:lpstr>
      <vt:lpstr>Wingdings</vt:lpstr>
      <vt:lpstr>APL-PowerPoint-Theme_dark</vt:lpstr>
      <vt:lpstr>LSIC ISRU Focus Group Monthly  http://lsic.jhuapl.edu/ http://lsic-wiki.jhuapl.edu/ (Confluence sign-up required)</vt:lpstr>
      <vt:lpstr>Agenda</vt:lpstr>
      <vt:lpstr>Notable News</vt:lpstr>
      <vt:lpstr>Upcoming Meetings</vt:lpstr>
      <vt:lpstr>PowerPoint Presentation</vt:lpstr>
      <vt:lpstr>Funding Opportunities</vt:lpstr>
      <vt:lpstr>Topical Discussion</vt:lpstr>
      <vt:lpstr>Coffee &amp; Donuts: Recommendations from February “ISRU Vision” Telecon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Space Update</dc:title>
  <dc:subject/>
  <dc:creator>Microsoft Office User</dc:creator>
  <cp:keywords/>
  <dc:description>Version 1.0</dc:description>
  <cp:lastModifiedBy>Berdis, Jodi R.</cp:lastModifiedBy>
  <cp:revision>1322</cp:revision>
  <cp:lastPrinted>2019-02-27T12:13:48Z</cp:lastPrinted>
  <dcterms:created xsi:type="dcterms:W3CDTF">2019-01-21T11:32:32Z</dcterms:created>
  <dcterms:modified xsi:type="dcterms:W3CDTF">2023-03-22T18:00:45Z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0x0101009757BFD2CB1E744298C1AF8AA7379FF3</vt:lpwstr>
  </property>
</Properties>
</file>