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8" r:id="rId4"/>
  </p:sldMasterIdLst>
  <p:notesMasterIdLst>
    <p:notesMasterId r:id="rId19"/>
  </p:notesMasterIdLst>
  <p:sldIdLst>
    <p:sldId id="275" r:id="rId5"/>
    <p:sldId id="2199" r:id="rId6"/>
    <p:sldId id="2258" r:id="rId7"/>
    <p:sldId id="2235" r:id="rId8"/>
    <p:sldId id="2589" r:id="rId9"/>
    <p:sldId id="15931" r:id="rId10"/>
    <p:sldId id="15936" r:id="rId11"/>
    <p:sldId id="15883" r:id="rId12"/>
    <p:sldId id="15937" r:id="rId13"/>
    <p:sldId id="2232" r:id="rId14"/>
    <p:sldId id="15886" r:id="rId15"/>
    <p:sldId id="259" r:id="rId16"/>
    <p:sldId id="260" r:id="rId17"/>
    <p:sldId id="1588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body" id="{49462F3C-D70E-B942-9FC8-8B758D2FFB9F}">
          <p14:sldIdLst>
            <p14:sldId id="275"/>
            <p14:sldId id="2199"/>
            <p14:sldId id="2258"/>
            <p14:sldId id="2235"/>
            <p14:sldId id="2589"/>
            <p14:sldId id="15931"/>
            <p14:sldId id="15936"/>
            <p14:sldId id="15883"/>
            <p14:sldId id="15937"/>
            <p14:sldId id="2232"/>
            <p14:sldId id="15886"/>
            <p14:sldId id="259"/>
            <p14:sldId id="260"/>
            <p14:sldId id="1588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3065"/>
    <a:srgbClr val="0F3470"/>
    <a:srgbClr val="F9E180"/>
    <a:srgbClr val="595959"/>
    <a:srgbClr val="B2D2F2"/>
    <a:srgbClr val="0099FF"/>
    <a:srgbClr val="73FEFF"/>
    <a:srgbClr val="000000"/>
    <a:srgbClr val="73A950"/>
    <a:srgbClr val="F9EC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49" autoAdjust="0"/>
    <p:restoredTop sz="93061" autoAdjust="0"/>
  </p:normalViewPr>
  <p:slideViewPr>
    <p:cSldViewPr snapToGrid="0" snapToObjects="1" showGuides="1">
      <p:cViewPr varScale="1">
        <p:scale>
          <a:sx n="114" d="100"/>
          <a:sy n="114" d="100"/>
        </p:scale>
        <p:origin x="704" y="184"/>
      </p:cViewPr>
      <p:guideLst/>
    </p:cSldViewPr>
  </p:slideViewPr>
  <p:notesTextViewPr>
    <p:cViewPr>
      <p:scale>
        <a:sx n="1" d="1"/>
        <a:sy n="1" d="1"/>
      </p:scale>
      <p:origin x="0" y="0"/>
    </p:cViewPr>
  </p:notesTextViewPr>
  <p:sorterViewPr>
    <p:cViewPr>
      <p:scale>
        <a:sx n="169" d="100"/>
        <a:sy n="169" d="100"/>
      </p:scale>
      <p:origin x="0" y="0"/>
    </p:cViewPr>
  </p:sorterViewPr>
  <p:notesViewPr>
    <p:cSldViewPr snapToGrid="0" snapToObjects="1" showGuide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9A375-B218-184B-B243-CB7E0F1616A7}" type="datetimeFigureOut">
              <a:rPr lang="en-US" smtClean="0"/>
              <a:t>5/17/23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5F0F0-3408-9F4A-9B24-898CD7F5D4E4}" type="slidenum">
              <a:rPr lang="en-US" smtClean="0"/>
              <a:t>‹#›</a:t>
            </a:fld>
            <a:endParaRPr lang="en-US" dirty="0"/>
          </a:p>
        </p:txBody>
      </p:sp>
    </p:spTree>
    <p:extLst>
      <p:ext uri="{BB962C8B-B14F-4D97-AF65-F5344CB8AC3E}">
        <p14:creationId xmlns:p14="http://schemas.microsoft.com/office/powerpoint/2010/main" val="1727006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lsic.jhuapl.edu/Our-Work/Working-Groups/Lunar-Simulants.php"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mailto:Karen.Stockstill-Cahill@jhuapl.edu" TargetMode="External"/><Relationship Id="rId4" Type="http://schemas.openxmlformats.org/officeDocument/2006/relationships/hyperlink" Target="https://lsic-wiki.jhuapl.edu/display/LSWG/Lunar+Simulants+Working+Group+Hom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a:t>
            </a:fld>
            <a:endParaRPr lang="en-US" dirty="0"/>
          </a:p>
        </p:txBody>
      </p:sp>
    </p:spTree>
    <p:extLst>
      <p:ext uri="{BB962C8B-B14F-4D97-AF65-F5344CB8AC3E}">
        <p14:creationId xmlns:p14="http://schemas.microsoft.com/office/powerpoint/2010/main" val="1890590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2</a:t>
            </a:fld>
            <a:endParaRPr lang="en-US" dirty="0"/>
          </a:p>
        </p:txBody>
      </p:sp>
    </p:spTree>
    <p:extLst>
      <p:ext uri="{BB962C8B-B14F-4D97-AF65-F5344CB8AC3E}">
        <p14:creationId xmlns:p14="http://schemas.microsoft.com/office/powerpoint/2010/main" val="226300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3</a:t>
            </a:fld>
            <a:endParaRPr lang="en-US" dirty="0"/>
          </a:p>
        </p:txBody>
      </p:sp>
    </p:spTree>
    <p:extLst>
      <p:ext uri="{BB962C8B-B14F-4D97-AF65-F5344CB8AC3E}">
        <p14:creationId xmlns:p14="http://schemas.microsoft.com/office/powerpoint/2010/main" val="4240995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4</a:t>
            </a:fld>
            <a:endParaRPr lang="en-US" dirty="0"/>
          </a:p>
        </p:txBody>
      </p:sp>
    </p:spTree>
    <p:extLst>
      <p:ext uri="{BB962C8B-B14F-4D97-AF65-F5344CB8AC3E}">
        <p14:creationId xmlns:p14="http://schemas.microsoft.com/office/powerpoint/2010/main" val="2481320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369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8</a:t>
            </a:fld>
            <a:endParaRPr lang="en-US" dirty="0"/>
          </a:p>
        </p:txBody>
      </p:sp>
    </p:spTree>
    <p:extLst>
      <p:ext uri="{BB962C8B-B14F-4D97-AF65-F5344CB8AC3E}">
        <p14:creationId xmlns:p14="http://schemas.microsoft.com/office/powerpoint/2010/main" val="1291695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b="0" i="0" u="none" strike="noStrike" dirty="0">
                <a:solidFill>
                  <a:srgbClr val="000000"/>
                </a:solidFill>
                <a:effectLst/>
                <a:latin typeface="Calibri" panose="020F0502020204030204" pitchFamily="34" charset="0"/>
              </a:rPr>
              <a:t>LSWG on LSIC public webpage:</a:t>
            </a:r>
          </a:p>
          <a:p>
            <a:pPr marL="0" marR="0" algn="l">
              <a:spcBef>
                <a:spcPts val="0"/>
              </a:spcBef>
              <a:spcAft>
                <a:spcPts val="0"/>
              </a:spcAft>
            </a:pPr>
            <a:r>
              <a:rPr lang="en-US" sz="1800" b="0" i="0" u="sng" strike="noStrike" dirty="0">
                <a:solidFill>
                  <a:srgbClr val="044A91"/>
                </a:solidFill>
                <a:effectLst/>
                <a:latin typeface="Calibri" panose="020F0502020204030204" pitchFamily="34" charset="0"/>
                <a:hlinkClick r:id="rId3" tooltip="https://lsic.jhuapl.edu/Our-Work/Working-Groups/Lunar-Simulants.php"/>
              </a:rPr>
              <a:t>https://lsic.jhuapl.edu/Our-Work/Working-Groups/Lunar-Simulants.php</a:t>
            </a:r>
            <a:endParaRPr lang="en-US" sz="1800" b="0" i="0" u="none" strike="noStrike" dirty="0">
              <a:solidFill>
                <a:srgbClr val="000000"/>
              </a:solidFill>
              <a:effectLst/>
              <a:latin typeface="Calibri" panose="020F0502020204030204" pitchFamily="34" charset="0"/>
            </a:endParaRPr>
          </a:p>
          <a:p>
            <a:pPr marL="0" marR="0" algn="l">
              <a:spcBef>
                <a:spcPts val="0"/>
              </a:spcBef>
              <a:spcAft>
                <a:spcPts val="0"/>
              </a:spcAft>
            </a:pPr>
            <a:r>
              <a:rPr lang="en-US" sz="1800" b="0" i="0" u="none" strike="noStrike" dirty="0">
                <a:solidFill>
                  <a:srgbClr val="000000"/>
                </a:solidFill>
                <a:effectLst/>
                <a:latin typeface="Calibri" panose="020F0502020204030204" pitchFamily="34" charset="0"/>
              </a:rPr>
              <a:t> </a:t>
            </a:r>
          </a:p>
          <a:p>
            <a:pPr marL="0" marR="0" algn="l">
              <a:spcBef>
                <a:spcPts val="0"/>
              </a:spcBef>
              <a:spcAft>
                <a:spcPts val="0"/>
              </a:spcAft>
            </a:pPr>
            <a:r>
              <a:rPr lang="en-US" sz="1800" b="0" i="0" u="none" strike="noStrike" dirty="0">
                <a:solidFill>
                  <a:srgbClr val="000000"/>
                </a:solidFill>
                <a:effectLst/>
                <a:latin typeface="Calibri" panose="020F0502020204030204" pitchFamily="34" charset="0"/>
              </a:rPr>
              <a:t>LSWG on LSIC confluence page:</a:t>
            </a:r>
          </a:p>
          <a:p>
            <a:pPr marL="0" marR="0" algn="l">
              <a:spcBef>
                <a:spcPts val="0"/>
              </a:spcBef>
              <a:spcAft>
                <a:spcPts val="0"/>
              </a:spcAft>
            </a:pPr>
            <a:r>
              <a:rPr lang="en-US" sz="1800" b="0" i="0" u="sng" strike="noStrike" dirty="0">
                <a:solidFill>
                  <a:srgbClr val="044A91"/>
                </a:solidFill>
                <a:effectLst/>
                <a:latin typeface="Calibri" panose="020F0502020204030204" pitchFamily="34" charset="0"/>
                <a:hlinkClick r:id="rId4" tooltip="https://lsic-wiki.jhuapl.edu/display/LSWG/Lunar+Simulants+Working+Group+Home"/>
              </a:rPr>
              <a:t>https://lsic-wiki.jhuapl.edu/display/LSWG/Lunar+Simulants+Working+Group+Home</a:t>
            </a:r>
            <a:endParaRPr lang="en-US" sz="1800" b="0" i="0" u="none" strike="noStrike" dirty="0">
              <a:solidFill>
                <a:srgbClr val="000000"/>
              </a:solidFill>
              <a:effectLst/>
              <a:latin typeface="Calibri" panose="020F0502020204030204" pitchFamily="34" charset="0"/>
            </a:endParaRPr>
          </a:p>
          <a:p>
            <a:pPr marL="0" marR="0" algn="l">
              <a:spcBef>
                <a:spcPts val="0"/>
              </a:spcBef>
              <a:spcAft>
                <a:spcPts val="0"/>
              </a:spcAft>
            </a:pPr>
            <a:r>
              <a:rPr lang="en-US" sz="1800" b="0" i="0" u="none" strike="noStrike" dirty="0">
                <a:solidFill>
                  <a:srgbClr val="000000"/>
                </a:solidFill>
                <a:effectLst/>
                <a:latin typeface="Calibri" panose="020F0502020204030204" pitchFamily="34" charset="0"/>
              </a:rPr>
              <a:t> </a:t>
            </a:r>
          </a:p>
          <a:p>
            <a:pPr marL="0" marR="0" algn="l">
              <a:spcBef>
                <a:spcPts val="0"/>
              </a:spcBef>
              <a:spcAft>
                <a:spcPts val="0"/>
              </a:spcAft>
            </a:pPr>
            <a:r>
              <a:rPr lang="en-US" sz="1800" b="0" i="0" u="none" strike="noStrike" dirty="0">
                <a:solidFill>
                  <a:srgbClr val="000000"/>
                </a:solidFill>
                <a:effectLst/>
                <a:latin typeface="Calibri" panose="020F0502020204030204" pitchFamily="34" charset="0"/>
              </a:rPr>
              <a:t>Email Karen to be added to the LSWG List Serve</a:t>
            </a:r>
          </a:p>
          <a:p>
            <a:pPr marL="0" marR="0" algn="l">
              <a:spcBef>
                <a:spcPts val="0"/>
              </a:spcBef>
              <a:spcAft>
                <a:spcPts val="0"/>
              </a:spcAft>
            </a:pPr>
            <a:r>
              <a:rPr lang="en-US" sz="1800" b="0" i="0" u="sng" strike="noStrike" dirty="0">
                <a:solidFill>
                  <a:srgbClr val="044A91"/>
                </a:solidFill>
                <a:effectLst/>
                <a:latin typeface="Calibri" panose="020F0502020204030204" pitchFamily="34" charset="0"/>
                <a:hlinkClick r:id="rId5" tooltip="mailto:Karen.Stockstill-Cahill@jhuapl.edu"/>
              </a:rPr>
              <a:t>Karen.Stockstill-Cahill@jhuapl.edu</a:t>
            </a:r>
            <a:endParaRPr lang="en-US" sz="1800" b="0" i="0" u="none"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10</a:t>
            </a:fld>
            <a:endParaRPr lang="en-US" dirty="0"/>
          </a:p>
        </p:txBody>
      </p:sp>
    </p:spTree>
    <p:extLst>
      <p:ext uri="{BB962C8B-B14F-4D97-AF65-F5344CB8AC3E}">
        <p14:creationId xmlns:p14="http://schemas.microsoft.com/office/powerpoint/2010/main" val="3704394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forms.gle</a:t>
            </a:r>
            <a:r>
              <a:rPr lang="en-US" dirty="0"/>
              <a:t>/tuhzwAUaQLDivQ2D7</a:t>
            </a:r>
          </a:p>
        </p:txBody>
      </p:sp>
      <p:sp>
        <p:nvSpPr>
          <p:cNvPr id="4" name="Slide Number Placeholder 3"/>
          <p:cNvSpPr>
            <a:spLocks noGrp="1"/>
          </p:cNvSpPr>
          <p:nvPr>
            <p:ph type="sldNum" sz="quarter" idx="5"/>
          </p:nvPr>
        </p:nvSpPr>
        <p:spPr/>
        <p:txBody>
          <a:bodyPr/>
          <a:lstStyle/>
          <a:p>
            <a:fld id="{4DD5F0F0-3408-9F4A-9B24-898CD7F5D4E4}" type="slidenum">
              <a:rPr lang="en-US" smtClean="0"/>
              <a:t>11</a:t>
            </a:fld>
            <a:endParaRPr lang="en-US" dirty="0"/>
          </a:p>
        </p:txBody>
      </p:sp>
    </p:spTree>
    <p:extLst>
      <p:ext uri="{BB962C8B-B14F-4D97-AF65-F5344CB8AC3E}">
        <p14:creationId xmlns:p14="http://schemas.microsoft.com/office/powerpoint/2010/main" val="23442092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Black">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54ABF7FA-8EA1-F742-871A-FEAB06A59929}" type="datetime3">
              <a:rPr lang="en-US" smtClean="0"/>
              <a:t>17 May 2023</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sp>
        <p:nvSpPr>
          <p:cNvPr id="13" name="Rectangle 12"/>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57" y="1333"/>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91440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Tree>
    <p:extLst>
      <p:ext uri="{BB962C8B-B14F-4D97-AF65-F5344CB8AC3E}">
        <p14:creationId xmlns:p14="http://schemas.microsoft.com/office/powerpoint/2010/main" val="2059821802"/>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Column,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52500" y="1485900"/>
            <a:ext cx="4952999"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485900"/>
            <a:ext cx="4953000"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fld id="{DB9F7AC3-90A0-EF49-AE42-0519FF59C2D5}" type="datetime3">
              <a:rPr lang="en-US" smtClean="0"/>
              <a:t>17 May 2023</a:t>
            </a:fld>
            <a:endParaRPr lang="en-US" dirty="0"/>
          </a:p>
        </p:txBody>
      </p:sp>
      <p:sp>
        <p:nvSpPr>
          <p:cNvPr id="8" name="Footer Placeholder 7"/>
          <p:cNvSpPr>
            <a:spLocks noGrp="1"/>
          </p:cNvSpPr>
          <p:nvPr>
            <p:ph type="ftr" sz="quarter" idx="16"/>
          </p:nvPr>
        </p:nvSpPr>
        <p:spPr/>
        <p:txBody>
          <a:bodyPr/>
          <a:lstStyle/>
          <a:p>
            <a:endParaRPr lang="en-US" dirty="0"/>
          </a:p>
        </p:txBody>
      </p:sp>
      <p:sp>
        <p:nvSpPr>
          <p:cNvPr id="9" name="Slide Number Placeholder 8"/>
          <p:cNvSpPr>
            <a:spLocks noGrp="1"/>
          </p:cNvSpPr>
          <p:nvPr>
            <p:ph type="sldNum" sz="quarter" idx="17"/>
          </p:nvPr>
        </p:nvSpPr>
        <p:spPr/>
        <p:txBody>
          <a:bodyPr/>
          <a:lstStyle/>
          <a:p>
            <a:fld id="{4EBCDCBD-78E1-0D41-A999-31B5EBF8E02C}" type="slidenum">
              <a:rPr lang="en-US" smtClean="0"/>
              <a:pPr/>
              <a:t>‹#›</a:t>
            </a:fld>
            <a:endParaRPr lang="en-US" dirty="0"/>
          </a:p>
        </p:txBody>
      </p:sp>
      <p:sp>
        <p:nvSpPr>
          <p:cNvPr id="10"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12" name="Text Placeholder 8"/>
          <p:cNvSpPr>
            <a:spLocks noGrp="1"/>
          </p:cNvSpPr>
          <p:nvPr>
            <p:ph type="body" sz="quarter" idx="18"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pic>
        <p:nvPicPr>
          <p:cNvPr id="14" name="Picture 13">
            <a:extLst>
              <a:ext uri="{FF2B5EF4-FFF2-40B4-BE49-F238E27FC236}">
                <a16:creationId xmlns:a16="http://schemas.microsoft.com/office/drawing/2014/main" id="{A82927BC-A840-7041-BA16-52B5A3F64FC8}"/>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551641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a:t>
            </a:r>
          </a:p>
        </p:txBody>
      </p:sp>
      <p:sp>
        <p:nvSpPr>
          <p:cNvPr id="9" name="Chart Placeholder 8"/>
          <p:cNvSpPr>
            <a:spLocks noGrp="1"/>
          </p:cNvSpPr>
          <p:nvPr>
            <p:ph type="chart" sz="quarter" idx="16" hasCustomPrompt="1"/>
          </p:nvPr>
        </p:nvSpPr>
        <p:spPr>
          <a:xfrm>
            <a:off x="952500" y="1181100"/>
            <a:ext cx="4952999"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181100"/>
            <a:ext cx="4953000"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fld id="{609B5394-2291-2344-AD63-E8F25A62D56E}" type="datetime3">
              <a:rPr lang="en-US" smtClean="0"/>
              <a:t>17 May 2023</a:t>
            </a:fld>
            <a:endParaRPr lang="en-US" dirty="0"/>
          </a:p>
        </p:txBody>
      </p:sp>
      <p:sp>
        <p:nvSpPr>
          <p:cNvPr id="7" name="Footer Placeholder 6"/>
          <p:cNvSpPr>
            <a:spLocks noGrp="1"/>
          </p:cNvSpPr>
          <p:nvPr>
            <p:ph type="ftr" sz="quarter" idx="19"/>
          </p:nvPr>
        </p:nvSpPr>
        <p:spPr/>
        <p:txBody>
          <a:bodyPr/>
          <a:lstStyle/>
          <a:p>
            <a:endParaRPr lang="en-US" dirty="0"/>
          </a:p>
        </p:txBody>
      </p:sp>
      <p:sp>
        <p:nvSpPr>
          <p:cNvPr id="8" name="Slide Number Placeholder 7"/>
          <p:cNvSpPr>
            <a:spLocks noGrp="1"/>
          </p:cNvSpPr>
          <p:nvPr>
            <p:ph type="sldNum" sz="quarter" idx="20"/>
          </p:nvPr>
        </p:nvSpPr>
        <p:spPr/>
        <p:txBody>
          <a:bodyPr/>
          <a:lstStyle/>
          <a:p>
            <a:fld id="{4EBCDCBD-78E1-0D41-A999-31B5EBF8E02C}" type="slidenum">
              <a:rPr lang="en-US" smtClean="0"/>
              <a:pPr/>
              <a:t>‹#›</a:t>
            </a:fld>
            <a:endParaRPr lang="en-US" dirty="0"/>
          </a:p>
        </p:txBody>
      </p:sp>
      <p:pic>
        <p:nvPicPr>
          <p:cNvPr id="10" name="Picture 9">
            <a:extLst>
              <a:ext uri="{FF2B5EF4-FFF2-40B4-BE49-F238E27FC236}">
                <a16:creationId xmlns:a16="http://schemas.microsoft.com/office/drawing/2014/main" id="{2F3A485B-147C-8D4B-9DC2-3A389CDB5362}"/>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173223750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Comparison, Subtitle">
    <p:spTree>
      <p:nvGrpSpPr>
        <p:cNvPr id="1" name=""/>
        <p:cNvGrpSpPr/>
        <p:nvPr/>
      </p:nvGrpSpPr>
      <p:grpSpPr>
        <a:xfrm>
          <a:off x="0" y="0"/>
          <a:ext cx="0" cy="0"/>
          <a:chOff x="0" y="0"/>
          <a:chExt cx="0" cy="0"/>
        </a:xfrm>
      </p:grpSpPr>
      <p:sp>
        <p:nvSpPr>
          <p:cNvPr id="9" name="Chart Placeholder 8"/>
          <p:cNvSpPr>
            <a:spLocks noGrp="1"/>
          </p:cNvSpPr>
          <p:nvPr>
            <p:ph type="chart" sz="quarter" idx="16" hasCustomPrompt="1"/>
          </p:nvPr>
        </p:nvSpPr>
        <p:spPr>
          <a:xfrm>
            <a:off x="952500" y="1485900"/>
            <a:ext cx="4952999"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485900"/>
            <a:ext cx="4953000"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fld id="{9C87B870-43DB-4042-A4E4-58FA209A6C0D}" type="datetime3">
              <a:rPr lang="en-US" smtClean="0"/>
              <a:t>17 May 2023</a:t>
            </a:fld>
            <a:endParaRPr lang="en-US" dirty="0"/>
          </a:p>
        </p:txBody>
      </p:sp>
      <p:sp>
        <p:nvSpPr>
          <p:cNvPr id="7" name="Footer Placeholder 6"/>
          <p:cNvSpPr>
            <a:spLocks noGrp="1"/>
          </p:cNvSpPr>
          <p:nvPr>
            <p:ph type="ftr" sz="quarter" idx="19"/>
          </p:nvPr>
        </p:nvSpPr>
        <p:spPr/>
        <p:txBody>
          <a:bodyPr/>
          <a:lstStyle/>
          <a:p>
            <a:endParaRPr lang="en-US" dirty="0"/>
          </a:p>
        </p:txBody>
      </p:sp>
      <p:sp>
        <p:nvSpPr>
          <p:cNvPr id="8" name="Slide Number Placeholder 7"/>
          <p:cNvSpPr>
            <a:spLocks noGrp="1"/>
          </p:cNvSpPr>
          <p:nvPr>
            <p:ph type="sldNum" sz="quarter" idx="20"/>
          </p:nvPr>
        </p:nvSpPr>
        <p:spPr/>
        <p:txBody>
          <a:bodyPr/>
          <a:lstStyle/>
          <a:p>
            <a:fld id="{4EBCDCBD-78E1-0D41-A999-31B5EBF8E02C}" type="slidenum">
              <a:rPr lang="en-US" smtClean="0"/>
              <a:pPr/>
              <a:t>‹#›</a:t>
            </a:fld>
            <a:endParaRPr lang="en-US" dirty="0"/>
          </a:p>
        </p:txBody>
      </p:sp>
      <p:sp>
        <p:nvSpPr>
          <p:cNvPr id="10"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13" name="Text Placeholder 8"/>
          <p:cNvSpPr>
            <a:spLocks noGrp="1"/>
          </p:cNvSpPr>
          <p:nvPr>
            <p:ph type="body" sz="quarter" idx="13"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pic>
        <p:nvPicPr>
          <p:cNvPr id="14" name="Picture 13">
            <a:extLst>
              <a:ext uri="{FF2B5EF4-FFF2-40B4-BE49-F238E27FC236}">
                <a16:creationId xmlns:a16="http://schemas.microsoft.com/office/drawing/2014/main" id="{0298A9D8-6900-CC41-B62F-078D78C2856C}"/>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119098692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Column Feature">
    <p:spTree>
      <p:nvGrpSpPr>
        <p:cNvPr id="1" name=""/>
        <p:cNvGrpSpPr/>
        <p:nvPr/>
      </p:nvGrpSpPr>
      <p:grpSpPr>
        <a:xfrm>
          <a:off x="0" y="0"/>
          <a:ext cx="0" cy="0"/>
          <a:chOff x="0" y="0"/>
          <a:chExt cx="0" cy="0"/>
        </a:xfrm>
      </p:grpSpPr>
      <p:cxnSp>
        <p:nvCxnSpPr>
          <p:cNvPr id="3" name="Straight Connector 2"/>
          <p:cNvCxnSpPr/>
          <p:nvPr/>
        </p:nvCxnSpPr>
        <p:spPr>
          <a:xfrm>
            <a:off x="4277927"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14073"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457200" y="419099"/>
            <a:ext cx="11277600" cy="766763"/>
          </a:xfrm>
        </p:spPr>
        <p:txBody>
          <a:bodyPr/>
          <a:lstStyle/>
          <a:p>
            <a:r>
              <a:rPr lang="en-US" dirty="0"/>
              <a:t>Click to add title</a:t>
            </a:r>
          </a:p>
        </p:txBody>
      </p:sp>
      <p:cxnSp>
        <p:nvCxnSpPr>
          <p:cNvPr id="17" name="Straight Connector 16"/>
          <p:cNvCxnSpPr/>
          <p:nvPr userDrawn="1"/>
        </p:nvCxnSpPr>
        <p:spPr>
          <a:xfrm>
            <a:off x="4277927"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7914073"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fld id="{60F22523-A4FD-5E4E-A847-52BFBA31415E}" type="datetime3">
              <a:rPr lang="en-US" smtClean="0"/>
              <a:t>17 May 2023</a:t>
            </a:fld>
            <a:endParaRPr lang="en-US" dirty="0"/>
          </a:p>
        </p:txBody>
      </p:sp>
      <p:sp>
        <p:nvSpPr>
          <p:cNvPr id="4" name="Footer Placeholder 3"/>
          <p:cNvSpPr>
            <a:spLocks noGrp="1"/>
          </p:cNvSpPr>
          <p:nvPr>
            <p:ph type="ftr" sz="quarter" idx="25"/>
          </p:nvPr>
        </p:nvSpPr>
        <p:spPr/>
        <p:txBody>
          <a:bodyPr/>
          <a:lstStyle/>
          <a:p>
            <a:endParaRPr lang="en-US" dirty="0"/>
          </a:p>
        </p:txBody>
      </p:sp>
      <p:sp>
        <p:nvSpPr>
          <p:cNvPr id="5" name="Slide Number Placeholder 4"/>
          <p:cNvSpPr>
            <a:spLocks noGrp="1"/>
          </p:cNvSpPr>
          <p:nvPr>
            <p:ph type="sldNum" sz="quarter" idx="26"/>
          </p:nvPr>
        </p:nvSpPr>
        <p:spPr/>
        <p:txBody>
          <a:bodyPr/>
          <a:lstStyle/>
          <a:p>
            <a:fld id="{4EBCDCBD-78E1-0D41-A999-31B5EBF8E02C}" type="slidenum">
              <a:rPr lang="en-US" smtClean="0"/>
              <a:pPr/>
              <a:t>‹#›</a:t>
            </a:fld>
            <a:endParaRPr lang="en-US" dirty="0"/>
          </a:p>
        </p:txBody>
      </p:sp>
      <p:sp>
        <p:nvSpPr>
          <p:cNvPr id="20"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21" name="Content Placeholder 2"/>
          <p:cNvSpPr>
            <a:spLocks noGrp="1"/>
          </p:cNvSpPr>
          <p:nvPr>
            <p:ph idx="1" hasCustomPrompt="1"/>
          </p:nvPr>
        </p:nvSpPr>
        <p:spPr>
          <a:xfrm>
            <a:off x="952544" y="3924301"/>
            <a:ext cx="2988364"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9" name="Text Placeholder 9"/>
          <p:cNvSpPr>
            <a:spLocks noGrp="1"/>
          </p:cNvSpPr>
          <p:nvPr>
            <p:ph type="body" sz="quarter" idx="16" hasCustomPrompt="1"/>
          </p:nvPr>
        </p:nvSpPr>
        <p:spPr>
          <a:xfrm>
            <a:off x="952500" y="3619500"/>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0" name="Content Placeholder 2"/>
          <p:cNvSpPr>
            <a:spLocks noGrp="1"/>
          </p:cNvSpPr>
          <p:nvPr>
            <p:ph idx="17" hasCustomPrompt="1"/>
          </p:nvPr>
        </p:nvSpPr>
        <p:spPr>
          <a:xfrm>
            <a:off x="4606154" y="3924301"/>
            <a:ext cx="2979692"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1" name="Text Placeholder 9"/>
          <p:cNvSpPr>
            <a:spLocks noGrp="1"/>
          </p:cNvSpPr>
          <p:nvPr>
            <p:ph type="body" sz="quarter" idx="18" hasCustomPrompt="1"/>
          </p:nvPr>
        </p:nvSpPr>
        <p:spPr>
          <a:xfrm>
            <a:off x="4606109" y="3619500"/>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2" name="Content Placeholder 2"/>
          <p:cNvSpPr>
            <a:spLocks noGrp="1"/>
          </p:cNvSpPr>
          <p:nvPr>
            <p:ph idx="19" hasCustomPrompt="1"/>
          </p:nvPr>
        </p:nvSpPr>
        <p:spPr>
          <a:xfrm>
            <a:off x="8256050" y="3924301"/>
            <a:ext cx="2983450"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3" name="Text Placeholder 9"/>
          <p:cNvSpPr>
            <a:spLocks noGrp="1"/>
          </p:cNvSpPr>
          <p:nvPr>
            <p:ph type="body" sz="quarter" idx="20" hasCustomPrompt="1"/>
          </p:nvPr>
        </p:nvSpPr>
        <p:spPr>
          <a:xfrm>
            <a:off x="8257327" y="3619500"/>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4" name="Picture Placeholder 8"/>
          <p:cNvSpPr>
            <a:spLocks noGrp="1"/>
          </p:cNvSpPr>
          <p:nvPr>
            <p:ph type="pic" sz="quarter" idx="21" hasCustomPrompt="1"/>
          </p:nvPr>
        </p:nvSpPr>
        <p:spPr>
          <a:xfrm>
            <a:off x="952500" y="1181099"/>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5" name="Picture Placeholder 8"/>
          <p:cNvSpPr>
            <a:spLocks noGrp="1"/>
          </p:cNvSpPr>
          <p:nvPr>
            <p:ph type="pic" sz="quarter" idx="22" hasCustomPrompt="1"/>
          </p:nvPr>
        </p:nvSpPr>
        <p:spPr>
          <a:xfrm>
            <a:off x="4606105" y="1181100"/>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Picture Placeholder 8"/>
          <p:cNvSpPr>
            <a:spLocks noGrp="1"/>
          </p:cNvSpPr>
          <p:nvPr>
            <p:ph type="pic" sz="quarter" idx="23" hasCustomPrompt="1"/>
          </p:nvPr>
        </p:nvSpPr>
        <p:spPr>
          <a:xfrm>
            <a:off x="8257323" y="1181100"/>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265973845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Column Feature, Subtitle">
    <p:spTree>
      <p:nvGrpSpPr>
        <p:cNvPr id="1" name=""/>
        <p:cNvGrpSpPr/>
        <p:nvPr/>
      </p:nvGrpSpPr>
      <p:grpSpPr>
        <a:xfrm>
          <a:off x="0" y="0"/>
          <a:ext cx="0" cy="0"/>
          <a:chOff x="0" y="0"/>
          <a:chExt cx="0" cy="0"/>
        </a:xfrm>
      </p:grpSpPr>
      <p:sp>
        <p:nvSpPr>
          <p:cNvPr id="2" name="Date Placeholder 1"/>
          <p:cNvSpPr>
            <a:spLocks noGrp="1"/>
          </p:cNvSpPr>
          <p:nvPr>
            <p:ph type="dt" sz="half" idx="24"/>
          </p:nvPr>
        </p:nvSpPr>
        <p:spPr/>
        <p:txBody>
          <a:bodyPr/>
          <a:lstStyle/>
          <a:p>
            <a:fld id="{2388361B-29AB-9F49-93E6-8FC0BFBC2CEE}" type="datetime3">
              <a:rPr lang="en-US" smtClean="0"/>
              <a:t>17 May 2023</a:t>
            </a:fld>
            <a:endParaRPr lang="en-US" dirty="0"/>
          </a:p>
        </p:txBody>
      </p:sp>
      <p:sp>
        <p:nvSpPr>
          <p:cNvPr id="4" name="Footer Placeholder 3"/>
          <p:cNvSpPr>
            <a:spLocks noGrp="1"/>
          </p:cNvSpPr>
          <p:nvPr>
            <p:ph type="ftr" sz="quarter" idx="25"/>
          </p:nvPr>
        </p:nvSpPr>
        <p:spPr/>
        <p:txBody>
          <a:bodyPr/>
          <a:lstStyle/>
          <a:p>
            <a:endParaRPr lang="en-US" dirty="0"/>
          </a:p>
        </p:txBody>
      </p:sp>
      <p:sp>
        <p:nvSpPr>
          <p:cNvPr id="5" name="Slide Number Placeholder 4"/>
          <p:cNvSpPr>
            <a:spLocks noGrp="1"/>
          </p:cNvSpPr>
          <p:nvPr>
            <p:ph type="sldNum" sz="quarter" idx="26"/>
          </p:nvPr>
        </p:nvSpPr>
        <p:spPr/>
        <p:txBody>
          <a:bodyPr/>
          <a:lstStyle/>
          <a:p>
            <a:fld id="{4EBCDCBD-78E1-0D41-A999-31B5EBF8E02C}" type="slidenum">
              <a:rPr lang="en-US" smtClean="0"/>
              <a:pPr/>
              <a:t>‹#›</a:t>
            </a:fld>
            <a:endParaRPr lang="en-US" dirty="0"/>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cxnSp>
        <p:nvCxnSpPr>
          <p:cNvPr id="29" name="Straight Connector 28"/>
          <p:cNvCxnSpPr/>
          <p:nvPr userDrawn="1"/>
        </p:nvCxnSpPr>
        <p:spPr>
          <a:xfrm>
            <a:off x="4277927"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14073"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4277927"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14073"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3" name="Content Placeholder 2"/>
          <p:cNvSpPr>
            <a:spLocks noGrp="1"/>
          </p:cNvSpPr>
          <p:nvPr>
            <p:ph idx="1" hasCustomPrompt="1"/>
          </p:nvPr>
        </p:nvSpPr>
        <p:spPr>
          <a:xfrm>
            <a:off x="952544" y="4229101"/>
            <a:ext cx="2988364"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4" name="Text Placeholder 9"/>
          <p:cNvSpPr>
            <a:spLocks noGrp="1"/>
          </p:cNvSpPr>
          <p:nvPr>
            <p:ph type="body" sz="quarter" idx="16" hasCustomPrompt="1"/>
          </p:nvPr>
        </p:nvSpPr>
        <p:spPr>
          <a:xfrm>
            <a:off x="952500" y="3924301"/>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5" name="Content Placeholder 2"/>
          <p:cNvSpPr>
            <a:spLocks noGrp="1"/>
          </p:cNvSpPr>
          <p:nvPr>
            <p:ph idx="17" hasCustomPrompt="1"/>
          </p:nvPr>
        </p:nvSpPr>
        <p:spPr>
          <a:xfrm>
            <a:off x="4606154" y="4229101"/>
            <a:ext cx="2979692"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6" name="Text Placeholder 9"/>
          <p:cNvSpPr>
            <a:spLocks noGrp="1"/>
          </p:cNvSpPr>
          <p:nvPr>
            <p:ph type="body" sz="quarter" idx="18" hasCustomPrompt="1"/>
          </p:nvPr>
        </p:nvSpPr>
        <p:spPr>
          <a:xfrm>
            <a:off x="4606109" y="3924301"/>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7" name="Content Placeholder 2"/>
          <p:cNvSpPr>
            <a:spLocks noGrp="1"/>
          </p:cNvSpPr>
          <p:nvPr>
            <p:ph idx="19" hasCustomPrompt="1"/>
          </p:nvPr>
        </p:nvSpPr>
        <p:spPr>
          <a:xfrm>
            <a:off x="8256050" y="4229101"/>
            <a:ext cx="2983450"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8" name="Text Placeholder 9"/>
          <p:cNvSpPr>
            <a:spLocks noGrp="1"/>
          </p:cNvSpPr>
          <p:nvPr>
            <p:ph type="body" sz="quarter" idx="20" hasCustomPrompt="1"/>
          </p:nvPr>
        </p:nvSpPr>
        <p:spPr>
          <a:xfrm>
            <a:off x="8257327" y="3924301"/>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9" name="Picture Placeholder 8"/>
          <p:cNvSpPr>
            <a:spLocks noGrp="1"/>
          </p:cNvSpPr>
          <p:nvPr>
            <p:ph type="pic" sz="quarter" idx="21" hasCustomPrompt="1"/>
          </p:nvPr>
        </p:nvSpPr>
        <p:spPr>
          <a:xfrm>
            <a:off x="952500" y="1485900"/>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0" name="Picture Placeholder 8"/>
          <p:cNvSpPr>
            <a:spLocks noGrp="1"/>
          </p:cNvSpPr>
          <p:nvPr>
            <p:ph type="pic" sz="quarter" idx="22" hasCustomPrompt="1"/>
          </p:nvPr>
        </p:nvSpPr>
        <p:spPr>
          <a:xfrm>
            <a:off x="4606105" y="1485901"/>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1" name="Picture Placeholder 8"/>
          <p:cNvSpPr>
            <a:spLocks noGrp="1"/>
          </p:cNvSpPr>
          <p:nvPr>
            <p:ph type="pic" sz="quarter" idx="23" hasCustomPrompt="1"/>
          </p:nvPr>
        </p:nvSpPr>
        <p:spPr>
          <a:xfrm>
            <a:off x="8257323" y="1485901"/>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2" name="Text Placeholder 12"/>
          <p:cNvSpPr>
            <a:spLocks noGrp="1"/>
          </p:cNvSpPr>
          <p:nvPr>
            <p:ph type="body" sz="quarter" idx="14" hasCustomPrompt="1"/>
          </p:nvPr>
        </p:nvSpPr>
        <p:spPr>
          <a:xfrm>
            <a:off x="952500" y="5503865"/>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Tree>
    <p:extLst>
      <p:ext uri="{BB962C8B-B14F-4D97-AF65-F5344CB8AC3E}">
        <p14:creationId xmlns:p14="http://schemas.microsoft.com/office/powerpoint/2010/main" val="383405648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3924301"/>
            <a:ext cx="2301354" cy="1257299"/>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3924301"/>
            <a:ext cx="233224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619501"/>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60284" y="3924301"/>
            <a:ext cx="2302298"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2343"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18555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8" name="Title 1"/>
          <p:cNvSpPr>
            <a:spLocks noGrp="1"/>
          </p:cNvSpPr>
          <p:nvPr>
            <p:ph type="title" hasCustomPrompt="1"/>
          </p:nvPr>
        </p:nvSpPr>
        <p:spPr>
          <a:xfrm>
            <a:off x="457200" y="419100"/>
            <a:ext cx="11277600" cy="766450"/>
          </a:xfrm>
        </p:spPr>
        <p:txBody>
          <a:bodyPr/>
          <a:lstStyle/>
          <a:p>
            <a:r>
              <a:rPr lang="en-US" dirty="0"/>
              <a:t>Click to add title</a:t>
            </a:r>
          </a:p>
        </p:txBody>
      </p:sp>
      <p:sp>
        <p:nvSpPr>
          <p:cNvPr id="29" name="Content Placeholder 2"/>
          <p:cNvSpPr>
            <a:spLocks noGrp="1"/>
          </p:cNvSpPr>
          <p:nvPr>
            <p:ph idx="27" hasCustomPrompt="1"/>
          </p:nvPr>
        </p:nvSpPr>
        <p:spPr>
          <a:xfrm>
            <a:off x="8899761" y="3924301"/>
            <a:ext cx="233869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619501"/>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18555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fld id="{56992C7B-DBF6-744D-ABE9-AD69D3B61F17}" type="datetime3">
              <a:rPr lang="en-US" smtClean="0"/>
              <a:t>17 May 2023</a:t>
            </a:fld>
            <a:endParaRPr lang="en-US" dirty="0"/>
          </a:p>
        </p:txBody>
      </p:sp>
      <p:sp>
        <p:nvSpPr>
          <p:cNvPr id="14" name="Footer Placeholder 13"/>
          <p:cNvSpPr>
            <a:spLocks noGrp="1"/>
          </p:cNvSpPr>
          <p:nvPr>
            <p:ph type="ftr" sz="quarter" idx="31"/>
          </p:nvPr>
        </p:nvSpPr>
        <p:spPr/>
        <p:txBody>
          <a:bodyPr/>
          <a:lstStyle/>
          <a:p>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86787794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4226903"/>
            <a:ext cx="2301354" cy="954697"/>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922103"/>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4226903"/>
            <a:ext cx="2332240"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922103"/>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59037" y="4226903"/>
            <a:ext cx="230468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0184" y="3922103"/>
            <a:ext cx="230354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48590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9" name="Content Placeholder 2"/>
          <p:cNvSpPr>
            <a:spLocks noGrp="1"/>
          </p:cNvSpPr>
          <p:nvPr>
            <p:ph idx="27" hasCustomPrompt="1"/>
          </p:nvPr>
        </p:nvSpPr>
        <p:spPr>
          <a:xfrm>
            <a:off x="8898514" y="4226903"/>
            <a:ext cx="233993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922103"/>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48590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050"/>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fld id="{A3E529DA-21A5-C14F-BABC-49BE57657B45}" type="datetime3">
              <a:rPr lang="en-US" smtClean="0"/>
              <a:t>17 May 2023</a:t>
            </a:fld>
            <a:endParaRPr lang="en-US" dirty="0"/>
          </a:p>
        </p:txBody>
      </p:sp>
      <p:sp>
        <p:nvSpPr>
          <p:cNvPr id="14" name="Footer Placeholder 13"/>
          <p:cNvSpPr>
            <a:spLocks noGrp="1"/>
          </p:cNvSpPr>
          <p:nvPr>
            <p:ph type="ftr" sz="quarter" idx="31"/>
          </p:nvPr>
        </p:nvSpPr>
        <p:spPr/>
        <p:txBody>
          <a:bodyPr/>
          <a:lstStyle/>
          <a:p>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111705005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mage Gallery">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2834690"/>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185863"/>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188534"/>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548063"/>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3" name="Title 1"/>
          <p:cNvSpPr>
            <a:spLocks noGrp="1"/>
          </p:cNvSpPr>
          <p:nvPr>
            <p:ph type="title" hasCustomPrompt="1"/>
          </p:nvPr>
        </p:nvSpPr>
        <p:spPr>
          <a:xfrm>
            <a:off x="457200" y="419099"/>
            <a:ext cx="11277600" cy="766763"/>
          </a:xfrm>
        </p:spPr>
        <p:txBody>
          <a:bodyPr/>
          <a:lstStyle/>
          <a:p>
            <a:r>
              <a:rPr lang="en-US" dirty="0"/>
              <a:t>Click to add title</a:t>
            </a:r>
          </a:p>
        </p:txBody>
      </p:sp>
      <p:sp>
        <p:nvSpPr>
          <p:cNvPr id="2" name="Date Placeholder 1"/>
          <p:cNvSpPr>
            <a:spLocks noGrp="1"/>
          </p:cNvSpPr>
          <p:nvPr>
            <p:ph type="dt" sz="half" idx="36"/>
          </p:nvPr>
        </p:nvSpPr>
        <p:spPr/>
        <p:txBody>
          <a:bodyPr/>
          <a:lstStyle/>
          <a:p>
            <a:fld id="{1EAA674B-C75F-3244-BF86-5527D153A4B7}" type="datetime3">
              <a:rPr lang="en-US" smtClean="0"/>
              <a:t>17 May 2023</a:t>
            </a:fld>
            <a:endParaRPr lang="en-US" dirty="0"/>
          </a:p>
        </p:txBody>
      </p:sp>
      <p:sp>
        <p:nvSpPr>
          <p:cNvPr id="3" name="Footer Placeholder 2"/>
          <p:cNvSpPr>
            <a:spLocks noGrp="1"/>
          </p:cNvSpPr>
          <p:nvPr>
            <p:ph type="ftr" sz="quarter" idx="37"/>
          </p:nvPr>
        </p:nvSpPr>
        <p:spPr/>
        <p:txBody>
          <a:bodyPr/>
          <a:lstStyle/>
          <a:p>
            <a:endParaRPr lang="en-US" dirty="0"/>
          </a:p>
        </p:txBody>
      </p:sp>
      <p:sp>
        <p:nvSpPr>
          <p:cNvPr id="4" name="Slide Number Placeholder 3"/>
          <p:cNvSpPr>
            <a:spLocks noGrp="1"/>
          </p:cNvSpPr>
          <p:nvPr>
            <p:ph type="sldNum" sz="quarter" idx="38"/>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282989193"/>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Gallery, Subtitle">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3134727"/>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485900"/>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488571"/>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848100"/>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 name="Date Placeholder 1"/>
          <p:cNvSpPr>
            <a:spLocks noGrp="1"/>
          </p:cNvSpPr>
          <p:nvPr>
            <p:ph type="dt" sz="half" idx="36"/>
          </p:nvPr>
        </p:nvSpPr>
        <p:spPr/>
        <p:txBody>
          <a:bodyPr/>
          <a:lstStyle/>
          <a:p>
            <a:fld id="{8B89EE15-5D8D-D647-B949-DA21CFB890EC}" type="datetime3">
              <a:rPr lang="en-US" smtClean="0"/>
              <a:t>17 May 2023</a:t>
            </a:fld>
            <a:endParaRPr lang="en-US" dirty="0"/>
          </a:p>
        </p:txBody>
      </p:sp>
      <p:sp>
        <p:nvSpPr>
          <p:cNvPr id="3" name="Footer Placeholder 2"/>
          <p:cNvSpPr>
            <a:spLocks noGrp="1"/>
          </p:cNvSpPr>
          <p:nvPr>
            <p:ph type="ftr" sz="quarter" idx="37"/>
          </p:nvPr>
        </p:nvSpPr>
        <p:spPr/>
        <p:txBody>
          <a:bodyPr/>
          <a:lstStyle/>
          <a:p>
            <a:endParaRPr lang="en-US" dirty="0"/>
          </a:p>
        </p:txBody>
      </p:sp>
      <p:sp>
        <p:nvSpPr>
          <p:cNvPr id="4" name="Slide Number Placeholder 3"/>
          <p:cNvSpPr>
            <a:spLocks noGrp="1"/>
          </p:cNvSpPr>
          <p:nvPr>
            <p:ph type="sldNum" sz="quarter" idx="38"/>
          </p:nvPr>
        </p:nvSpPr>
        <p:spPr/>
        <p:txBody>
          <a:bodyPr/>
          <a:lstStyle/>
          <a:p>
            <a:fld id="{4EBCDCBD-78E1-0D41-A999-31B5EBF8E02C}" type="slidenum">
              <a:rPr lang="en-US" smtClean="0"/>
              <a:pPr/>
              <a:t>‹#›</a:t>
            </a:fld>
            <a:endParaRPr lang="en-US" dirty="0"/>
          </a:p>
        </p:txBody>
      </p:sp>
      <p:sp>
        <p:nvSpPr>
          <p:cNvPr id="22"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4"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289937060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26756"/>
            <a:ext cx="12187257" cy="6498320"/>
          </a:xfrm>
          <a:prstGeom prst="rect">
            <a:avLst/>
          </a:prstGeom>
        </p:spPr>
      </p:pic>
      <p:sp>
        <p:nvSpPr>
          <p:cNvPr id="11" name="Rectangle 10"/>
          <p:cNvSpPr/>
          <p:nvPr userDrawn="1"/>
        </p:nvSpPr>
        <p:spPr>
          <a:xfrm rot="10800000">
            <a:off x="0" y="4386808"/>
            <a:ext cx="12192000" cy="2113680"/>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1" y="1181100"/>
            <a:ext cx="10553700" cy="1143000"/>
          </a:xfrm>
        </p:spPr>
        <p:txBody>
          <a:bodyPr anchor="b">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2437483"/>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4" name="Date Placeholder 3"/>
          <p:cNvSpPr>
            <a:spLocks noGrp="1"/>
          </p:cNvSpPr>
          <p:nvPr>
            <p:ph type="dt" sz="half" idx="10"/>
          </p:nvPr>
        </p:nvSpPr>
        <p:spPr/>
        <p:txBody>
          <a:bodyPr/>
          <a:lstStyle/>
          <a:p>
            <a:fld id="{9324A27A-71D7-D144-92D7-2DC26EE9771C}" type="datetime3">
              <a:rPr lang="en-US" smtClean="0"/>
              <a:t>17 May 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720202427"/>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Black">
    <p:spTree>
      <p:nvGrpSpPr>
        <p:cNvPr id="1" name=""/>
        <p:cNvGrpSpPr/>
        <p:nvPr/>
      </p:nvGrpSpPr>
      <p:grpSpPr>
        <a:xfrm>
          <a:off x="0" y="0"/>
          <a:ext cx="0" cy="0"/>
          <a:chOff x="0" y="0"/>
          <a:chExt cx="0" cy="0"/>
        </a:xfrm>
      </p:grpSpPr>
      <p:sp>
        <p:nvSpPr>
          <p:cNvPr id="5" name="Date Placeholder 4"/>
          <p:cNvSpPr>
            <a:spLocks noGrp="1"/>
          </p:cNvSpPr>
          <p:nvPr>
            <p:ph type="dt" sz="half" idx="15"/>
          </p:nvPr>
        </p:nvSpPr>
        <p:spPr/>
        <p:txBody>
          <a:bodyPr/>
          <a:lstStyle/>
          <a:p>
            <a:fld id="{29205F54-4BF1-3C49-88E8-5230A96B49D3}" type="datetime3">
              <a:rPr lang="en-US" smtClean="0"/>
              <a:t>17 May 2023</a:t>
            </a:fld>
            <a:endParaRPr lang="en-US" dirty="0"/>
          </a:p>
        </p:txBody>
      </p:sp>
      <p:sp>
        <p:nvSpPr>
          <p:cNvPr id="6" name="Footer Placeholder 5"/>
          <p:cNvSpPr>
            <a:spLocks noGrp="1"/>
          </p:cNvSpPr>
          <p:nvPr>
            <p:ph type="ftr" sz="quarter" idx="16"/>
          </p:nvPr>
        </p:nvSpPr>
        <p:spPr/>
        <p:txBody>
          <a:bodyPr/>
          <a:lstStyle/>
          <a:p>
            <a:endParaRPr lang="en-US" dirty="0"/>
          </a:p>
        </p:txBody>
      </p:sp>
      <p:sp>
        <p:nvSpPr>
          <p:cNvPr id="7" name="Slide Number Placeholder 6"/>
          <p:cNvSpPr>
            <a:spLocks noGrp="1"/>
          </p:cNvSpPr>
          <p:nvPr>
            <p:ph type="sldNum" sz="quarter" idx="17"/>
          </p:nvPr>
        </p:nvSpPr>
        <p:spPr/>
        <p:txBody>
          <a:bodyPr/>
          <a:lstStyle/>
          <a:p>
            <a:fld id="{4EBCDCBD-78E1-0D41-A999-31B5EBF8E02C}" type="slidenum">
              <a:rPr lang="en-US" smtClean="0"/>
              <a:pPr/>
              <a:t>‹#›</a:t>
            </a:fld>
            <a:endParaRPr lang="en-US" dirty="0"/>
          </a:p>
        </p:txBody>
      </p:sp>
      <p:sp>
        <p:nvSpPr>
          <p:cNvPr id="4" name="Rectangle 3"/>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4" y="1332"/>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54102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5410200" cy="838200"/>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Picture Placeholder 7"/>
          <p:cNvSpPr>
            <a:spLocks noGrp="1"/>
          </p:cNvSpPr>
          <p:nvPr>
            <p:ph type="pic" sz="quarter" idx="14" hasCustomPrompt="1"/>
          </p:nvPr>
        </p:nvSpPr>
        <p:spPr>
          <a:xfrm>
            <a:off x="6858001" y="566530"/>
            <a:ext cx="5334000" cy="573488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
        <p:nvSpPr>
          <p:cNvPr id="13"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Tree>
    <p:extLst>
      <p:ext uri="{BB962C8B-B14F-4D97-AF65-F5344CB8AC3E}">
        <p14:creationId xmlns:p14="http://schemas.microsoft.com/office/powerpoint/2010/main" val="2021781836"/>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186" y="2167"/>
            <a:ext cx="12187257" cy="6498320"/>
          </a:xfrm>
          <a:prstGeom prst="rect">
            <a:avLst/>
          </a:prstGeom>
        </p:spPr>
      </p:pic>
      <p:sp>
        <p:nvSpPr>
          <p:cNvPr id="20" name="Rectangle 19"/>
          <p:cNvSpPr/>
          <p:nvPr userDrawn="1"/>
        </p:nvSpPr>
        <p:spPr>
          <a:xfrm rot="10800000">
            <a:off x="0" y="4389089"/>
            <a:ext cx="12192000" cy="211139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0" y="3825130"/>
            <a:ext cx="10553700" cy="590344"/>
          </a:xfrm>
        </p:spPr>
        <p:txBody>
          <a:bodyPr anchor="t">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4415474"/>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5" name="Picture Placeholder 8"/>
          <p:cNvSpPr>
            <a:spLocks noGrp="1"/>
          </p:cNvSpPr>
          <p:nvPr>
            <p:ph type="pic" sz="quarter" idx="21" hasCustomPrompt="1"/>
          </p:nvPr>
        </p:nvSpPr>
        <p:spPr>
          <a:xfrm>
            <a:off x="0" y="0"/>
            <a:ext cx="12191999" cy="3429000"/>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7" name="Date Placeholder 6"/>
          <p:cNvSpPr>
            <a:spLocks noGrp="1"/>
          </p:cNvSpPr>
          <p:nvPr>
            <p:ph type="dt" sz="half" idx="22"/>
          </p:nvPr>
        </p:nvSpPr>
        <p:spPr/>
        <p:txBody>
          <a:bodyPr/>
          <a:lstStyle/>
          <a:p>
            <a:fld id="{6BCDC1A7-1727-0044-ADAF-FC89EAB7D439}" type="datetime3">
              <a:rPr lang="en-US" smtClean="0"/>
              <a:t>17 May 2023</a:t>
            </a:fld>
            <a:endParaRPr lang="en-US" dirty="0"/>
          </a:p>
        </p:txBody>
      </p:sp>
      <p:sp>
        <p:nvSpPr>
          <p:cNvPr id="8" name="Footer Placeholder 7"/>
          <p:cNvSpPr>
            <a:spLocks noGrp="1"/>
          </p:cNvSpPr>
          <p:nvPr>
            <p:ph type="ftr" sz="quarter" idx="23"/>
          </p:nvPr>
        </p:nvSpPr>
        <p:spPr/>
        <p:txBody>
          <a:bodyPr/>
          <a:lstStyle/>
          <a:p>
            <a:endParaRPr lang="en-US" dirty="0"/>
          </a:p>
        </p:txBody>
      </p:sp>
      <p:sp>
        <p:nvSpPr>
          <p:cNvPr id="9" name="Slide Number Placeholder 8"/>
          <p:cNvSpPr>
            <a:spLocks noGrp="1"/>
          </p:cNvSpPr>
          <p:nvPr>
            <p:ph type="sldNum" sz="quarter" idx="24"/>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531257029"/>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llout with Image 1">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0"/>
            <a:ext cx="7962900" cy="650048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10"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sp>
        <p:nvSpPr>
          <p:cNvPr id="2" name="Date Placeholder 1"/>
          <p:cNvSpPr>
            <a:spLocks noGrp="1"/>
          </p:cNvSpPr>
          <p:nvPr>
            <p:ph type="dt" sz="half" idx="24"/>
          </p:nvPr>
        </p:nvSpPr>
        <p:spPr/>
        <p:txBody>
          <a:bodyPr/>
          <a:lstStyle/>
          <a:p>
            <a:fld id="{6BDA206A-DC71-DE41-8C2D-33C38F2A7E5D}" type="datetime3">
              <a:rPr lang="en-US" smtClean="0"/>
              <a:t>17 May 2023</a:t>
            </a:fld>
            <a:endParaRPr lang="en-US" dirty="0"/>
          </a:p>
        </p:txBody>
      </p:sp>
      <p:sp>
        <p:nvSpPr>
          <p:cNvPr id="7" name="Footer Placeholder 6"/>
          <p:cNvSpPr>
            <a:spLocks noGrp="1"/>
          </p:cNvSpPr>
          <p:nvPr>
            <p:ph type="ftr" sz="quarter" idx="25"/>
          </p:nvPr>
        </p:nvSpPr>
        <p:spPr/>
        <p:txBody>
          <a:bodyPr/>
          <a:lstStyle/>
          <a:p>
            <a:endParaRPr lang="en-US" dirty="0"/>
          </a:p>
        </p:txBody>
      </p:sp>
      <p:sp>
        <p:nvSpPr>
          <p:cNvPr id="9" name="Slide Number Placeholder 8"/>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61165626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allout with Image 2">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1"/>
            <a:ext cx="7962900" cy="6500489"/>
          </a:xfrm>
          <a:no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cxnSp>
        <p:nvCxnSpPr>
          <p:cNvPr id="10" name="Straight Connector 9"/>
          <p:cNvCxnSpPr/>
          <p:nvPr userDrawn="1"/>
        </p:nvCxnSpPr>
        <p:spPr>
          <a:xfrm flipV="1">
            <a:off x="4229100" y="1"/>
            <a:ext cx="0" cy="65004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fld id="{2B4B586E-FB23-7343-A5F8-BF224083AB10}" type="datetime3">
              <a:rPr lang="en-US" smtClean="0"/>
              <a:t>17 May 2023</a:t>
            </a:fld>
            <a:endParaRPr lang="en-US" dirty="0"/>
          </a:p>
        </p:txBody>
      </p:sp>
      <p:sp>
        <p:nvSpPr>
          <p:cNvPr id="7" name="Footer Placeholder 6"/>
          <p:cNvSpPr>
            <a:spLocks noGrp="1"/>
          </p:cNvSpPr>
          <p:nvPr>
            <p:ph type="ftr" sz="quarter" idx="25"/>
          </p:nvPr>
        </p:nvSpPr>
        <p:spPr/>
        <p:txBody>
          <a:bodyPr/>
          <a:lstStyle/>
          <a:p>
            <a:endParaRPr lang="en-US" dirty="0"/>
          </a:p>
        </p:txBody>
      </p:sp>
      <p:sp>
        <p:nvSpPr>
          <p:cNvPr id="11" name="Slide Number Placeholder 10"/>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34401479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ull-Bleed Image with Caption">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0" y="0"/>
            <a:ext cx="12192000" cy="6500488"/>
          </a:xfrm>
          <a:solidFill>
            <a:schemeClr val="tx2"/>
          </a:solidFill>
          <a:ln>
            <a:noFill/>
          </a:ln>
        </p:spPr>
        <p:txBody>
          <a:bodyPr anchor="ctr"/>
          <a:lstStyle>
            <a:lvl1pPr marL="0" indent="0" algn="ctr">
              <a:buNone/>
              <a:defRPr>
                <a:ln>
                  <a:noFill/>
                </a:ln>
                <a:solidFill>
                  <a:schemeClr val="tx2">
                    <a:lumMod val="60000"/>
                    <a:lumOff val="40000"/>
                  </a:schemeClr>
                </a:solidFill>
              </a:defRPr>
            </a:lvl1pPr>
          </a:lstStyle>
          <a:p>
            <a:r>
              <a:rPr lang="en-US" dirty="0"/>
              <a:t>Click to add image</a:t>
            </a:r>
          </a:p>
        </p:txBody>
      </p:sp>
      <p:sp>
        <p:nvSpPr>
          <p:cNvPr id="12" name="Text Placeholder 11"/>
          <p:cNvSpPr>
            <a:spLocks noGrp="1"/>
          </p:cNvSpPr>
          <p:nvPr>
            <p:ph type="body" sz="quarter" idx="22" hasCustomPrompt="1"/>
          </p:nvPr>
        </p:nvSpPr>
        <p:spPr>
          <a:xfrm>
            <a:off x="8089900" y="5424303"/>
            <a:ext cx="3644900" cy="747897"/>
          </a:xfrm>
          <a:solidFill>
            <a:schemeClr val="bg1"/>
          </a:solidFill>
        </p:spPr>
        <p:txBody>
          <a:bodyPr lIns="365760" tIns="274320" rIns="365760" bIns="274320" anchor="t" anchorCtr="0">
            <a:spAutoFit/>
          </a:bodyPr>
          <a:lstStyle>
            <a:lvl1pPr marL="0" indent="0">
              <a:buNone/>
              <a:defRPr sz="12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image caption</a:t>
            </a:r>
          </a:p>
        </p:txBody>
      </p:sp>
      <p:sp>
        <p:nvSpPr>
          <p:cNvPr id="2" name="Date Placeholder 1"/>
          <p:cNvSpPr>
            <a:spLocks noGrp="1"/>
          </p:cNvSpPr>
          <p:nvPr>
            <p:ph type="dt" sz="half" idx="23"/>
          </p:nvPr>
        </p:nvSpPr>
        <p:spPr/>
        <p:txBody>
          <a:bodyPr/>
          <a:lstStyle/>
          <a:p>
            <a:fld id="{14D60BE6-C3EF-E248-B029-E7DCE29C4D6C}" type="datetime3">
              <a:rPr lang="en-US" smtClean="0"/>
              <a:t>17 May 2023</a:t>
            </a:fld>
            <a:endParaRPr lang="en-US" dirty="0"/>
          </a:p>
        </p:txBody>
      </p:sp>
      <p:sp>
        <p:nvSpPr>
          <p:cNvPr id="7" name="Footer Placeholder 6"/>
          <p:cNvSpPr>
            <a:spLocks noGrp="1"/>
          </p:cNvSpPr>
          <p:nvPr>
            <p:ph type="ftr" sz="quarter" idx="24"/>
          </p:nvPr>
        </p:nvSpPr>
        <p:spPr/>
        <p:txBody>
          <a:bodyPr/>
          <a:lstStyle/>
          <a:p>
            <a:endParaRPr lang="en-US" dirty="0"/>
          </a:p>
        </p:txBody>
      </p:sp>
      <p:sp>
        <p:nvSpPr>
          <p:cNvPr id="8" name="Slide Number Placeholder 7"/>
          <p:cNvSpPr>
            <a:spLocks noGrp="1"/>
          </p:cNvSpPr>
          <p:nvPr>
            <p:ph type="sldNum" sz="quarter" idx="25"/>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17692839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title</a:t>
            </a:r>
          </a:p>
        </p:txBody>
      </p:sp>
      <p:sp>
        <p:nvSpPr>
          <p:cNvPr id="6" name="Date Placeholder 5"/>
          <p:cNvSpPr>
            <a:spLocks noGrp="1"/>
          </p:cNvSpPr>
          <p:nvPr>
            <p:ph type="dt" sz="half" idx="10"/>
          </p:nvPr>
        </p:nvSpPr>
        <p:spPr/>
        <p:txBody>
          <a:bodyPr/>
          <a:lstStyle/>
          <a:p>
            <a:fld id="{4CF15612-DC24-164A-87F5-39F5D56C6380}" type="datetime3">
              <a:rPr lang="en-US" smtClean="0"/>
              <a:t>17 May 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510739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844BB3F-4548-5848-869B-42FFD2F28F9C}" type="datetime3">
              <a:rPr lang="en-US" smtClean="0"/>
              <a:t>17 May 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EBCDCBD-78E1-0D41-A999-31B5EBF8E02C}" type="slidenum">
              <a:rPr lang="en-US" smtClean="0"/>
              <a:pPr/>
              <a:t>‹#›</a:t>
            </a:fld>
            <a:endParaRPr lang="en-US" dirty="0"/>
          </a:p>
        </p:txBody>
      </p:sp>
      <p:sp>
        <p:nvSpPr>
          <p:cNvPr id="6" name="Title 1"/>
          <p:cNvSpPr>
            <a:spLocks noGrp="1"/>
          </p:cNvSpPr>
          <p:nvPr>
            <p:ph type="title" hasCustomPrompt="1"/>
          </p:nvPr>
        </p:nvSpPr>
        <p:spPr>
          <a:xfrm>
            <a:off x="457200" y="415089"/>
            <a:ext cx="11277600" cy="338328"/>
          </a:xfrm>
        </p:spPr>
        <p:txBody>
          <a:bodyPr>
            <a:noAutofit/>
          </a:bodyPr>
          <a:lstStyle>
            <a:lvl1pPr>
              <a:defRPr sz="2800"/>
            </a:lvl1pPr>
          </a:lstStyle>
          <a:p>
            <a:r>
              <a:rPr lang="en-US" dirty="0"/>
              <a:t>Click to add title</a:t>
            </a:r>
          </a:p>
        </p:txBody>
      </p:sp>
      <p:sp>
        <p:nvSpPr>
          <p:cNvPr id="7" name="Text Placeholder 8"/>
          <p:cNvSpPr>
            <a:spLocks noGrp="1"/>
          </p:cNvSpPr>
          <p:nvPr>
            <p:ph type="body" sz="quarter" idx="13" hasCustomPrompt="1"/>
          </p:nvPr>
        </p:nvSpPr>
        <p:spPr>
          <a:xfrm>
            <a:off x="457200" y="794565"/>
            <a:ext cx="11277600" cy="386535"/>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17173793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o Blac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fld id="{C6EB3A3A-AE41-004F-92C8-3A977DC82012}" type="datetime3">
              <a:rPr lang="en-US" smtClean="0"/>
              <a:t>17 May 2023</a:t>
            </a:fld>
            <a:endParaRPr lang="en-US" dirty="0"/>
          </a:p>
        </p:txBody>
      </p:sp>
      <p:sp>
        <p:nvSpPr>
          <p:cNvPr id="3" name="Footer Placeholder 2"/>
          <p:cNvSpPr>
            <a:spLocks noGrp="1"/>
          </p:cNvSpPr>
          <p:nvPr>
            <p:ph type="ftr" sz="quarter" idx="15"/>
          </p:nvPr>
        </p:nvSpPr>
        <p:spPr/>
        <p:txBody>
          <a:bodyPr/>
          <a:lstStyle/>
          <a:p>
            <a:endParaRPr lang="en-US" dirty="0"/>
          </a:p>
        </p:txBody>
      </p:sp>
      <p:sp>
        <p:nvSpPr>
          <p:cNvPr id="4" name="Slide Number Placeholder 3"/>
          <p:cNvSpPr>
            <a:spLocks noGrp="1"/>
          </p:cNvSpPr>
          <p:nvPr>
            <p:ph type="sldNum" sz="quarter" idx="16"/>
          </p:nvPr>
        </p:nvSpPr>
        <p:spPr/>
        <p:txBody>
          <a:bodyPr/>
          <a:lstStyle/>
          <a:p>
            <a:fld id="{4EBCDCBD-78E1-0D41-A999-31B5EBF8E02C}" type="slidenum">
              <a:rPr lang="en-US" smtClean="0"/>
              <a:pPr/>
              <a:t>‹#›</a:t>
            </a:fld>
            <a:endParaRPr lang="en-US" dirty="0"/>
          </a:p>
        </p:txBody>
      </p:sp>
      <p:sp>
        <p:nvSpPr>
          <p:cNvPr id="11" name="Media Placeholder 10"/>
          <p:cNvSpPr>
            <a:spLocks noGrp="1" noChangeAspect="1"/>
          </p:cNvSpPr>
          <p:nvPr>
            <p:ph type="media" sz="quarter" idx="13" hasCustomPrompt="1"/>
          </p:nvPr>
        </p:nvSpPr>
        <p:spPr>
          <a:xfrm>
            <a:off x="0" y="0"/>
            <a:ext cx="12192000" cy="6858000"/>
          </a:xfrm>
          <a:solidFill>
            <a:schemeClr val="tx1"/>
          </a:solidFill>
        </p:spPr>
        <p:txBody>
          <a:bodyPr anchor="ctr"/>
          <a:lstStyle>
            <a:lvl1pPr marL="0" indent="0" algn="ctr">
              <a:buNone/>
              <a:defRPr>
                <a:solidFill>
                  <a:schemeClr val="tx2">
                    <a:lumMod val="60000"/>
                    <a:lumOff val="40000"/>
                  </a:schemeClr>
                </a:solidFill>
              </a:defRPr>
            </a:lvl1pPr>
          </a:lstStyle>
          <a:p>
            <a:r>
              <a:rPr lang="en-US" dirty="0"/>
              <a:t>Click to add video</a:t>
            </a:r>
          </a:p>
        </p:txBody>
      </p:sp>
    </p:spTree>
    <p:extLst>
      <p:ext uri="{BB962C8B-B14F-4D97-AF65-F5344CB8AC3E}">
        <p14:creationId xmlns:p14="http://schemas.microsoft.com/office/powerpoint/2010/main" val="1704606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E2012180-3E9D-A142-813E-5A768CF48DAD}" type="datetime3">
              <a:rPr lang="en-US" smtClean="0"/>
              <a:t>17 May 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4221147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ad Chart with Title 2">
    <p:spTree>
      <p:nvGrpSpPr>
        <p:cNvPr id="1" name=""/>
        <p:cNvGrpSpPr/>
        <p:nvPr/>
      </p:nvGrpSpPr>
      <p:grpSpPr>
        <a:xfrm>
          <a:off x="0" y="0"/>
          <a:ext cx="0" cy="0"/>
          <a:chOff x="0" y="0"/>
          <a:chExt cx="0" cy="0"/>
        </a:xfrm>
      </p:grpSpPr>
      <p:sp>
        <p:nvSpPr>
          <p:cNvPr id="28" name="Title 27"/>
          <p:cNvSpPr>
            <a:spLocks noGrp="1"/>
          </p:cNvSpPr>
          <p:nvPr userDrawn="1">
            <p:ph type="title" hasCustomPrompt="1"/>
          </p:nvPr>
        </p:nvSpPr>
        <p:spPr>
          <a:xfrm>
            <a:off x="457200" y="419100"/>
            <a:ext cx="11277600" cy="351608"/>
          </a:xfrm>
        </p:spPr>
        <p:txBody>
          <a:bodyPr>
            <a:noAutofit/>
          </a:bodyPr>
          <a:lstStyle>
            <a:lvl1pPr>
              <a:defRPr sz="2200"/>
            </a:lvl1pPr>
          </a:lstStyle>
          <a:p>
            <a:r>
              <a:rPr lang="en-US" dirty="0"/>
              <a:t>Click to add title</a:t>
            </a:r>
          </a:p>
        </p:txBody>
      </p:sp>
      <p:cxnSp>
        <p:nvCxnSpPr>
          <p:cNvPr id="49" name="Straight Connector 48"/>
          <p:cNvCxnSpPr/>
          <p:nvPr/>
        </p:nvCxnSpPr>
        <p:spPr>
          <a:xfrm>
            <a:off x="6096000" y="884420"/>
            <a:ext cx="12192" cy="561606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9939" y="3695999"/>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0" y="88442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14"/>
          <p:cNvSpPr>
            <a:spLocks noGrp="1"/>
          </p:cNvSpPr>
          <p:nvPr userDrawn="1">
            <p:ph type="body" sz="quarter" idx="18" hasCustomPrompt="1"/>
          </p:nvPr>
        </p:nvSpPr>
        <p:spPr>
          <a:xfrm>
            <a:off x="457200" y="144578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3" name="Text Placeholder 16"/>
          <p:cNvSpPr>
            <a:spLocks noGrp="1"/>
          </p:cNvSpPr>
          <p:nvPr userDrawn="1">
            <p:ph type="body" sz="quarter" idx="24" hasCustomPrompt="1"/>
          </p:nvPr>
        </p:nvSpPr>
        <p:spPr>
          <a:xfrm>
            <a:off x="457200" y="1152294"/>
            <a:ext cx="5296819"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5" name="Text Placeholder 14"/>
          <p:cNvSpPr>
            <a:spLocks noGrp="1"/>
          </p:cNvSpPr>
          <p:nvPr userDrawn="1">
            <p:ph type="body" sz="quarter" idx="27" hasCustomPrompt="1"/>
          </p:nvPr>
        </p:nvSpPr>
        <p:spPr>
          <a:xfrm>
            <a:off x="453482" y="4295396"/>
            <a:ext cx="5299617"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 name="Text Placeholder 16"/>
          <p:cNvSpPr>
            <a:spLocks noGrp="1"/>
          </p:cNvSpPr>
          <p:nvPr userDrawn="1">
            <p:ph type="body" sz="quarter" idx="28" hasCustomPrompt="1"/>
          </p:nvPr>
        </p:nvSpPr>
        <p:spPr>
          <a:xfrm>
            <a:off x="453483" y="4001905"/>
            <a:ext cx="529961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9" name="Text Placeholder 14"/>
          <p:cNvSpPr>
            <a:spLocks noGrp="1"/>
          </p:cNvSpPr>
          <p:nvPr userDrawn="1">
            <p:ph type="body" sz="quarter" idx="31" hasCustomPrompt="1"/>
          </p:nvPr>
        </p:nvSpPr>
        <p:spPr>
          <a:xfrm>
            <a:off x="6442617" y="1442068"/>
            <a:ext cx="5292183"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Text Placeholder 16"/>
          <p:cNvSpPr>
            <a:spLocks noGrp="1"/>
          </p:cNvSpPr>
          <p:nvPr userDrawn="1">
            <p:ph type="body" sz="quarter" idx="32" hasCustomPrompt="1"/>
          </p:nvPr>
        </p:nvSpPr>
        <p:spPr>
          <a:xfrm>
            <a:off x="6442617" y="1148577"/>
            <a:ext cx="5289388"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62" name="Text Placeholder 14"/>
          <p:cNvSpPr>
            <a:spLocks noGrp="1"/>
          </p:cNvSpPr>
          <p:nvPr userDrawn="1">
            <p:ph type="body" sz="quarter" idx="35" hasCustomPrompt="1"/>
          </p:nvPr>
        </p:nvSpPr>
        <p:spPr>
          <a:xfrm>
            <a:off x="6438900" y="4291679"/>
            <a:ext cx="5293105"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Text Placeholder 16"/>
          <p:cNvSpPr>
            <a:spLocks noGrp="1"/>
          </p:cNvSpPr>
          <p:nvPr userDrawn="1">
            <p:ph type="body" sz="quarter" idx="36" hasCustomPrompt="1"/>
          </p:nvPr>
        </p:nvSpPr>
        <p:spPr>
          <a:xfrm>
            <a:off x="6438900" y="3998188"/>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9"/>
          </p:nvPr>
        </p:nvSpPr>
        <p:spPr/>
        <p:txBody>
          <a:bodyPr/>
          <a:lstStyle/>
          <a:p>
            <a:fld id="{440C69AA-4028-2346-851C-598F8815DC41}" type="datetime3">
              <a:rPr lang="en-US" smtClean="0"/>
              <a:t>17 May 2023</a:t>
            </a:fld>
            <a:endParaRPr lang="en-US" dirty="0"/>
          </a:p>
        </p:txBody>
      </p:sp>
      <p:sp>
        <p:nvSpPr>
          <p:cNvPr id="6" name="Footer Placeholder 5"/>
          <p:cNvSpPr>
            <a:spLocks noGrp="1"/>
          </p:cNvSpPr>
          <p:nvPr>
            <p:ph type="ftr" sz="quarter" idx="40"/>
          </p:nvPr>
        </p:nvSpPr>
        <p:spPr/>
        <p:txBody>
          <a:bodyPr/>
          <a:lstStyle/>
          <a:p>
            <a:endParaRPr lang="en-US" dirty="0"/>
          </a:p>
        </p:txBody>
      </p:sp>
      <p:sp>
        <p:nvSpPr>
          <p:cNvPr id="7" name="Slide Number Placeholder 6"/>
          <p:cNvSpPr>
            <a:spLocks noGrp="1"/>
          </p:cNvSpPr>
          <p:nvPr>
            <p:ph type="sldNum" sz="quarter" idx="41"/>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406746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ad Chart 2">
    <p:spTree>
      <p:nvGrpSpPr>
        <p:cNvPr id="1" name=""/>
        <p:cNvGrpSpPr/>
        <p:nvPr/>
      </p:nvGrpSpPr>
      <p:grpSpPr>
        <a:xfrm>
          <a:off x="0" y="0"/>
          <a:ext cx="0" cy="0"/>
          <a:chOff x="0" y="0"/>
          <a:chExt cx="0" cy="0"/>
        </a:xfrm>
      </p:grpSpPr>
      <p:cxnSp>
        <p:nvCxnSpPr>
          <p:cNvPr id="6" name="Straight Connector 5"/>
          <p:cNvCxnSpPr/>
          <p:nvPr/>
        </p:nvCxnSpPr>
        <p:spPr>
          <a:xfrm>
            <a:off x="6096000" y="0"/>
            <a:ext cx="3048" cy="65004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325508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userDrawn="1">
            <p:ph type="body" sz="quarter" idx="18" hasCustomPrompt="1"/>
          </p:nvPr>
        </p:nvSpPr>
        <p:spPr>
          <a:xfrm>
            <a:off x="4572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userDrawn="1">
            <p:ph type="body" sz="quarter" idx="19" hasCustomPrompt="1"/>
          </p:nvPr>
        </p:nvSpPr>
        <p:spPr>
          <a:xfrm>
            <a:off x="457201" y="419100"/>
            <a:ext cx="5293104"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26" name="Text Placeholder 14"/>
          <p:cNvSpPr>
            <a:spLocks noGrp="1"/>
          </p:cNvSpPr>
          <p:nvPr>
            <p:ph type="body" sz="quarter" idx="27" hasCustomPrompt="1"/>
          </p:nvPr>
        </p:nvSpPr>
        <p:spPr>
          <a:xfrm>
            <a:off x="457201" y="3880422"/>
            <a:ext cx="5293104"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16"/>
          <p:cNvSpPr>
            <a:spLocks noGrp="1"/>
          </p:cNvSpPr>
          <p:nvPr>
            <p:ph type="body" sz="quarter" idx="28" hasCustomPrompt="1"/>
          </p:nvPr>
        </p:nvSpPr>
        <p:spPr>
          <a:xfrm>
            <a:off x="457203" y="3586931"/>
            <a:ext cx="529589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0" name="Text Placeholder 14"/>
          <p:cNvSpPr>
            <a:spLocks noGrp="1"/>
          </p:cNvSpPr>
          <p:nvPr>
            <p:ph type="body" sz="quarter" idx="31" hasCustomPrompt="1"/>
          </p:nvPr>
        </p:nvSpPr>
        <p:spPr>
          <a:xfrm>
            <a:off x="64389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16"/>
          <p:cNvSpPr>
            <a:spLocks noGrp="1"/>
          </p:cNvSpPr>
          <p:nvPr>
            <p:ph type="body" sz="quarter" idx="32" hasCustomPrompt="1"/>
          </p:nvPr>
        </p:nvSpPr>
        <p:spPr>
          <a:xfrm>
            <a:off x="6438901" y="419100"/>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4" name="Text Placeholder 14"/>
          <p:cNvSpPr>
            <a:spLocks noGrp="1"/>
          </p:cNvSpPr>
          <p:nvPr>
            <p:ph type="body" sz="quarter" idx="35" hasCustomPrompt="1"/>
          </p:nvPr>
        </p:nvSpPr>
        <p:spPr>
          <a:xfrm>
            <a:off x="6438900" y="387670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16"/>
          <p:cNvSpPr>
            <a:spLocks noGrp="1"/>
          </p:cNvSpPr>
          <p:nvPr>
            <p:ph type="body" sz="quarter" idx="36" hasCustomPrompt="1"/>
          </p:nvPr>
        </p:nvSpPr>
        <p:spPr>
          <a:xfrm>
            <a:off x="6438900" y="3583214"/>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7"/>
          </p:nvPr>
        </p:nvSpPr>
        <p:spPr/>
        <p:txBody>
          <a:bodyPr/>
          <a:lstStyle/>
          <a:p>
            <a:fld id="{EAD40597-9D3C-4B4A-A3D8-7DD42E93C242}" type="datetime3">
              <a:rPr lang="en-US" smtClean="0"/>
              <a:t>17 May 2023</a:t>
            </a:fld>
            <a:endParaRPr lang="en-US" dirty="0"/>
          </a:p>
        </p:txBody>
      </p:sp>
      <p:sp>
        <p:nvSpPr>
          <p:cNvPr id="7" name="Footer Placeholder 6"/>
          <p:cNvSpPr>
            <a:spLocks noGrp="1"/>
          </p:cNvSpPr>
          <p:nvPr>
            <p:ph type="ftr" sz="quarter" idx="38"/>
          </p:nvPr>
        </p:nvSpPr>
        <p:spPr/>
        <p:txBody>
          <a:bodyPr/>
          <a:lstStyle/>
          <a:p>
            <a:endParaRPr lang="en-US" dirty="0"/>
          </a:p>
        </p:txBody>
      </p:sp>
      <p:sp>
        <p:nvSpPr>
          <p:cNvPr id="9" name="Slide Number Placeholder 8"/>
          <p:cNvSpPr>
            <a:spLocks noGrp="1"/>
          </p:cNvSpPr>
          <p:nvPr>
            <p:ph type="sldNum" sz="quarter" idx="39"/>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266503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598E691F-70E6-D64F-8D4F-FAA34A0DE440}" type="datetime3">
              <a:rPr lang="en-US" smtClean="0"/>
              <a:t>17 May 2023</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85"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2372" y="0"/>
            <a:ext cx="12194372" cy="342900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spTree>
    <p:extLst>
      <p:ext uri="{BB962C8B-B14F-4D97-AF65-F5344CB8AC3E}">
        <p14:creationId xmlns:p14="http://schemas.microsoft.com/office/powerpoint/2010/main" val="808852501"/>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d Bl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4A451E-F603-1047-B03A-D9117F2AE499}" type="datetime3">
              <a:rPr lang="en-US" smtClean="0"/>
              <a:t>17 May 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EBCDCBD-78E1-0D41-A999-31B5EBF8E02C}" type="slidenum">
              <a:rPr lang="en-US" smtClean="0"/>
              <a:pPr/>
              <a:t>‹#›</a:t>
            </a:fld>
            <a:endParaRPr lang="en-US" dirty="0"/>
          </a:p>
        </p:txBody>
      </p:sp>
      <p:sp>
        <p:nvSpPr>
          <p:cNvPr id="8" name="Rectangle 7"/>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
        <p:nvSpPr>
          <p:cNvPr id="9" name="Rectangle 8"/>
          <p:cNvSpPr/>
          <p:nvPr userDrawn="1"/>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Tree>
    <p:extLst>
      <p:ext uri="{BB962C8B-B14F-4D97-AF65-F5344CB8AC3E}">
        <p14:creationId xmlns:p14="http://schemas.microsoft.com/office/powerpoint/2010/main" val="30001121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Title Slide 3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6C1123CB-3959-8245-AF3D-DDDD939CF756}" type="datetime3">
              <a:rPr lang="en-US" smtClean="0"/>
              <a:t>17 May 2023</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1332"/>
            <a:ext cx="12187256" cy="6855332"/>
          </a:xfrm>
          <a:prstGeom prst="rect">
            <a:avLst/>
          </a:prstGeom>
        </p:spPr>
      </p:pic>
      <p:sp>
        <p:nvSpPr>
          <p:cNvPr id="2" name="Title 1"/>
          <p:cNvSpPr>
            <a:spLocks noGrp="1"/>
          </p:cNvSpPr>
          <p:nvPr>
            <p:ph type="ctrTitle" hasCustomPrompt="1"/>
          </p:nvPr>
        </p:nvSpPr>
        <p:spPr>
          <a:xfrm>
            <a:off x="4267200" y="4509053"/>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5118652"/>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690152"/>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2372" y="0"/>
            <a:ext cx="12194372" cy="342900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4509052"/>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475" y="4458050"/>
            <a:ext cx="3030109" cy="1982102"/>
          </a:xfrm>
          <a:prstGeom prst="rect">
            <a:avLst/>
          </a:prstGeom>
        </p:spPr>
      </p:pic>
    </p:spTree>
    <p:extLst>
      <p:ext uri="{BB962C8B-B14F-4D97-AF65-F5344CB8AC3E}">
        <p14:creationId xmlns:p14="http://schemas.microsoft.com/office/powerpoint/2010/main" val="270014789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3" name="Title 12"/>
          <p:cNvSpPr>
            <a:spLocks noGrp="1"/>
          </p:cNvSpPr>
          <p:nvPr>
            <p:ph type="title" hasCustomPrompt="1"/>
          </p:nvPr>
        </p:nvSpPr>
        <p:spPr/>
        <p:txBody>
          <a:bodyPr/>
          <a:lstStyle/>
          <a:p>
            <a:r>
              <a:rPr lang="en-US" dirty="0"/>
              <a:t>Click to add title</a:t>
            </a:r>
          </a:p>
        </p:txBody>
      </p:sp>
      <p:sp>
        <p:nvSpPr>
          <p:cNvPr id="9" name="Content Placeholder 8"/>
          <p:cNvSpPr>
            <a:spLocks noGrp="1"/>
          </p:cNvSpPr>
          <p:nvPr>
            <p:ph sz="quarter" idx="13" hasCustomPrompt="1"/>
          </p:nvPr>
        </p:nvSpPr>
        <p:spPr>
          <a:xfrm>
            <a:off x="952500" y="1179514"/>
            <a:ext cx="10287000" cy="50307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11"/>
          <p:cNvSpPr>
            <a:spLocks noGrp="1"/>
          </p:cNvSpPr>
          <p:nvPr>
            <p:ph type="dt" sz="half" idx="14"/>
          </p:nvPr>
        </p:nvSpPr>
        <p:spPr/>
        <p:txBody>
          <a:bodyPr/>
          <a:lstStyle/>
          <a:p>
            <a:fld id="{23C2CCE9-65D5-4615-9B27-785F94F466C1}" type="datetime3">
              <a:rPr lang="en-US" smtClean="0"/>
              <a:t>17 May 2023</a:t>
            </a:fld>
            <a:endParaRPr lang="en-US" dirty="0"/>
          </a:p>
        </p:txBody>
      </p:sp>
      <p:sp>
        <p:nvSpPr>
          <p:cNvPr id="14" name="Footer Placeholder 13"/>
          <p:cNvSpPr>
            <a:spLocks noGrp="1"/>
          </p:cNvSpPr>
          <p:nvPr>
            <p:ph type="ftr" sz="quarter" idx="15"/>
          </p:nvPr>
        </p:nvSpPr>
        <p:spPr/>
        <p:txBody>
          <a:bodyPr/>
          <a:lstStyle/>
          <a:p>
            <a:endParaRPr lang="en-US" dirty="0"/>
          </a:p>
        </p:txBody>
      </p:sp>
      <p:sp>
        <p:nvSpPr>
          <p:cNvPr id="15" name="Slide Number Placeholder 14"/>
          <p:cNvSpPr>
            <a:spLocks noGrp="1"/>
          </p:cNvSpPr>
          <p:nvPr>
            <p:ph type="sldNum" sz="quarter" idx="16"/>
          </p:nvPr>
        </p:nvSpPr>
        <p:spPr/>
        <p:txBody>
          <a:bodyPr/>
          <a:lstStyle/>
          <a:p>
            <a:fld id="{4EBCDCBD-78E1-0D41-A999-31B5EBF8E02C}" type="slidenum">
              <a:rPr lang="en-US" smtClean="0"/>
              <a:pPr/>
              <a:t>‹#›</a:t>
            </a:fld>
            <a:endParaRPr lang="en-US" dirty="0"/>
          </a:p>
        </p:txBody>
      </p:sp>
      <p:pic>
        <p:nvPicPr>
          <p:cNvPr id="7" name="Picture 6">
            <a:extLst>
              <a:ext uri="{FF2B5EF4-FFF2-40B4-BE49-F238E27FC236}">
                <a16:creationId xmlns:a16="http://schemas.microsoft.com/office/drawing/2014/main" id="{B168208E-FB7B-0A4E-84BB-740160322601}"/>
              </a:ext>
            </a:extLst>
          </p:cNvPr>
          <p:cNvPicPr>
            <a:picLocks noChangeAspect="1"/>
          </p:cNvPicPr>
          <p:nvPr userDrawn="1"/>
        </p:nvPicPr>
        <p:blipFill rotWithShape="1">
          <a:blip r:embed="rId2"/>
          <a:srcRect r="21179"/>
          <a:stretch/>
        </p:blipFill>
        <p:spPr>
          <a:xfrm>
            <a:off x="0" y="20023"/>
            <a:ext cx="4324422" cy="914400"/>
          </a:xfrm>
          <a:prstGeom prst="rect">
            <a:avLst/>
          </a:prstGeom>
        </p:spPr>
      </p:pic>
    </p:spTree>
    <p:extLst>
      <p:ext uri="{BB962C8B-B14F-4D97-AF65-F5344CB8AC3E}">
        <p14:creationId xmlns:p14="http://schemas.microsoft.com/office/powerpoint/2010/main" val="2424212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Only">
    <p:bg>
      <p:bgPr>
        <a:gradFill>
          <a:gsLst>
            <a:gs pos="0">
              <a:schemeClr val="tx1"/>
            </a:gs>
            <a:gs pos="54000">
              <a:schemeClr val="tx1">
                <a:lumMod val="95000"/>
                <a:lumOff val="5000"/>
              </a:schemeClr>
            </a:gs>
            <a:gs pos="100000">
              <a:schemeClr val="tx2"/>
            </a:gs>
          </a:gsLst>
          <a:lin ang="5400000" scaled="1"/>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235200" y="76200"/>
            <a:ext cx="8737600" cy="914400"/>
          </a:xfrm>
          <a:prstGeom prst="rect">
            <a:avLst/>
          </a:prstGeom>
        </p:spPr>
        <p:txBody>
          <a:bodyPr lIns="91429" tIns="45714" rIns="91429" bIns="45714" anchor="ctr"/>
          <a:lstStyle>
            <a:lvl1pPr>
              <a:defRPr sz="3200">
                <a:solidFill>
                  <a:schemeClr val="bg1"/>
                </a:solidFill>
                <a:latin typeface="Arial" pitchFamily="34" charset="0"/>
                <a:cs typeface="Arial" pitchFamily="34" charset="0"/>
              </a:defRPr>
            </a:lvl1pPr>
          </a:lstStyle>
          <a:p>
            <a:r>
              <a:rPr lang="en-US"/>
              <a:t>Click to edit Master title style</a:t>
            </a:r>
          </a:p>
        </p:txBody>
      </p:sp>
      <p:sp>
        <p:nvSpPr>
          <p:cNvPr id="7" name="Content Placeholder 2"/>
          <p:cNvSpPr>
            <a:spLocks noGrp="1"/>
          </p:cNvSpPr>
          <p:nvPr>
            <p:ph idx="1"/>
          </p:nvPr>
        </p:nvSpPr>
        <p:spPr>
          <a:xfrm>
            <a:off x="406400" y="1295400"/>
            <a:ext cx="11480800" cy="4953000"/>
          </a:xfrm>
          <a:prstGeom prst="rect">
            <a:avLst/>
          </a:prstGeom>
        </p:spPr>
        <p:txBody>
          <a:bodyPr lIns="91429" tIns="45714" rIns="91429" bIns="45714"/>
          <a:lstStyle>
            <a:lvl1pPr>
              <a:defRPr sz="2400" b="1">
                <a:latin typeface="Arial" pitchFamily="34" charset="0"/>
                <a:cs typeface="Arial" pitchFamily="34" charset="0"/>
              </a:defRPr>
            </a:lvl1pPr>
            <a:lvl2pPr marL="742863" indent="-285717">
              <a:buFont typeface="Wingdings" pitchFamily="2" charset="2"/>
              <a:buChar char="§"/>
              <a:defRPr sz="2000">
                <a:latin typeface="Arial" pitchFamily="34" charset="0"/>
                <a:cs typeface="Arial" pitchFamily="34" charset="0"/>
              </a:defRPr>
            </a:lvl2pPr>
            <a:lvl3pPr marL="1142867" indent="-228573">
              <a:buFont typeface="Wingdings" pitchFamily="2" charset="2"/>
              <a:buChar char="Ø"/>
              <a:defRPr sz="1800">
                <a:latin typeface="Arial" pitchFamily="34" charset="0"/>
                <a:cs typeface="Arial" pitchFamily="34" charset="0"/>
              </a:defRPr>
            </a:lvl3pPr>
            <a:lvl4pPr marL="1600013" indent="-228573">
              <a:buFont typeface="Wingdings" pitchFamily="2" charset="2"/>
              <a:buChar char="v"/>
              <a:defRPr sz="1600">
                <a:latin typeface="Arial" pitchFamily="34" charset="0"/>
                <a:cs typeface="Arial" pitchFamily="34" charset="0"/>
              </a:defRPr>
            </a:lvl4pPr>
            <a:lvl5pPr>
              <a:defRPr>
                <a:latin typeface="Arial" pitchFamily="34" charset="0"/>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Date Placeholder 3"/>
          <p:cNvSpPr>
            <a:spLocks noGrp="1"/>
          </p:cNvSpPr>
          <p:nvPr>
            <p:ph type="dt" sz="half" idx="10"/>
          </p:nvPr>
        </p:nvSpPr>
        <p:spPr>
          <a:xfrm>
            <a:off x="406400" y="6356350"/>
            <a:ext cx="2844800" cy="365125"/>
          </a:xfrm>
          <a:prstGeom prst="rect">
            <a:avLst/>
          </a:prstGeom>
        </p:spPr>
        <p:txBody>
          <a:bodyPr vert="horz" wrap="square" lIns="91429" tIns="45714" rIns="91429" bIns="45714" numCol="1" anchor="ctr" anchorCtr="0" compatLnSpc="1">
            <a:prstTxWarp prst="textNoShape">
              <a:avLst/>
            </a:prstTxWarp>
          </a:bodyPr>
          <a:lstStyle>
            <a:lvl1pPr>
              <a:defRPr sz="1000"/>
            </a:lvl1pPr>
          </a:lstStyle>
          <a:p>
            <a:fld id="{61D003BD-4F5E-8D48-98F6-744D19083E45}" type="datetime1">
              <a:rPr lang="en-US" smtClean="0">
                <a:solidFill>
                  <a:prstClr val="black"/>
                </a:solidFill>
                <a:latin typeface="Arial" pitchFamily="34" charset="0"/>
                <a:ea typeface="ＭＳ Ｐゴシック" pitchFamily="34" charset="-128"/>
              </a:rPr>
              <a:t>5/17/23</a:t>
            </a:fld>
            <a:endParaRPr lang="en-US" dirty="0">
              <a:solidFill>
                <a:prstClr val="black"/>
              </a:solidFill>
              <a:latin typeface="Arial" pitchFamily="34" charset="0"/>
              <a:ea typeface="ＭＳ Ｐゴシック" pitchFamily="34" charset="-128"/>
            </a:endParaRPr>
          </a:p>
        </p:txBody>
      </p:sp>
      <p:sp>
        <p:nvSpPr>
          <p:cNvPr id="9" name="Footer Placeholder 4"/>
          <p:cNvSpPr>
            <a:spLocks noGrp="1"/>
          </p:cNvSpPr>
          <p:nvPr>
            <p:ph type="ftr" sz="quarter" idx="11"/>
          </p:nvPr>
        </p:nvSpPr>
        <p:spPr>
          <a:xfrm>
            <a:off x="4222573" y="6356351"/>
            <a:ext cx="3860800" cy="365125"/>
          </a:xfrm>
          <a:prstGeom prst="rect">
            <a:avLst/>
          </a:prstGeom>
        </p:spPr>
        <p:txBody>
          <a:bodyPr lIns="91429" tIns="45714" rIns="91429" bIns="45714" anchor="ctr"/>
          <a:lstStyle>
            <a:lvl1pPr algn="ctr">
              <a:defRPr sz="1000">
                <a:latin typeface="Arial" charset="0"/>
                <a:ea typeface="ＭＳ Ｐゴシック" charset="-128"/>
                <a:cs typeface="ＭＳ Ｐゴシック" charset="-128"/>
              </a:defRPr>
            </a:lvl1pPr>
          </a:lstStyle>
          <a:p>
            <a:pPr>
              <a:defRPr/>
            </a:pPr>
            <a:endParaRPr lang="en-US" dirty="0">
              <a:solidFill>
                <a:prstClr val="black"/>
              </a:solidFill>
            </a:endParaRPr>
          </a:p>
        </p:txBody>
      </p:sp>
    </p:spTree>
    <p:extLst>
      <p:ext uri="{BB962C8B-B14F-4D97-AF65-F5344CB8AC3E}">
        <p14:creationId xmlns:p14="http://schemas.microsoft.com/office/powerpoint/2010/main" val="6170174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dark-title-content">
    <p:bg>
      <p:bgPr>
        <a:solidFill>
          <a:schemeClr val="tx1"/>
        </a:solidFill>
        <a:effectLst/>
      </p:bgPr>
    </p:bg>
    <p:spTree>
      <p:nvGrpSpPr>
        <p:cNvPr id="1" name=""/>
        <p:cNvGrpSpPr/>
        <p:nvPr/>
      </p:nvGrpSpPr>
      <p:grpSpPr>
        <a:xfrm>
          <a:off x="0" y="0"/>
          <a:ext cx="0" cy="0"/>
          <a:chOff x="0" y="0"/>
          <a:chExt cx="0" cy="0"/>
        </a:xfrm>
      </p:grpSpPr>
      <p:sp>
        <p:nvSpPr>
          <p:cNvPr id="13" name="Title 12"/>
          <p:cNvSpPr>
            <a:spLocks noGrp="1"/>
          </p:cNvSpPr>
          <p:nvPr>
            <p:ph type="title" hasCustomPrompt="1"/>
          </p:nvPr>
        </p:nvSpPr>
        <p:spPr/>
        <p:txBody>
          <a:bodyPr/>
          <a:lstStyle>
            <a:lvl1pPr>
              <a:defRPr>
                <a:solidFill>
                  <a:schemeClr val="accent4"/>
                </a:solidFill>
              </a:defRPr>
            </a:lvl1pPr>
          </a:lstStyle>
          <a:p>
            <a:r>
              <a:rPr lang="en-US" dirty="0"/>
              <a:t>Click to add title</a:t>
            </a:r>
          </a:p>
        </p:txBody>
      </p:sp>
      <p:sp>
        <p:nvSpPr>
          <p:cNvPr id="9" name="Content Placeholder 8"/>
          <p:cNvSpPr>
            <a:spLocks noGrp="1"/>
          </p:cNvSpPr>
          <p:nvPr>
            <p:ph sz="quarter" idx="13" hasCustomPrompt="1"/>
          </p:nvPr>
        </p:nvSpPr>
        <p:spPr>
          <a:xfrm>
            <a:off x="952500" y="1179514"/>
            <a:ext cx="10287000" cy="480218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11"/>
          <p:cNvSpPr>
            <a:spLocks noGrp="1"/>
          </p:cNvSpPr>
          <p:nvPr>
            <p:ph type="dt" sz="half" idx="14"/>
          </p:nvPr>
        </p:nvSpPr>
        <p:spPr/>
        <p:txBody>
          <a:bodyPr/>
          <a:lstStyle/>
          <a:p>
            <a:r>
              <a:rPr lang="en-US"/>
              <a:t>24 April 2023</a:t>
            </a:r>
            <a:endParaRPr lang="en-US" dirty="0"/>
          </a:p>
        </p:txBody>
      </p:sp>
      <p:sp>
        <p:nvSpPr>
          <p:cNvPr id="14" name="Footer Placeholder 13"/>
          <p:cNvSpPr>
            <a:spLocks noGrp="1"/>
          </p:cNvSpPr>
          <p:nvPr>
            <p:ph type="ftr" sz="quarter" idx="15"/>
          </p:nvPr>
        </p:nvSpPr>
        <p:spPr/>
        <p:txBody>
          <a:bodyPr/>
          <a:lstStyle/>
          <a:p>
            <a:r>
              <a:rPr lang="en-US"/>
              <a:t>Lunar Science at APL</a:t>
            </a:r>
            <a:endParaRPr lang="en-US" dirty="0"/>
          </a:p>
        </p:txBody>
      </p:sp>
      <p:sp>
        <p:nvSpPr>
          <p:cNvPr id="15" name="Slide Number Placeholder 14"/>
          <p:cNvSpPr>
            <a:spLocks noGrp="1"/>
          </p:cNvSpPr>
          <p:nvPr>
            <p:ph type="sldNum" sz="quarter" idx="1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4007423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Black">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0898A248-D4E4-514D-9AFD-666C05AB2873}" type="datetime3">
              <a:rPr lang="en-US" smtClean="0"/>
              <a:t>17 May 2023</a:t>
            </a:fld>
            <a:endParaRPr lang="en-US" dirty="0"/>
          </a:p>
        </p:txBody>
      </p:sp>
      <p:sp>
        <p:nvSpPr>
          <p:cNvPr id="5" name="Footer Placeholder 4"/>
          <p:cNvSpPr>
            <a:spLocks noGrp="1"/>
          </p:cNvSpPr>
          <p:nvPr>
            <p:ph type="ftr" sz="quarter" idx="19"/>
          </p:nvPr>
        </p:nvSpPr>
        <p:spPr/>
        <p:txBody>
          <a:bodyPr/>
          <a:lstStyle/>
          <a:p>
            <a:endParaRPr lang="en-US" dirty="0"/>
          </a:p>
        </p:txBody>
      </p:sp>
      <p:sp>
        <p:nvSpPr>
          <p:cNvPr id="6" name="Slide Number Placeholder 5"/>
          <p:cNvSpPr>
            <a:spLocks noGrp="1"/>
          </p:cNvSpPr>
          <p:nvPr>
            <p:ph type="sldNum" sz="quarter" idx="20"/>
          </p:nvPr>
        </p:nvSpPr>
        <p:spPr/>
        <p:txBody>
          <a:bodyPr/>
          <a:lstStyle/>
          <a:p>
            <a:fld id="{4EBCDCBD-78E1-0D41-A999-31B5EBF8E02C}" type="slidenum">
              <a:rPr lang="en-US" smtClean="0"/>
              <a:pPr/>
              <a:t>‹#›</a:t>
            </a:fld>
            <a:endParaRPr lang="en-US" dirty="0"/>
          </a:p>
        </p:txBody>
      </p:sp>
      <p:sp>
        <p:nvSpPr>
          <p:cNvPr id="13" name="Rectangle 12"/>
          <p:cNvSpPr/>
          <p:nvPr userDrawn="1"/>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7" name="Picture 1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cxnSp>
        <p:nvCxnSpPr>
          <p:cNvPr id="18" name="Straight Connector 17"/>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4" name="Picture Placeholder 7"/>
          <p:cNvSpPr>
            <a:spLocks noGrp="1"/>
          </p:cNvSpPr>
          <p:nvPr>
            <p:ph type="pic" sz="quarter" idx="15" hasCustomPrompt="1"/>
          </p:nvPr>
        </p:nvSpPr>
        <p:spPr>
          <a:xfrm>
            <a:off x="-2370" y="0"/>
            <a:ext cx="4063997"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5" name="Picture Placeholder 7"/>
          <p:cNvSpPr>
            <a:spLocks noGrp="1"/>
          </p:cNvSpPr>
          <p:nvPr>
            <p:ph type="pic" sz="quarter" idx="16" hasCustomPrompt="1"/>
          </p:nvPr>
        </p:nvSpPr>
        <p:spPr>
          <a:xfrm>
            <a:off x="4061628" y="0"/>
            <a:ext cx="406399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6" name="Picture Placeholder 7"/>
          <p:cNvSpPr>
            <a:spLocks noGrp="1"/>
          </p:cNvSpPr>
          <p:nvPr>
            <p:ph type="pic" sz="quarter" idx="17" hasCustomPrompt="1"/>
          </p:nvPr>
        </p:nvSpPr>
        <p:spPr>
          <a:xfrm>
            <a:off x="8125625" y="0"/>
            <a:ext cx="406637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23843072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87EA7780-5DFD-AE4F-B1E0-892BD90D08BB}" type="datetime3">
              <a:rPr lang="en-US" smtClean="0"/>
              <a:t>17 May 2023</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57" y="1332"/>
            <a:ext cx="12187256" cy="6855332"/>
          </a:xfrm>
          <a:prstGeom prst="rect">
            <a:avLst/>
          </a:prstGeom>
          <a:effectLst/>
        </p:spPr>
      </p:pic>
      <p:sp>
        <p:nvSpPr>
          <p:cNvPr id="13" name="Rectangle 12"/>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191000" y="1028700"/>
            <a:ext cx="6819900" cy="1485900"/>
          </a:xfrm>
        </p:spPr>
        <p:txBody>
          <a:bodyPr anchor="t">
            <a:normAutofit/>
          </a:bodyPr>
          <a:lstStyle>
            <a:lvl1pPr algn="l">
              <a:defRPr sz="3200">
                <a:solidFill>
                  <a:schemeClr val="bg1"/>
                </a:solidFill>
              </a:defRPr>
            </a:lvl1pPr>
          </a:lstStyle>
          <a:p>
            <a:r>
              <a:rPr lang="en-US" dirty="0"/>
              <a:t>Click to add title </a:t>
            </a:r>
            <a:br>
              <a:rPr lang="en-US" dirty="0"/>
            </a:br>
            <a:r>
              <a:rPr lang="en-US" dirty="0"/>
              <a:t>(recommended for titles that </a:t>
            </a:r>
            <a:br>
              <a:rPr lang="en-US" dirty="0"/>
            </a:br>
            <a:r>
              <a:rPr lang="en-US" dirty="0"/>
              <a:t>are 2-3 lines long)</a:t>
            </a:r>
          </a:p>
        </p:txBody>
      </p:sp>
      <p:sp>
        <p:nvSpPr>
          <p:cNvPr id="3" name="Subtitle 2"/>
          <p:cNvSpPr>
            <a:spLocks noGrp="1"/>
          </p:cNvSpPr>
          <p:nvPr>
            <p:ph type="subTitle" idx="1" hasCustomPrompt="1"/>
          </p:nvPr>
        </p:nvSpPr>
        <p:spPr>
          <a:xfrm>
            <a:off x="4191001" y="2514600"/>
            <a:ext cx="6819900" cy="341566"/>
          </a:xfrm>
        </p:spPr>
        <p:txBody>
          <a:bodyPr lIns="0" tIns="0" rIns="0" bIns="0">
            <a:normAutofit/>
          </a:bodyPr>
          <a:lstStyle>
            <a:lvl1pPr marL="0" indent="0" algn="l">
              <a:buNone/>
              <a:defRPr sz="16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191000" y="2857501"/>
            <a:ext cx="6819900" cy="775386"/>
          </a:xfrm>
        </p:spPr>
        <p:txBody>
          <a:bodyPr lIns="0" tIns="0" rIns="0" bIns="0">
            <a:normAutofit/>
          </a:bodyPr>
          <a:lstStyle>
            <a:lvl1pPr marL="0" indent="0">
              <a:spcBef>
                <a:spcPts val="0"/>
              </a:spcBef>
              <a:buNone/>
              <a:defRPr sz="12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4338" y="532082"/>
            <a:ext cx="3271029" cy="2139696"/>
          </a:xfrm>
          <a:prstGeom prst="rect">
            <a:avLst/>
          </a:prstGeom>
        </p:spPr>
      </p:pic>
      <p:cxnSp>
        <p:nvCxnSpPr>
          <p:cNvPr id="8" name="Straight Connector 7"/>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4" hasCustomPrompt="1"/>
          </p:nvPr>
        </p:nvSpPr>
        <p:spPr>
          <a:xfrm>
            <a:off x="4191000" y="3976707"/>
            <a:ext cx="6819900" cy="2195494"/>
          </a:xfrm>
        </p:spPr>
        <p:txBody>
          <a:bodyPr lIns="0" tIns="0" rIns="0" bIns="0">
            <a:normAutofit/>
          </a:bodyPr>
          <a:lstStyle>
            <a:lvl1pPr marL="0" indent="0">
              <a:spcBef>
                <a:spcPts val="200"/>
              </a:spcBef>
              <a:buNone/>
              <a:defRPr sz="1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effectLst/>
                <a:latin typeface="Helvetica" charset="0"/>
              </a:rPr>
              <a:t>Click to add classification text</a:t>
            </a:r>
          </a:p>
        </p:txBody>
      </p:sp>
      <p:cxnSp>
        <p:nvCxnSpPr>
          <p:cNvPr id="20" name="Straight Connector 19"/>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4191000" y="3855309"/>
            <a:ext cx="6819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082518" y="2541694"/>
            <a:ext cx="2210142" cy="497572"/>
          </a:xfrm>
          <a:prstGeom prst="rect">
            <a:avLst/>
          </a:prstGeom>
          <a:noFill/>
          <a:ln w="19050">
            <a:noFill/>
          </a:ln>
        </p:spPr>
        <p:txBody>
          <a:bodyPr wrap="square" rtlCol="0">
            <a:spAutoFit/>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200" dirty="0">
                <a:solidFill>
                  <a:schemeClr val="bg1"/>
                </a:solidFill>
                <a:latin typeface="+mn-lt"/>
                <a:ea typeface="Myriad Pro" charset="0"/>
                <a:cs typeface="Myriad Pro" charset="0"/>
              </a:rPr>
              <a:t>11100 Johns Hopkins Road </a:t>
            </a:r>
            <a:br>
              <a:rPr lang="en-US" sz="1200" dirty="0">
                <a:solidFill>
                  <a:schemeClr val="bg1"/>
                </a:solidFill>
                <a:latin typeface="+mn-lt"/>
                <a:ea typeface="Myriad Pro" charset="0"/>
                <a:cs typeface="Myriad Pro" charset="0"/>
              </a:rPr>
            </a:br>
            <a:r>
              <a:rPr lang="en-US" sz="1200" dirty="0">
                <a:solidFill>
                  <a:schemeClr val="bg1"/>
                </a:solidFill>
                <a:latin typeface="+mn-lt"/>
                <a:ea typeface="Myriad Pro" charset="0"/>
                <a:cs typeface="Myriad Pro" charset="0"/>
              </a:rPr>
              <a:t>Laurel, MD 20723-6099</a:t>
            </a:r>
          </a:p>
        </p:txBody>
      </p:sp>
      <p:cxnSp>
        <p:nvCxnSpPr>
          <p:cNvPr id="19" name="Straight Connector 18"/>
          <p:cNvCxnSpPr/>
          <p:nvPr userDrawn="1"/>
        </p:nvCxnSpPr>
        <p:spPr>
          <a:xfrm>
            <a:off x="1082518" y="2387995"/>
            <a:ext cx="221014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6604778"/>
      </p:ext>
    </p:extLst>
  </p:cSld>
  <p:clrMapOvr>
    <a:masterClrMapping/>
  </p:clrMapOvr>
  <p:extLst>
    <p:ext uri="{DCECCB84-F9BA-43D5-87BE-67443E8EF086}">
      <p15:sldGuideLst xmlns:p15="http://schemas.microsoft.com/office/powerpoint/2012/main">
        <p15:guide id="5" pos="69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a:t>
            </a:r>
          </a:p>
        </p:txBody>
      </p:sp>
      <p:sp>
        <p:nvSpPr>
          <p:cNvPr id="3" name="Content Placeholder 2"/>
          <p:cNvSpPr>
            <a:spLocks noGrp="1"/>
          </p:cNvSpPr>
          <p:nvPr>
            <p:ph idx="1" hasCustomPrompt="1"/>
          </p:nvPr>
        </p:nvSpPr>
        <p:spPr>
          <a:xfrm>
            <a:off x="952500" y="1185863"/>
            <a:ext cx="10287000" cy="4986338"/>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4B93144-C76E-764F-93FB-58C67DB58A80}" type="datetime3">
              <a:rPr lang="en-US" smtClean="0"/>
              <a:t>17 May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pic>
        <p:nvPicPr>
          <p:cNvPr id="7" name="Picture 6">
            <a:extLst>
              <a:ext uri="{FF2B5EF4-FFF2-40B4-BE49-F238E27FC236}">
                <a16:creationId xmlns:a16="http://schemas.microsoft.com/office/drawing/2014/main" id="{D03D63BA-95B7-2B4C-AEF6-CD82AC95336D}"/>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1678443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_for_Mission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4951540-E53C-E74E-9A92-C692D230033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6687967" y="1307364"/>
            <a:ext cx="5055650" cy="5078321"/>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CE6B4E2-F6A1-AB41-B966-6EB53929315C}" type="datetime3">
              <a:rPr lang="en-US" smtClean="0"/>
              <a:t>17 May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pic>
        <p:nvPicPr>
          <p:cNvPr id="8" name="Picture 7">
            <a:extLst>
              <a:ext uri="{FF2B5EF4-FFF2-40B4-BE49-F238E27FC236}">
                <a16:creationId xmlns:a16="http://schemas.microsoft.com/office/drawing/2014/main" id="{78B22182-A2A4-CB46-9920-A744C95DAC6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cxnSp>
        <p:nvCxnSpPr>
          <p:cNvPr id="9" name="Straight Connector 8">
            <a:extLst>
              <a:ext uri="{FF2B5EF4-FFF2-40B4-BE49-F238E27FC236}">
                <a16:creationId xmlns:a16="http://schemas.microsoft.com/office/drawing/2014/main" id="{C493A17E-A766-8A4A-85E7-BE709339B9D1}"/>
              </a:ext>
            </a:extLst>
          </p:cNvPr>
          <p:cNvCxnSpPr/>
          <p:nvPr userDrawn="1"/>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137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3" name="Content Placeholder 2"/>
          <p:cNvSpPr>
            <a:spLocks noGrp="1"/>
          </p:cNvSpPr>
          <p:nvPr>
            <p:ph idx="1" hasCustomPrompt="1"/>
          </p:nvPr>
        </p:nvSpPr>
        <p:spPr>
          <a:xfrm>
            <a:off x="952500" y="1485900"/>
            <a:ext cx="10287000" cy="4686301"/>
          </a:xfrm>
        </p:spPr>
        <p:txBody>
          <a:body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sp>
        <p:nvSpPr>
          <p:cNvPr id="4" name="Date Placeholder 3"/>
          <p:cNvSpPr>
            <a:spLocks noGrp="1"/>
          </p:cNvSpPr>
          <p:nvPr>
            <p:ph type="dt" sz="half" idx="14"/>
          </p:nvPr>
        </p:nvSpPr>
        <p:spPr/>
        <p:txBody>
          <a:bodyPr/>
          <a:lstStyle/>
          <a:p>
            <a:fld id="{312B8C9E-6C25-9D45-BD6C-30504F0142BB}" type="datetime3">
              <a:rPr lang="en-US" smtClean="0"/>
              <a:t>17 May 2023</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pic>
        <p:nvPicPr>
          <p:cNvPr id="8" name="Picture 7">
            <a:extLst>
              <a:ext uri="{FF2B5EF4-FFF2-40B4-BE49-F238E27FC236}">
                <a16:creationId xmlns:a16="http://schemas.microsoft.com/office/drawing/2014/main" id="{36AABFF6-8C79-B046-899C-AE63F4762B79}"/>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344684997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 </a:t>
            </a:r>
          </a:p>
        </p:txBody>
      </p:sp>
      <p:sp>
        <p:nvSpPr>
          <p:cNvPr id="3" name="Content Placeholder 2"/>
          <p:cNvSpPr>
            <a:spLocks noGrp="1"/>
          </p:cNvSpPr>
          <p:nvPr>
            <p:ph idx="1" hasCustomPrompt="1"/>
          </p:nvPr>
        </p:nvSpPr>
        <p:spPr>
          <a:xfrm>
            <a:off x="952500" y="1185864"/>
            <a:ext cx="4952999"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185864"/>
            <a:ext cx="4953000"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fld id="{A0C16241-9A65-974E-97DB-275BDA682FC7}" type="datetime3">
              <a:rPr lang="en-US" smtClean="0"/>
              <a:t>17 May 2023</a:t>
            </a:fld>
            <a:endParaRPr lang="en-US" dirty="0"/>
          </a:p>
        </p:txBody>
      </p:sp>
      <p:sp>
        <p:nvSpPr>
          <p:cNvPr id="8" name="Footer Placeholder 7"/>
          <p:cNvSpPr>
            <a:spLocks noGrp="1"/>
          </p:cNvSpPr>
          <p:nvPr>
            <p:ph type="ftr" sz="quarter" idx="16"/>
          </p:nvPr>
        </p:nvSpPr>
        <p:spPr/>
        <p:txBody>
          <a:bodyPr/>
          <a:lstStyle/>
          <a:p>
            <a:endParaRPr lang="en-US" dirty="0"/>
          </a:p>
        </p:txBody>
      </p:sp>
      <p:sp>
        <p:nvSpPr>
          <p:cNvPr id="9" name="Slide Number Placeholder 8"/>
          <p:cNvSpPr>
            <a:spLocks noGrp="1"/>
          </p:cNvSpPr>
          <p:nvPr>
            <p:ph type="sldNum" sz="quarter" idx="17"/>
          </p:nvPr>
        </p:nvSpPr>
        <p:spPr/>
        <p:txBody>
          <a:bodyPr/>
          <a:lstStyle/>
          <a:p>
            <a:fld id="{4EBCDCBD-78E1-0D41-A999-31B5EBF8E02C}" type="slidenum">
              <a:rPr lang="en-US" smtClean="0"/>
              <a:pPr/>
              <a:t>‹#›</a:t>
            </a:fld>
            <a:endParaRPr lang="en-US" dirty="0"/>
          </a:p>
        </p:txBody>
      </p:sp>
      <p:pic>
        <p:nvPicPr>
          <p:cNvPr id="10" name="Picture 9">
            <a:extLst>
              <a:ext uri="{FF2B5EF4-FFF2-40B4-BE49-F238E27FC236}">
                <a16:creationId xmlns:a16="http://schemas.microsoft.com/office/drawing/2014/main" id="{067B7A62-5ED3-6B46-B894-351377ED03D1}"/>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23721885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6500488"/>
            <a:ext cx="12192000" cy="356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419100"/>
            <a:ext cx="11277600" cy="762000"/>
          </a:xfrm>
          <a:prstGeom prst="rect">
            <a:avLst/>
          </a:prstGeom>
        </p:spPr>
        <p:txBody>
          <a:bodyPr vert="horz" lIns="0" tIns="0" rIns="0" bIns="0" rtlCol="0" anchor="t" anchorCtr="0">
            <a:normAutofit/>
          </a:bodyPr>
          <a:lstStyle/>
          <a:p>
            <a:r>
              <a:rPr lang="en-US" dirty="0"/>
              <a:t>Click to add title</a:t>
            </a:r>
          </a:p>
        </p:txBody>
      </p:sp>
      <p:sp>
        <p:nvSpPr>
          <p:cNvPr id="3" name="Text Placeholder 2"/>
          <p:cNvSpPr>
            <a:spLocks noGrp="1"/>
          </p:cNvSpPr>
          <p:nvPr>
            <p:ph type="body" idx="1"/>
          </p:nvPr>
        </p:nvSpPr>
        <p:spPr>
          <a:xfrm>
            <a:off x="952500" y="1181100"/>
            <a:ext cx="10287000" cy="4991099"/>
          </a:xfrm>
          <a:prstGeom prst="rect">
            <a:avLst/>
          </a:prstGeom>
        </p:spPr>
        <p:txBody>
          <a:bodyPr vert="horz" lIns="0" tIns="0" rIns="0" bIns="0" rtlCol="0">
            <a:normAutofit/>
          </a:body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mn-lt"/>
                <a:ea typeface="+mn-ea"/>
                <a:cs typeface="+mn-cs"/>
              </a:rPr>
              <a:t>Click to add text</a:t>
            </a:r>
          </a:p>
          <a:p>
            <a:pPr marL="693738" marR="0" lvl="1" indent="-246063" algn="l" defTabSz="914400" rtl="0" eaLnBrk="1" fontAlgn="auto" latinLnBrk="0" hangingPunct="1">
              <a:lnSpc>
                <a:spcPct val="100000"/>
              </a:lnSpc>
              <a:spcBef>
                <a:spcPts val="400"/>
              </a:spcBef>
              <a:spcAft>
                <a:spcPts val="0"/>
              </a:spcAft>
              <a:buClrTx/>
              <a:buSzTx/>
              <a:buFont typeface=".AppleSystemUIFont" charset="-120"/>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Second level</a:t>
            </a:r>
          </a:p>
          <a:p>
            <a:pPr marL="1150938" marR="0" lvl="2" indent="-228600" algn="l" defTabSz="914400" rtl="0" eaLnBrk="1" fontAlgn="auto" latinLnBrk="0" hangingPunct="1">
              <a:lnSpc>
                <a:spcPct val="100000"/>
              </a:lnSpc>
              <a:spcBef>
                <a:spcPts val="400"/>
              </a:spcBef>
              <a:spcAft>
                <a:spcPts val="0"/>
              </a:spcAft>
              <a:buClrTx/>
              <a:buSzPct val="80000"/>
              <a:buFont typeface="Wingdings" charset="2"/>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Third level</a:t>
            </a:r>
          </a:p>
          <a:p>
            <a:pPr marL="1606550" marR="0" lvl="3" indent="-227013" algn="l" defTabSz="914400" rtl="0" eaLnBrk="1" fontAlgn="auto" latinLnBrk="0" hangingPunct="1">
              <a:lnSpc>
                <a:spcPct val="100000"/>
              </a:lnSpc>
              <a:spcBef>
                <a:spcPts val="400"/>
              </a:spcBef>
              <a:spcAft>
                <a:spcPts val="0"/>
              </a:spcAft>
              <a:buClrTx/>
              <a:buSzPct val="80000"/>
              <a:buFont typeface="Courier New" charset="0"/>
              <a:buChar char="o"/>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Fourth level</a:t>
            </a:r>
          </a:p>
          <a:p>
            <a:pPr marL="2063750" marR="0" lvl="4" indent="-228600" algn="l" defTabSz="914400" rtl="0" eaLnBrk="1" fontAlgn="auto" latinLnBrk="0" hangingPunct="1">
              <a:lnSpc>
                <a:spcPct val="100000"/>
              </a:lnSpc>
              <a:spcBef>
                <a:spcPts val="400"/>
              </a:spcBef>
              <a:spcAft>
                <a:spcPts val="0"/>
              </a:spcAft>
              <a:buClrTx/>
              <a:buSzTx/>
              <a:buFont typeface="Arial"/>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Fifth level</a:t>
            </a:r>
          </a:p>
        </p:txBody>
      </p:sp>
      <p:cxnSp>
        <p:nvCxnSpPr>
          <p:cNvPr id="10" name="Straight Connector 9"/>
          <p:cNvCxnSpPr/>
          <p:nvPr/>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1428508" y="6604000"/>
            <a:ext cx="0" cy="15514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3"/>
          </p:nvPr>
        </p:nvSpPr>
        <p:spPr>
          <a:xfrm>
            <a:off x="742416" y="6500488"/>
            <a:ext cx="3203942" cy="357511"/>
          </a:xfrm>
          <a:prstGeom prst="rect">
            <a:avLst/>
          </a:prstGeom>
        </p:spPr>
        <p:txBody>
          <a:bodyPr vert="horz" lIns="91440" tIns="0" rIns="91440" bIns="0" rtlCol="0" anchor="ctr"/>
          <a:lstStyle>
            <a:lvl1pPr algn="l">
              <a:defRPr sz="1000">
                <a:solidFill>
                  <a:schemeClr val="bg1"/>
                </a:solidFill>
              </a:defRPr>
            </a:lvl1pPr>
          </a:lstStyle>
          <a:p>
            <a:endParaRPr lang="en-US" dirty="0"/>
          </a:p>
        </p:txBody>
      </p:sp>
      <p:sp>
        <p:nvSpPr>
          <p:cNvPr id="4" name="Date Placeholder 3"/>
          <p:cNvSpPr>
            <a:spLocks noGrp="1"/>
          </p:cNvSpPr>
          <p:nvPr>
            <p:ph type="dt" sz="half" idx="2"/>
          </p:nvPr>
        </p:nvSpPr>
        <p:spPr>
          <a:xfrm>
            <a:off x="10039845" y="6500488"/>
            <a:ext cx="1373855" cy="357511"/>
          </a:xfrm>
          <a:prstGeom prst="rect">
            <a:avLst/>
          </a:prstGeom>
        </p:spPr>
        <p:txBody>
          <a:bodyPr vert="horz" lIns="91440" tIns="0" rIns="91440" bIns="0" rtlCol="0" anchor="ctr"/>
          <a:lstStyle>
            <a:lvl1pPr algn="r">
              <a:defRPr sz="1000">
                <a:solidFill>
                  <a:schemeClr val="bg1"/>
                </a:solidFill>
              </a:defRPr>
            </a:lvl1pPr>
          </a:lstStyle>
          <a:p>
            <a:fld id="{E74931B7-E6F4-684C-ACFC-44768C603396}" type="datetime3">
              <a:rPr lang="en-US" smtClean="0"/>
              <a:t>17 May 2023</a:t>
            </a:fld>
            <a:endParaRPr lang="en-US" dirty="0"/>
          </a:p>
        </p:txBody>
      </p:sp>
      <p:sp>
        <p:nvSpPr>
          <p:cNvPr id="6" name="Slide Number Placeholder 5"/>
          <p:cNvSpPr>
            <a:spLocks noGrp="1"/>
          </p:cNvSpPr>
          <p:nvPr>
            <p:ph type="sldNum" sz="quarter" idx="4"/>
          </p:nvPr>
        </p:nvSpPr>
        <p:spPr>
          <a:xfrm>
            <a:off x="11438221" y="6500488"/>
            <a:ext cx="369465" cy="357511"/>
          </a:xfrm>
          <a:prstGeom prst="rect">
            <a:avLst/>
          </a:prstGeom>
        </p:spPr>
        <p:txBody>
          <a:bodyPr vert="horz" lIns="0" tIns="0" rIns="0" bIns="0" rtlCol="0" anchor="ctr"/>
          <a:lstStyle>
            <a:lvl1pPr algn="ctr">
              <a:defRPr sz="1000" b="1">
                <a:solidFill>
                  <a:schemeClr val="accent2"/>
                </a:solidFill>
              </a:defRPr>
            </a:lvl1pPr>
          </a:lstStyle>
          <a:p>
            <a:fld id="{4EBCDCBD-78E1-0D41-A999-31B5EBF8E02C}" type="slidenum">
              <a:rPr lang="en-US" smtClean="0"/>
              <a:pPr/>
              <a:t>‹#›</a:t>
            </a:fld>
            <a:endParaRPr lang="en-US" dirty="0"/>
          </a:p>
        </p:txBody>
      </p:sp>
      <p:pic>
        <p:nvPicPr>
          <p:cNvPr id="11" name="Picture 10"/>
          <p:cNvPicPr>
            <a:picLocks noChangeAspect="1"/>
          </p:cNvPicPr>
          <p:nvPr userDrawn="1"/>
        </p:nvPicPr>
        <p:blipFill>
          <a:blip r:embed="rId36">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spTree>
    <p:extLst>
      <p:ext uri="{BB962C8B-B14F-4D97-AF65-F5344CB8AC3E}">
        <p14:creationId xmlns:p14="http://schemas.microsoft.com/office/powerpoint/2010/main" val="335390220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 id="2147483766" r:id="rId28"/>
    <p:sldLayoutId id="2147483767" r:id="rId29"/>
    <p:sldLayoutId id="2147483768" r:id="rId30"/>
    <p:sldLayoutId id="2147483806" r:id="rId31"/>
    <p:sldLayoutId id="2147483807" r:id="rId32"/>
    <p:sldLayoutId id="2147483808" r:id="rId33"/>
    <p:sldLayoutId id="2147483809" r:id="rId34"/>
  </p:sldLayoutIdLst>
  <p:hf hdr="0"/>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4">
          <p15:clr>
            <a:srgbClr val="F26B43"/>
          </p15:clr>
        </p15:guide>
        <p15:guide id="2" pos="288">
          <p15:clr>
            <a:srgbClr val="F26B43"/>
          </p15:clr>
        </p15:guide>
        <p15:guide id="3" pos="7392">
          <p15:clr>
            <a:srgbClr val="F26B43"/>
          </p15:clr>
        </p15:guide>
        <p15:guide id="4" orient="horz" pos="3888">
          <p15:clr>
            <a:srgbClr val="F26B43"/>
          </p15:clr>
        </p15:guide>
        <p15:guide id="5" pos="3840">
          <p15:clr>
            <a:srgbClr val="F26B43"/>
          </p15:clr>
        </p15:guide>
        <p15:guide id="7" orient="horz" pos="744">
          <p15:clr>
            <a:srgbClr val="F26B43"/>
          </p15:clr>
        </p15:guide>
        <p15:guide id="8" pos="600">
          <p15:clr>
            <a:srgbClr val="F26B43"/>
          </p15:clr>
        </p15:guide>
        <p15:guide id="9" pos="7080">
          <p15:clr>
            <a:srgbClr val="F26B43"/>
          </p15:clr>
        </p15:guide>
        <p15:guide id="10" pos="4056">
          <p15:clr>
            <a:srgbClr val="F26B43"/>
          </p15:clr>
        </p15:guide>
        <p15:guide id="11" pos="3624">
          <p15:clr>
            <a:srgbClr val="F26B43"/>
          </p15:clr>
        </p15:guide>
        <p15:guide id="13" orient="horz" pos="9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Jodi.Berdis@jhuapl.edu" TargetMode="External"/><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8.png"/><Relationship Id="rId4" Type="http://schemas.openxmlformats.org/officeDocument/2006/relationships/hyperlink" Target="mailto:Karl.Hibbitts@jhuapl.edu"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s://lsic.jhuapl.edu/Resources/files/The%20Path%20to%20an%20Enduring%20Lunar%20Presence.pdf"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hyperlink" Target="https://learn.mines.edu/srr/"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hyperlink" Target="https://lsic.jhuapl.edu/Events/Agenda/index.php?id=443" TargetMode="External"/><Relationship Id="rId4" Type="http://schemas.openxmlformats.org/officeDocument/2006/relationships/hyperlink" Target="https://lnkd.in/g9ijYxH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hyperlink" Target="https://nspires.nasaprs.com/"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hyperlink" Target="https://bit.ly/lunarstandards" TargetMode="External"/><Relationship Id="rId2" Type="http://schemas.openxmlformats.org/officeDocument/2006/relationships/hyperlink" Target="https://bit.ly/lunarsdi"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78B7B73-6D3F-2141-AE53-76213E3E8534}"/>
              </a:ext>
            </a:extLst>
          </p:cNvPr>
          <p:cNvSpPr>
            <a:spLocks noGrp="1"/>
          </p:cNvSpPr>
          <p:nvPr>
            <p:ph type="ctrTitle"/>
          </p:nvPr>
        </p:nvSpPr>
        <p:spPr>
          <a:xfrm>
            <a:off x="4267199" y="2972577"/>
            <a:ext cx="7759338" cy="2098488"/>
          </a:xfrm>
        </p:spPr>
        <p:txBody>
          <a:bodyPr>
            <a:normAutofit/>
          </a:bodyPr>
          <a:lstStyle/>
          <a:p>
            <a:r>
              <a:rPr lang="en-US" sz="3600" b="0" dirty="0">
                <a:solidFill>
                  <a:srgbClr val="F9E180"/>
                </a:solidFill>
              </a:rPr>
              <a:t>LSIC ISRU Focus Group Monthly </a:t>
            </a:r>
            <a:br>
              <a:rPr lang="en-US" sz="3600" b="0" dirty="0">
                <a:solidFill>
                  <a:srgbClr val="F9E180"/>
                </a:solidFill>
              </a:rPr>
            </a:br>
            <a:r>
              <a:rPr lang="en-US" sz="2400" b="0" dirty="0">
                <a:solidFill>
                  <a:srgbClr val="FFFF00"/>
                </a:solidFill>
              </a:rPr>
              <a:t>http://lsic.jhuapl.edu/</a:t>
            </a:r>
            <a:br>
              <a:rPr lang="en-US" sz="2400" b="0" dirty="0">
                <a:solidFill>
                  <a:srgbClr val="FFFF00"/>
                </a:solidFill>
              </a:rPr>
            </a:br>
            <a:r>
              <a:rPr lang="en-US" sz="2400" b="0" dirty="0">
                <a:solidFill>
                  <a:srgbClr val="FFFF00"/>
                </a:solidFill>
              </a:rPr>
              <a:t>http://lsic-wiki.jhuapl.edu/ (Confluence sign-up required)</a:t>
            </a:r>
            <a:endParaRPr lang="en-US" sz="3600" dirty="0">
              <a:solidFill>
                <a:srgbClr val="FFFF00"/>
              </a:solidFill>
            </a:endParaRPr>
          </a:p>
        </p:txBody>
      </p:sp>
      <p:sp>
        <p:nvSpPr>
          <p:cNvPr id="10" name="Subtitle 9">
            <a:extLst>
              <a:ext uri="{FF2B5EF4-FFF2-40B4-BE49-F238E27FC236}">
                <a16:creationId xmlns:a16="http://schemas.microsoft.com/office/drawing/2014/main" id="{892D2B11-4A5A-0F48-A09B-2049DFA29B13}"/>
              </a:ext>
            </a:extLst>
          </p:cNvPr>
          <p:cNvSpPr>
            <a:spLocks noGrp="1"/>
          </p:cNvSpPr>
          <p:nvPr>
            <p:ph type="subTitle" idx="1"/>
          </p:nvPr>
        </p:nvSpPr>
        <p:spPr>
          <a:xfrm>
            <a:off x="4267200" y="4576432"/>
            <a:ext cx="7759338" cy="570163"/>
          </a:xfrm>
        </p:spPr>
        <p:txBody>
          <a:bodyPr/>
          <a:lstStyle/>
          <a:p>
            <a:r>
              <a:rPr lang="en-US" dirty="0"/>
              <a:t>May 17, 2023</a:t>
            </a:r>
          </a:p>
        </p:txBody>
      </p:sp>
      <p:sp>
        <p:nvSpPr>
          <p:cNvPr id="11" name="Text Placeholder 10">
            <a:extLst>
              <a:ext uri="{FF2B5EF4-FFF2-40B4-BE49-F238E27FC236}">
                <a16:creationId xmlns:a16="http://schemas.microsoft.com/office/drawing/2014/main" id="{BB4E7F7B-E3BF-B24F-83D2-7C2B841658D5}"/>
              </a:ext>
            </a:extLst>
          </p:cNvPr>
          <p:cNvSpPr>
            <a:spLocks noGrp="1"/>
          </p:cNvSpPr>
          <p:nvPr>
            <p:ph type="body" sz="quarter" idx="13"/>
          </p:nvPr>
        </p:nvSpPr>
        <p:spPr>
          <a:xfrm>
            <a:off x="4267199" y="5050963"/>
            <a:ext cx="6270704" cy="1576737"/>
          </a:xfrm>
        </p:spPr>
        <p:txBody>
          <a:bodyPr>
            <a:normAutofit fontScale="92500" lnSpcReduction="10000"/>
          </a:bodyPr>
          <a:lstStyle/>
          <a:p>
            <a:pPr>
              <a:lnSpc>
                <a:spcPct val="120000"/>
              </a:lnSpc>
            </a:pPr>
            <a:r>
              <a:rPr lang="en-US" sz="1800" dirty="0">
                <a:solidFill>
                  <a:srgbClr val="F9E180"/>
                </a:solidFill>
              </a:rPr>
              <a:t>Dr. Jodi Berdis, Dr. Karl </a:t>
            </a:r>
            <a:r>
              <a:rPr lang="en-US" sz="1800" dirty="0" err="1">
                <a:solidFill>
                  <a:srgbClr val="F9E180"/>
                </a:solidFill>
              </a:rPr>
              <a:t>Hibbitts</a:t>
            </a:r>
            <a:r>
              <a:rPr lang="en-US" sz="1800" dirty="0">
                <a:solidFill>
                  <a:srgbClr val="F9E180"/>
                </a:solidFill>
              </a:rPr>
              <a:t>, Dr. Michael Nord, Dave Smith, Dr. Rich Miller, Claire Trop</a:t>
            </a:r>
          </a:p>
          <a:p>
            <a:pPr>
              <a:lnSpc>
                <a:spcPct val="120000"/>
              </a:lnSpc>
            </a:pPr>
            <a:endParaRPr lang="en-US" sz="1600" dirty="0">
              <a:solidFill>
                <a:srgbClr val="F9E180"/>
              </a:solidFill>
            </a:endParaRPr>
          </a:p>
          <a:p>
            <a:pPr>
              <a:lnSpc>
                <a:spcPct val="120000"/>
              </a:lnSpc>
            </a:pPr>
            <a:r>
              <a:rPr lang="en-US" sz="1600" u="sng" dirty="0">
                <a:hlinkClick r:id="rId3">
                  <a:extLst>
                    <a:ext uri="{A12FA001-AC4F-418D-AE19-62706E023703}">
                      <ahyp:hlinkClr xmlns:ahyp="http://schemas.microsoft.com/office/drawing/2018/hyperlinkcolor" val="tx"/>
                    </a:ext>
                  </a:extLst>
                </a:hlinkClick>
              </a:rPr>
              <a:t>Jodi.Berdis@jhuapl.edu</a:t>
            </a:r>
            <a:r>
              <a:rPr lang="en-US" sz="1600" u="sng" dirty="0"/>
              <a:t>, </a:t>
            </a:r>
            <a:r>
              <a:rPr lang="en-US" sz="1600" u="sng" dirty="0">
                <a:hlinkClick r:id="rId4">
                  <a:extLst>
                    <a:ext uri="{A12FA001-AC4F-418D-AE19-62706E023703}">
                      <ahyp:hlinkClr xmlns:ahyp="http://schemas.microsoft.com/office/drawing/2018/hyperlinkcolor" val="tx"/>
                    </a:ext>
                  </a:extLst>
                </a:hlinkClick>
              </a:rPr>
              <a:t>Karl.Hibbitts@jhuapl.edu</a:t>
            </a:r>
            <a:r>
              <a:rPr lang="en-US" sz="1600" u="sng" dirty="0"/>
              <a:t>, Michael.Nord@jhuapl.edu, </a:t>
            </a:r>
            <a:r>
              <a:rPr lang="en-US" sz="1600" u="sng" dirty="0" err="1"/>
              <a:t>David.Smith@jhuapl.edu</a:t>
            </a:r>
            <a:r>
              <a:rPr lang="en-US" sz="1600" u="sng" dirty="0"/>
              <a:t>, </a:t>
            </a:r>
            <a:r>
              <a:rPr lang="en-US" sz="1600" u="sng" dirty="0" err="1"/>
              <a:t>Richard.S.Miller@jhuapl.edu</a:t>
            </a:r>
            <a:r>
              <a:rPr lang="en-US" sz="1600" u="sng" dirty="0"/>
              <a:t>, </a:t>
            </a:r>
            <a:r>
              <a:rPr lang="en-US" sz="1600" u="sng" dirty="0" err="1"/>
              <a:t>Claire.Trop@jhuapl.edu</a:t>
            </a:r>
            <a:endParaRPr lang="en-US" sz="1600" u="sng" dirty="0"/>
          </a:p>
          <a:p>
            <a:pPr>
              <a:lnSpc>
                <a:spcPct val="120000"/>
              </a:lnSpc>
            </a:pPr>
            <a:endParaRPr lang="en-US" sz="1600" dirty="0">
              <a:solidFill>
                <a:srgbClr val="F9E180"/>
              </a:solidFill>
            </a:endParaRPr>
          </a:p>
        </p:txBody>
      </p:sp>
      <p:sp>
        <p:nvSpPr>
          <p:cNvPr id="2" name="Footer Placeholder 1">
            <a:extLst>
              <a:ext uri="{FF2B5EF4-FFF2-40B4-BE49-F238E27FC236}">
                <a16:creationId xmlns:a16="http://schemas.microsoft.com/office/drawing/2014/main" id="{0F52FB44-F512-2D49-909D-E0CF8B92FAB8}"/>
              </a:ext>
            </a:extLst>
          </p:cNvPr>
          <p:cNvSpPr>
            <a:spLocks noGrp="1"/>
          </p:cNvSpPr>
          <p:nvPr>
            <p:ph type="ftr" sz="quarter" idx="16"/>
          </p:nvPr>
        </p:nvSpPr>
        <p:spPr/>
        <p:txBody>
          <a:bodyPr/>
          <a:lstStyle/>
          <a:p>
            <a:endParaRPr lang="en-US" dirty="0"/>
          </a:p>
        </p:txBody>
      </p:sp>
      <p:sp>
        <p:nvSpPr>
          <p:cNvPr id="3" name="Date Placeholder 2">
            <a:extLst>
              <a:ext uri="{FF2B5EF4-FFF2-40B4-BE49-F238E27FC236}">
                <a16:creationId xmlns:a16="http://schemas.microsoft.com/office/drawing/2014/main" id="{66B9B02F-0B17-2241-AFE4-C932307C5A40}"/>
              </a:ext>
            </a:extLst>
          </p:cNvPr>
          <p:cNvSpPr>
            <a:spLocks noGrp="1"/>
          </p:cNvSpPr>
          <p:nvPr>
            <p:ph type="dt" sz="half" idx="15"/>
          </p:nvPr>
        </p:nvSpPr>
        <p:spPr/>
        <p:txBody>
          <a:bodyPr/>
          <a:lstStyle/>
          <a:p>
            <a:fld id="{414BEFFC-0DE2-E945-8CAC-3B69AA567AA5}" type="datetime3">
              <a:rPr lang="en-US" smtClean="0"/>
              <a:t>17 May 2023</a:t>
            </a:fld>
            <a:endParaRPr lang="en-US" dirty="0"/>
          </a:p>
        </p:txBody>
      </p:sp>
      <p:sp>
        <p:nvSpPr>
          <p:cNvPr id="4" name="Slide Number Placeholder 3">
            <a:extLst>
              <a:ext uri="{FF2B5EF4-FFF2-40B4-BE49-F238E27FC236}">
                <a16:creationId xmlns:a16="http://schemas.microsoft.com/office/drawing/2014/main" id="{8427FDAF-F2DA-044A-BB36-DE26408679A6}"/>
              </a:ext>
            </a:extLst>
          </p:cNvPr>
          <p:cNvSpPr>
            <a:spLocks noGrp="1"/>
          </p:cNvSpPr>
          <p:nvPr>
            <p:ph type="sldNum" sz="quarter" idx="17"/>
          </p:nvPr>
        </p:nvSpPr>
        <p:spPr/>
        <p:txBody>
          <a:bodyPr/>
          <a:lstStyle/>
          <a:p>
            <a:fld id="{4EBCDCBD-78E1-0D41-A999-31B5EBF8E02C}" type="slidenum">
              <a:rPr lang="en-US" smtClean="0"/>
              <a:pPr/>
              <a:t>1</a:t>
            </a:fld>
            <a:endParaRPr lang="en-US" dirty="0"/>
          </a:p>
        </p:txBody>
      </p:sp>
      <p:pic>
        <p:nvPicPr>
          <p:cNvPr id="12" name="Picture 11">
            <a:extLst>
              <a:ext uri="{FF2B5EF4-FFF2-40B4-BE49-F238E27FC236}">
                <a16:creationId xmlns:a16="http://schemas.microsoft.com/office/drawing/2014/main" id="{7C35AC17-D72A-F14A-B7F6-24B805D5D479}"/>
              </a:ext>
            </a:extLst>
          </p:cNvPr>
          <p:cNvPicPr>
            <a:picLocks noChangeAspect="1"/>
          </p:cNvPicPr>
          <p:nvPr/>
        </p:nvPicPr>
        <p:blipFill rotWithShape="1">
          <a:blip r:embed="rId5"/>
          <a:srcRect r="28000"/>
          <a:stretch/>
        </p:blipFill>
        <p:spPr>
          <a:xfrm>
            <a:off x="78551" y="230300"/>
            <a:ext cx="8778240" cy="2032000"/>
          </a:xfrm>
          <a:prstGeom prst="rect">
            <a:avLst/>
          </a:prstGeom>
        </p:spPr>
      </p:pic>
    </p:spTree>
    <p:extLst>
      <p:ext uri="{BB962C8B-B14F-4D97-AF65-F5344CB8AC3E}">
        <p14:creationId xmlns:p14="http://schemas.microsoft.com/office/powerpoint/2010/main" val="732774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81100"/>
            <a:ext cx="11277600" cy="762000"/>
          </a:xfrm>
        </p:spPr>
        <p:txBody>
          <a:bodyPr/>
          <a:lstStyle/>
          <a:p>
            <a:r>
              <a:rPr lang="en-US" dirty="0"/>
              <a:t>Topical Discussion</a:t>
            </a:r>
          </a:p>
        </p:txBody>
      </p:sp>
      <p:sp>
        <p:nvSpPr>
          <p:cNvPr id="3" name="Content Placeholder 2"/>
          <p:cNvSpPr>
            <a:spLocks noGrp="1"/>
          </p:cNvSpPr>
          <p:nvPr>
            <p:ph idx="1"/>
          </p:nvPr>
        </p:nvSpPr>
        <p:spPr>
          <a:xfrm>
            <a:off x="235483" y="2655276"/>
            <a:ext cx="11748051" cy="3840449"/>
          </a:xfrm>
        </p:spPr>
        <p:txBody>
          <a:bodyPr>
            <a:normAutofit/>
          </a:bodyPr>
          <a:lstStyle/>
          <a:p>
            <a:pPr marL="0" indent="0" algn="ctr">
              <a:buNone/>
            </a:pPr>
            <a:r>
              <a:rPr lang="en-US" sz="3600" dirty="0"/>
              <a:t>Richard </a:t>
            </a:r>
            <a:r>
              <a:rPr lang="en-US" sz="3600" dirty="0" err="1"/>
              <a:t>Wainner</a:t>
            </a:r>
            <a:br>
              <a:rPr lang="en-US" sz="3600" dirty="0"/>
            </a:br>
            <a:r>
              <a:rPr lang="en-US" sz="3600" i="1" dirty="0"/>
              <a:t>PSI</a:t>
            </a:r>
          </a:p>
          <a:p>
            <a:pPr marL="0" indent="0" algn="ctr">
              <a:buNone/>
            </a:pPr>
            <a:endParaRPr lang="en-US" sz="3600" i="1" dirty="0"/>
          </a:p>
          <a:p>
            <a:pPr marL="0" indent="0" algn="ctr">
              <a:spcAft>
                <a:spcPts val="600"/>
              </a:spcAft>
              <a:buNone/>
            </a:pPr>
            <a:r>
              <a:rPr lang="en-US" sz="3600" dirty="0"/>
              <a:t>“Efficient Orbital Structures Manufactured using Melted Regolith Simulant”</a:t>
            </a:r>
          </a:p>
        </p:txBody>
      </p:sp>
      <p:sp>
        <p:nvSpPr>
          <p:cNvPr id="4" name="Date Placeholder 3"/>
          <p:cNvSpPr>
            <a:spLocks noGrp="1"/>
          </p:cNvSpPr>
          <p:nvPr>
            <p:ph type="dt" sz="half" idx="10"/>
          </p:nvPr>
        </p:nvSpPr>
        <p:spPr/>
        <p:txBody>
          <a:bodyPr/>
          <a:lstStyle/>
          <a:p>
            <a:fld id="{24B93144-C76E-764F-93FB-58C67DB58A80}" type="datetime3">
              <a:rPr lang="en-US" smtClean="0"/>
              <a:t>17 May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10</a:t>
            </a:fld>
            <a:endParaRPr lang="en-US" dirty="0"/>
          </a:p>
        </p:txBody>
      </p:sp>
    </p:spTree>
    <p:extLst>
      <p:ext uri="{BB962C8B-B14F-4D97-AF65-F5344CB8AC3E}">
        <p14:creationId xmlns:p14="http://schemas.microsoft.com/office/powerpoint/2010/main" val="2120962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342C89-BE9C-DA42-8C4F-3393732FF6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99"/>
            <a:ext cx="12192000" cy="6858000"/>
          </a:xfrm>
          <a:prstGeom prst="rect">
            <a:avLst/>
          </a:prstGeom>
        </p:spPr>
      </p:pic>
      <p:sp>
        <p:nvSpPr>
          <p:cNvPr id="2" name="Title 1">
            <a:extLst>
              <a:ext uri="{FF2B5EF4-FFF2-40B4-BE49-F238E27FC236}">
                <a16:creationId xmlns:a16="http://schemas.microsoft.com/office/drawing/2014/main" id="{628210B3-B280-B942-9DF1-0BBF09169750}"/>
              </a:ext>
            </a:extLst>
          </p:cNvPr>
          <p:cNvSpPr>
            <a:spLocks noGrp="1"/>
          </p:cNvSpPr>
          <p:nvPr>
            <p:ph type="ctrTitle"/>
          </p:nvPr>
        </p:nvSpPr>
        <p:spPr>
          <a:xfrm>
            <a:off x="738554" y="1234263"/>
            <a:ext cx="10714892" cy="4642338"/>
          </a:xfrm>
          <a:solidFill>
            <a:schemeClr val="tx1">
              <a:alpha val="49602"/>
            </a:schemeClr>
          </a:solidFill>
          <a:effectLst>
            <a:outerShdw blurRad="50800" dist="38100" dir="2700000" algn="tl" rotWithShape="0">
              <a:prstClr val="black">
                <a:alpha val="40000"/>
              </a:prstClr>
            </a:outerShdw>
          </a:effectLst>
        </p:spPr>
        <p:txBody>
          <a:bodyPr anchor="ctr">
            <a:normAutofit/>
          </a:bodyPr>
          <a:lstStyle/>
          <a:p>
            <a:pPr algn="ctr"/>
            <a:r>
              <a:rPr lang="en-US" dirty="0"/>
              <a:t>Coffee &amp; Donuts: </a:t>
            </a:r>
            <a:br>
              <a:rPr lang="en-US" dirty="0"/>
            </a:br>
            <a:br>
              <a:rPr lang="en-US" dirty="0"/>
            </a:br>
            <a:r>
              <a:rPr lang="en-US" dirty="0"/>
              <a:t>Thoughts from the LSIC Spring Meeting and the Industry Whitepaper</a:t>
            </a:r>
            <a:br>
              <a:rPr lang="en-US" dirty="0"/>
            </a:br>
            <a:br>
              <a:rPr lang="en-US" dirty="0"/>
            </a:br>
            <a:br>
              <a:rPr lang="en-US" dirty="0"/>
            </a:br>
            <a:endParaRPr lang="en-US" dirty="0"/>
          </a:p>
        </p:txBody>
      </p:sp>
      <p:pic>
        <p:nvPicPr>
          <p:cNvPr id="8" name="Picture 7">
            <a:extLst>
              <a:ext uri="{FF2B5EF4-FFF2-40B4-BE49-F238E27FC236}">
                <a16:creationId xmlns:a16="http://schemas.microsoft.com/office/drawing/2014/main" id="{4DF941C3-28C5-D646-B829-8402B749B8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993" y="6130046"/>
            <a:ext cx="3457129" cy="800261"/>
          </a:xfrm>
          <a:prstGeom prst="rect">
            <a:avLst/>
          </a:prstGeom>
          <a:effectLst>
            <a:outerShdw blurRad="50800" dir="2700000" algn="tl" rotWithShape="0">
              <a:prstClr val="black">
                <a:alpha val="40000"/>
              </a:prstClr>
            </a:outerShdw>
          </a:effectLst>
        </p:spPr>
      </p:pic>
      <p:pic>
        <p:nvPicPr>
          <p:cNvPr id="9" name="Picture 8">
            <a:extLst>
              <a:ext uri="{FF2B5EF4-FFF2-40B4-BE49-F238E27FC236}">
                <a16:creationId xmlns:a16="http://schemas.microsoft.com/office/drawing/2014/main" id="{5D6876E7-B53B-AC4F-8E0D-E1FF8A6D62D3}"/>
              </a:ext>
            </a:extLst>
          </p:cNvPr>
          <p:cNvPicPr>
            <a:picLocks noChangeAspect="1"/>
          </p:cNvPicPr>
          <p:nvPr/>
        </p:nvPicPr>
        <p:blipFill>
          <a:blip r:embed="rId5"/>
          <a:stretch>
            <a:fillRect/>
          </a:stretch>
        </p:blipFill>
        <p:spPr>
          <a:xfrm>
            <a:off x="744255" y="323931"/>
            <a:ext cx="3203114" cy="586102"/>
          </a:xfrm>
          <a:prstGeom prst="rect">
            <a:avLst/>
          </a:prstGeom>
        </p:spPr>
      </p:pic>
      <p:pic>
        <p:nvPicPr>
          <p:cNvPr id="4" name="Picture 3">
            <a:extLst>
              <a:ext uri="{FF2B5EF4-FFF2-40B4-BE49-F238E27FC236}">
                <a16:creationId xmlns:a16="http://schemas.microsoft.com/office/drawing/2014/main" id="{76B4632A-FE06-DFE4-F78B-EB2BDB7FDF32}"/>
              </a:ext>
            </a:extLst>
          </p:cNvPr>
          <p:cNvPicPr>
            <a:picLocks noChangeAspect="1"/>
          </p:cNvPicPr>
          <p:nvPr/>
        </p:nvPicPr>
        <p:blipFill>
          <a:blip r:embed="rId6"/>
          <a:stretch>
            <a:fillRect/>
          </a:stretch>
        </p:blipFill>
        <p:spPr>
          <a:xfrm>
            <a:off x="5433432" y="3842225"/>
            <a:ext cx="6743700" cy="3009900"/>
          </a:xfrm>
          <a:prstGeom prst="rect">
            <a:avLst/>
          </a:prstGeom>
        </p:spPr>
      </p:pic>
      <p:sp>
        <p:nvSpPr>
          <p:cNvPr id="5" name="TextBox 4">
            <a:extLst>
              <a:ext uri="{FF2B5EF4-FFF2-40B4-BE49-F238E27FC236}">
                <a16:creationId xmlns:a16="http://schemas.microsoft.com/office/drawing/2014/main" id="{C6072351-7D5F-A0D7-8790-563F4C44F7F8}"/>
              </a:ext>
            </a:extLst>
          </p:cNvPr>
          <p:cNvSpPr txBox="1"/>
          <p:nvPr/>
        </p:nvSpPr>
        <p:spPr>
          <a:xfrm>
            <a:off x="826691" y="4226313"/>
            <a:ext cx="4237464" cy="1569660"/>
          </a:xfrm>
          <a:prstGeom prst="rect">
            <a:avLst/>
          </a:prstGeom>
          <a:noFill/>
          <a:ln w="19050">
            <a:noFill/>
          </a:ln>
        </p:spPr>
        <p:txBody>
          <a:bodyPr wrap="square" rtlCol="0">
            <a:spAutoFit/>
          </a:bodyPr>
          <a:lstStyle/>
          <a:p>
            <a:r>
              <a:rPr lang="en-US" sz="2400" dirty="0">
                <a:hlinkClick r:id="rId7"/>
              </a:rPr>
              <a:t>https://lsic.jhuapl.edu/Resources/files/The%20Path%20to%20an%20Enduring%20Lunar%20Presence.pdf</a:t>
            </a:r>
            <a:endParaRPr lang="en-US" sz="2400" dirty="0">
              <a:solidFill>
                <a:schemeClr val="bg1"/>
              </a:solidFill>
            </a:endParaRPr>
          </a:p>
        </p:txBody>
      </p:sp>
    </p:spTree>
    <p:extLst>
      <p:ext uri="{BB962C8B-B14F-4D97-AF65-F5344CB8AC3E}">
        <p14:creationId xmlns:p14="http://schemas.microsoft.com/office/powerpoint/2010/main" val="3845249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190504"/>
            <a:ext cx="11277600" cy="762000"/>
          </a:xfrm>
        </p:spPr>
        <p:txBody>
          <a:bodyPr/>
          <a:lstStyle/>
          <a:p>
            <a:r>
              <a:rPr lang="en-US" dirty="0"/>
              <a:t>LSIC 2023 Spring Meeting | Major Takeaways</a:t>
            </a:r>
          </a:p>
        </p:txBody>
      </p:sp>
      <p:sp>
        <p:nvSpPr>
          <p:cNvPr id="2" name="Date Placeholder 1"/>
          <p:cNvSpPr>
            <a:spLocks noGrp="1"/>
          </p:cNvSpPr>
          <p:nvPr>
            <p:ph type="dt" sz="half" idx="4294967295"/>
          </p:nvPr>
        </p:nvSpPr>
        <p:spPr>
          <a:xfrm>
            <a:off x="10817225" y="6500813"/>
            <a:ext cx="1374775" cy="357187"/>
          </a:xfrm>
        </p:spPr>
        <p:txBody>
          <a:bodyPr/>
          <a:lstStyle/>
          <a:p>
            <a:fld id="{E62D1E58-C492-4709-A5AE-8134191A76A9}" type="datetime3">
              <a:rPr lang="en-US" smtClean="0"/>
              <a:t>17 May 2023</a:t>
            </a:fld>
            <a:endParaRPr lang="en-US" dirty="0"/>
          </a:p>
        </p:txBody>
      </p:sp>
      <p:sp>
        <p:nvSpPr>
          <p:cNvPr id="11" name="TextBox 10"/>
          <p:cNvSpPr txBox="1"/>
          <p:nvPr/>
        </p:nvSpPr>
        <p:spPr>
          <a:xfrm>
            <a:off x="283633" y="762000"/>
            <a:ext cx="11692467" cy="5632311"/>
          </a:xfrm>
          <a:prstGeom prst="rect">
            <a:avLst/>
          </a:prstGeom>
          <a:noFill/>
          <a:ln w="19050">
            <a:noFill/>
          </a:ln>
        </p:spPr>
        <p:txBody>
          <a:bodyPr wrap="square" rtlCol="0">
            <a:spAutoFit/>
          </a:bodyPr>
          <a:lstStyle/>
          <a:p>
            <a:pPr marL="342900" indent="-342900">
              <a:buFont typeface="Wingdings" panose="05000000000000000000" pitchFamily="2" charset="2"/>
              <a:buChar char="ü"/>
            </a:pPr>
            <a:r>
              <a:rPr lang="en-US" sz="1500" b="1" dirty="0">
                <a:solidFill>
                  <a:schemeClr val="bg1"/>
                </a:solidFill>
              </a:rPr>
              <a:t>Community</a:t>
            </a:r>
          </a:p>
          <a:p>
            <a:pPr marL="800100" lvl="1" indent="-342900">
              <a:buFont typeface="Arial" panose="020B0604020202020204" pitchFamily="34" charset="0"/>
              <a:buChar char="•"/>
            </a:pPr>
            <a:r>
              <a:rPr lang="en-US" sz="1500" dirty="0">
                <a:solidFill>
                  <a:schemeClr val="bg1"/>
                </a:solidFill>
              </a:rPr>
              <a:t>Record-breaking attendance:</a:t>
            </a:r>
          </a:p>
          <a:p>
            <a:pPr marL="1257300" lvl="2" indent="-342900">
              <a:buFont typeface="Arial" panose="020B0604020202020204" pitchFamily="34" charset="0"/>
              <a:buChar char="•"/>
            </a:pPr>
            <a:r>
              <a:rPr lang="en-US" sz="1500" b="1" dirty="0">
                <a:solidFill>
                  <a:schemeClr val="accent4">
                    <a:lumMod val="60000"/>
                    <a:lumOff val="40000"/>
                  </a:schemeClr>
                </a:solidFill>
              </a:rPr>
              <a:t>Online: 200+, In-Person: 300+</a:t>
            </a:r>
          </a:p>
          <a:p>
            <a:pPr marL="342900" indent="-342900">
              <a:buFont typeface="Wingdings" panose="05000000000000000000" pitchFamily="2" charset="2"/>
              <a:buChar char="ü"/>
            </a:pPr>
            <a:r>
              <a:rPr lang="en-US" sz="1500" b="1" dirty="0">
                <a:solidFill>
                  <a:schemeClr val="bg1"/>
                </a:solidFill>
              </a:rPr>
              <a:t>International Lunar Year</a:t>
            </a:r>
          </a:p>
          <a:p>
            <a:pPr marL="342900" indent="-342900">
              <a:buFont typeface="Wingdings" panose="05000000000000000000" pitchFamily="2" charset="2"/>
              <a:buChar char="ü"/>
            </a:pPr>
            <a:r>
              <a:rPr lang="en-US" sz="1500" b="1" dirty="0">
                <a:solidFill>
                  <a:schemeClr val="bg1"/>
                </a:solidFill>
              </a:rPr>
              <a:t>Moon to Mars Initiative</a:t>
            </a:r>
          </a:p>
          <a:p>
            <a:pPr marL="800100" lvl="1" indent="-342900">
              <a:buFont typeface="Arial" panose="020B0604020202020204" pitchFamily="34" charset="0"/>
              <a:buChar char="•"/>
            </a:pPr>
            <a:r>
              <a:rPr lang="en-US" sz="1500" b="1" dirty="0">
                <a:solidFill>
                  <a:schemeClr val="accent4">
                    <a:lumMod val="60000"/>
                    <a:lumOff val="40000"/>
                  </a:schemeClr>
                </a:solidFill>
              </a:rPr>
              <a:t>Moon as a proving ground offers stability</a:t>
            </a:r>
          </a:p>
          <a:p>
            <a:pPr marL="800100" lvl="1" indent="-342900">
              <a:buFont typeface="Arial" panose="020B0604020202020204" pitchFamily="34" charset="0"/>
              <a:buChar char="•"/>
            </a:pPr>
            <a:r>
              <a:rPr lang="en-US" sz="1500" b="1" dirty="0">
                <a:solidFill>
                  <a:schemeClr val="accent4">
                    <a:lumMod val="60000"/>
                    <a:lumOff val="40000"/>
                  </a:schemeClr>
                </a:solidFill>
              </a:rPr>
              <a:t>Importance and relevance to other NASA efforts</a:t>
            </a:r>
          </a:p>
          <a:p>
            <a:pPr marL="342900" indent="-342900">
              <a:buFont typeface="Wingdings" panose="05000000000000000000" pitchFamily="2" charset="2"/>
              <a:buChar char="ü"/>
            </a:pPr>
            <a:r>
              <a:rPr lang="en-US" sz="1500" b="1" dirty="0">
                <a:solidFill>
                  <a:schemeClr val="bg1"/>
                </a:solidFill>
              </a:rPr>
              <a:t>Commercial Lunar Payload Services (CLPS)</a:t>
            </a:r>
          </a:p>
          <a:p>
            <a:pPr marL="800100" lvl="1" indent="-342900">
              <a:buFont typeface="Arial" panose="020B0604020202020204" pitchFamily="34" charset="0"/>
              <a:buChar char="•"/>
            </a:pPr>
            <a:r>
              <a:rPr lang="en-US" sz="1500" b="1" dirty="0">
                <a:solidFill>
                  <a:schemeClr val="accent4">
                    <a:lumMod val="60000"/>
                    <a:lumOff val="40000"/>
                  </a:schemeClr>
                </a:solidFill>
              </a:rPr>
              <a:t>Block buys of landers </a:t>
            </a:r>
          </a:p>
          <a:p>
            <a:pPr marL="800100" lvl="1" indent="-342900">
              <a:buFont typeface="Arial" panose="020B0604020202020204" pitchFamily="34" charset="0"/>
              <a:buChar char="•"/>
            </a:pPr>
            <a:r>
              <a:rPr lang="en-US" sz="1500" b="1" dirty="0">
                <a:solidFill>
                  <a:schemeClr val="accent4">
                    <a:lumMod val="60000"/>
                    <a:lumOff val="40000"/>
                  </a:schemeClr>
                </a:solidFill>
              </a:rPr>
              <a:t>Expansion of services</a:t>
            </a:r>
          </a:p>
          <a:p>
            <a:pPr marL="342900" indent="-342900">
              <a:buFont typeface="Wingdings" panose="05000000000000000000" pitchFamily="2" charset="2"/>
              <a:buChar char="ü"/>
            </a:pPr>
            <a:r>
              <a:rPr lang="en-US" sz="1500" b="1" dirty="0">
                <a:solidFill>
                  <a:schemeClr val="bg1"/>
                </a:solidFill>
              </a:rPr>
              <a:t>Lunar Surface Technology Research (</a:t>
            </a:r>
            <a:r>
              <a:rPr lang="en-US" sz="1500" b="1" dirty="0" err="1">
                <a:solidFill>
                  <a:schemeClr val="bg1"/>
                </a:solidFill>
              </a:rPr>
              <a:t>LuSTR</a:t>
            </a:r>
            <a:r>
              <a:rPr lang="en-US" sz="1500" b="1" dirty="0">
                <a:solidFill>
                  <a:schemeClr val="bg1"/>
                </a:solidFill>
              </a:rPr>
              <a:t>) Program</a:t>
            </a:r>
          </a:p>
          <a:p>
            <a:pPr marL="342900" indent="-342900">
              <a:buFont typeface="Wingdings" panose="05000000000000000000" pitchFamily="2" charset="2"/>
              <a:buChar char="ü"/>
            </a:pPr>
            <a:r>
              <a:rPr lang="en-US" sz="1500" b="1" dirty="0">
                <a:solidFill>
                  <a:schemeClr val="bg1"/>
                </a:solidFill>
              </a:rPr>
              <a:t>Whole Government Engagement in Maturing </a:t>
            </a:r>
            <a:r>
              <a:rPr lang="en-US" sz="1500" b="1" dirty="0" err="1">
                <a:solidFill>
                  <a:schemeClr val="bg1"/>
                </a:solidFill>
              </a:rPr>
              <a:t>Cislunar</a:t>
            </a:r>
            <a:r>
              <a:rPr lang="en-US" sz="1500" b="1" dirty="0">
                <a:solidFill>
                  <a:schemeClr val="bg1"/>
                </a:solidFill>
              </a:rPr>
              <a:t> Ecosystem and Policy</a:t>
            </a:r>
          </a:p>
          <a:p>
            <a:pPr marL="800100" lvl="1" indent="-342900">
              <a:buFont typeface="Arial" panose="020B0604020202020204" pitchFamily="34" charset="0"/>
              <a:buChar char="•"/>
            </a:pPr>
            <a:r>
              <a:rPr lang="en-US" sz="1500" b="1" dirty="0">
                <a:solidFill>
                  <a:schemeClr val="accent4">
                    <a:lumMod val="60000"/>
                    <a:lumOff val="40000"/>
                  </a:schemeClr>
                </a:solidFill>
              </a:rPr>
              <a:t>International engagement for lunar operations</a:t>
            </a:r>
          </a:p>
          <a:p>
            <a:pPr marL="342900" indent="-342900">
              <a:buFont typeface="Wingdings" panose="05000000000000000000" pitchFamily="2" charset="2"/>
              <a:buChar char="ü"/>
            </a:pPr>
            <a:r>
              <a:rPr lang="en-US" sz="1500" b="1" dirty="0">
                <a:solidFill>
                  <a:schemeClr val="bg1"/>
                </a:solidFill>
              </a:rPr>
              <a:t>Commercial Sector Engagement</a:t>
            </a:r>
          </a:p>
          <a:p>
            <a:pPr marL="800100" lvl="1" indent="-342900">
              <a:buFont typeface="Arial" panose="020B0604020202020204" pitchFamily="34" charset="0"/>
              <a:buChar char="•"/>
            </a:pPr>
            <a:r>
              <a:rPr lang="en-US" sz="1500" b="1" dirty="0">
                <a:solidFill>
                  <a:schemeClr val="accent4">
                    <a:lumMod val="60000"/>
                    <a:lumOff val="40000"/>
                  </a:schemeClr>
                </a:solidFill>
              </a:rPr>
              <a:t>Desirable to refine business cases and/or value propositions for terrestrial expert organizations</a:t>
            </a:r>
          </a:p>
          <a:p>
            <a:pPr marL="342900" indent="-342900">
              <a:buFont typeface="Wingdings" panose="05000000000000000000" pitchFamily="2" charset="2"/>
              <a:buChar char="ü"/>
            </a:pPr>
            <a:r>
              <a:rPr lang="en-US" sz="1500" b="1" dirty="0">
                <a:solidFill>
                  <a:schemeClr val="bg1"/>
                </a:solidFill>
              </a:rPr>
              <a:t>Interoperability</a:t>
            </a:r>
          </a:p>
          <a:p>
            <a:pPr marL="800100" lvl="1" indent="-342900">
              <a:buFont typeface="Arial" panose="020B0604020202020204" pitchFamily="34" charset="0"/>
              <a:buChar char="•"/>
            </a:pPr>
            <a:r>
              <a:rPr lang="en-US" sz="1500" b="1" u="sng" dirty="0">
                <a:solidFill>
                  <a:schemeClr val="accent4">
                    <a:lumMod val="60000"/>
                    <a:lumOff val="40000"/>
                  </a:schemeClr>
                </a:solidFill>
              </a:rPr>
              <a:t>Critical</a:t>
            </a:r>
            <a:r>
              <a:rPr lang="en-US" sz="1500" b="1" dirty="0">
                <a:solidFill>
                  <a:schemeClr val="accent4">
                    <a:lumMod val="60000"/>
                    <a:lumOff val="40000"/>
                  </a:schemeClr>
                </a:solidFill>
              </a:rPr>
              <a:t>; clear need to establish a lunar interoperability laboratory/facility for tech assessment</a:t>
            </a:r>
          </a:p>
          <a:p>
            <a:pPr marL="800100" lvl="1" indent="-342900">
              <a:buFont typeface="Arial" panose="020B0604020202020204" pitchFamily="34" charset="0"/>
              <a:buChar char="•"/>
            </a:pPr>
            <a:r>
              <a:rPr lang="en-US" sz="1500" b="1" dirty="0">
                <a:solidFill>
                  <a:schemeClr val="accent4">
                    <a:lumMod val="60000"/>
                    <a:lumOff val="40000"/>
                  </a:schemeClr>
                </a:solidFill>
              </a:rPr>
              <a:t>Marketplace for components that meet interoperable standards</a:t>
            </a:r>
          </a:p>
          <a:p>
            <a:pPr marL="342900" indent="-342900">
              <a:buFont typeface="Wingdings" panose="05000000000000000000" pitchFamily="2" charset="2"/>
              <a:buChar char="ü"/>
            </a:pPr>
            <a:r>
              <a:rPr lang="en-US" sz="1500" b="1" dirty="0">
                <a:solidFill>
                  <a:schemeClr val="bg1"/>
                </a:solidFill>
              </a:rPr>
              <a:t>Lunar Environment Considerations</a:t>
            </a:r>
          </a:p>
          <a:p>
            <a:pPr marL="800100" lvl="1" indent="-342900">
              <a:buFont typeface="Arial" panose="020B0604020202020204" pitchFamily="34" charset="0"/>
              <a:buChar char="•"/>
            </a:pPr>
            <a:r>
              <a:rPr lang="en-US" sz="1500" b="1" dirty="0">
                <a:solidFill>
                  <a:schemeClr val="accent4">
                    <a:lumMod val="60000"/>
                    <a:lumOff val="40000"/>
                  </a:schemeClr>
                </a:solidFill>
              </a:rPr>
              <a:t>ECLIPSE: </a:t>
            </a:r>
            <a:r>
              <a:rPr lang="en-US" sz="1500" b="1" i="1" dirty="0">
                <a:solidFill>
                  <a:schemeClr val="accent4">
                    <a:lumMod val="60000"/>
                    <a:lumOff val="40000"/>
                  </a:schemeClr>
                </a:solidFill>
              </a:rPr>
              <a:t>Essential Compilation of Lunar Information in Preparation of Sustained Exploration </a:t>
            </a:r>
            <a:r>
              <a:rPr lang="en-US" sz="1500" b="1" dirty="0">
                <a:solidFill>
                  <a:schemeClr val="accent4">
                    <a:lumMod val="60000"/>
                    <a:lumOff val="40000"/>
                  </a:schemeClr>
                </a:solidFill>
              </a:rPr>
              <a:t>– Coming Sept 2023!</a:t>
            </a:r>
          </a:p>
          <a:p>
            <a:pPr marL="800100" lvl="1" indent="-342900">
              <a:buFont typeface="Arial" panose="020B0604020202020204" pitchFamily="34" charset="0"/>
              <a:buChar char="•"/>
            </a:pPr>
            <a:r>
              <a:rPr lang="en-US" sz="1500" b="1" dirty="0">
                <a:solidFill>
                  <a:schemeClr val="accent4">
                    <a:lumMod val="60000"/>
                    <a:lumOff val="40000"/>
                  </a:schemeClr>
                </a:solidFill>
              </a:rPr>
              <a:t>Dust mitigation and thermal management for component and next higher assemblies</a:t>
            </a:r>
          </a:p>
          <a:p>
            <a:pPr marL="342900" indent="-342900">
              <a:buFont typeface="Wingdings" panose="05000000000000000000" pitchFamily="2" charset="2"/>
              <a:buChar char="ü"/>
            </a:pPr>
            <a:r>
              <a:rPr lang="en-US" sz="1500" b="1" dirty="0">
                <a:solidFill>
                  <a:schemeClr val="bg1"/>
                </a:solidFill>
              </a:rPr>
              <a:t>Autonomy</a:t>
            </a:r>
          </a:p>
          <a:p>
            <a:pPr marL="800100" lvl="1" indent="-342900">
              <a:buFont typeface="Arial" panose="020B0604020202020204" pitchFamily="34" charset="0"/>
              <a:buChar char="•"/>
            </a:pPr>
            <a:r>
              <a:rPr lang="en-US" sz="1500" b="1" dirty="0">
                <a:solidFill>
                  <a:schemeClr val="accent4">
                    <a:lumMod val="60000"/>
                    <a:lumOff val="40000"/>
                  </a:schemeClr>
                </a:solidFill>
              </a:rPr>
              <a:t>Needs further development, such as stakeholder-wide definition and frameworks that evaluate capability autonomy levels</a:t>
            </a:r>
          </a:p>
        </p:txBody>
      </p:sp>
    </p:spTree>
    <p:extLst>
      <p:ext uri="{BB962C8B-B14F-4D97-AF65-F5344CB8AC3E}">
        <p14:creationId xmlns:p14="http://schemas.microsoft.com/office/powerpoint/2010/main" val="847323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LSIC 2023 Spring Meeting | White Paper Feedback</a:t>
            </a:r>
          </a:p>
        </p:txBody>
      </p:sp>
      <p:sp>
        <p:nvSpPr>
          <p:cNvPr id="4" name="Date Placeholder 3"/>
          <p:cNvSpPr>
            <a:spLocks noGrp="1"/>
          </p:cNvSpPr>
          <p:nvPr>
            <p:ph type="dt" sz="half" idx="10"/>
          </p:nvPr>
        </p:nvSpPr>
        <p:spPr/>
        <p:txBody>
          <a:bodyPr/>
          <a:lstStyle/>
          <a:p>
            <a:fld id="{40938E9A-CADD-49DC-8B4D-687432F23620}" type="datetime3">
              <a:rPr lang="en-US" smtClean="0"/>
              <a:t>17 May 2023</a:t>
            </a:fld>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13</a:t>
            </a:fld>
            <a:endParaRPr lang="en-US" dirty="0"/>
          </a:p>
        </p:txBody>
      </p:sp>
      <p:sp>
        <p:nvSpPr>
          <p:cNvPr id="7" name="Rounded Rectangle 6"/>
          <p:cNvSpPr/>
          <p:nvPr/>
        </p:nvSpPr>
        <p:spPr>
          <a:xfrm>
            <a:off x="245533" y="1303867"/>
            <a:ext cx="5765797" cy="490643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8" name="Rounded Rectangle 7"/>
          <p:cNvSpPr/>
          <p:nvPr/>
        </p:nvSpPr>
        <p:spPr>
          <a:xfrm>
            <a:off x="6205569" y="1303867"/>
            <a:ext cx="5719731" cy="490643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9" name="TextBox 8"/>
          <p:cNvSpPr txBox="1"/>
          <p:nvPr/>
        </p:nvSpPr>
        <p:spPr>
          <a:xfrm>
            <a:off x="245533" y="1786467"/>
            <a:ext cx="5727700" cy="830997"/>
          </a:xfrm>
          <a:prstGeom prst="rect">
            <a:avLst/>
          </a:prstGeom>
          <a:noFill/>
          <a:ln w="19050">
            <a:noFill/>
          </a:ln>
        </p:spPr>
        <p:txBody>
          <a:bodyPr wrap="square" rtlCol="0">
            <a:spAutoFit/>
          </a:bodyPr>
          <a:lstStyle/>
          <a:p>
            <a:pPr algn="ctr"/>
            <a:r>
              <a:rPr lang="en-US" sz="2400" b="1" dirty="0">
                <a:solidFill>
                  <a:schemeClr val="bg1"/>
                </a:solidFill>
              </a:rPr>
              <a:t>LSIC Whitepaper</a:t>
            </a:r>
          </a:p>
          <a:p>
            <a:pPr algn="ctr"/>
            <a:r>
              <a:rPr lang="en-US" sz="2400" i="1" u="sng" dirty="0">
                <a:solidFill>
                  <a:schemeClr val="accent4">
                    <a:lumMod val="60000"/>
                    <a:lumOff val="40000"/>
                  </a:schemeClr>
                </a:solidFill>
              </a:rPr>
              <a:t>The Path to an Enduring Lunar Presence</a:t>
            </a:r>
          </a:p>
        </p:txBody>
      </p:sp>
      <p:sp>
        <p:nvSpPr>
          <p:cNvPr id="10" name="TextBox 9"/>
          <p:cNvSpPr txBox="1"/>
          <p:nvPr/>
        </p:nvSpPr>
        <p:spPr>
          <a:xfrm>
            <a:off x="342901" y="3105831"/>
            <a:ext cx="5577416" cy="2985433"/>
          </a:xfrm>
          <a:prstGeom prst="rect">
            <a:avLst/>
          </a:prstGeom>
          <a:noFill/>
          <a:ln w="19050">
            <a:noFill/>
          </a:ln>
        </p:spPr>
        <p:txBody>
          <a:bodyPr wrap="square" rtlCol="0">
            <a:spAutoFit/>
          </a:bodyPr>
          <a:lstStyle/>
          <a:p>
            <a:pPr algn="ctr"/>
            <a:r>
              <a:rPr lang="en-US" sz="2000" dirty="0">
                <a:solidFill>
                  <a:schemeClr val="bg1"/>
                </a:solidFill>
              </a:rPr>
              <a:t>Perspectives on key enabling actions that will help our nation and the world move together toward our shared use of the lunar surface.</a:t>
            </a:r>
          </a:p>
          <a:p>
            <a:pPr algn="ctr"/>
            <a:endParaRPr lang="en-US" sz="1600" dirty="0">
              <a:solidFill>
                <a:schemeClr val="bg1"/>
              </a:solidFill>
            </a:endParaRPr>
          </a:p>
          <a:p>
            <a:pPr algn="ctr"/>
            <a:endParaRPr lang="en-US" sz="1600" dirty="0">
              <a:solidFill>
                <a:schemeClr val="bg1"/>
              </a:solidFill>
            </a:endParaRPr>
          </a:p>
          <a:p>
            <a:pPr algn="ctr"/>
            <a:r>
              <a:rPr lang="en-US" sz="1600" dirty="0">
                <a:solidFill>
                  <a:schemeClr val="bg1"/>
                </a:solidFill>
              </a:rPr>
              <a:t>Access White Paper: </a:t>
            </a:r>
          </a:p>
          <a:p>
            <a:pPr algn="ctr"/>
            <a:r>
              <a:rPr lang="en-US" sz="1600" i="1" dirty="0">
                <a:solidFill>
                  <a:schemeClr val="accent4">
                    <a:lumMod val="60000"/>
                    <a:lumOff val="40000"/>
                  </a:schemeClr>
                </a:solidFill>
              </a:rPr>
              <a:t>https://lsic.jhuapl.edu/Resources/files/The%20Path%20to%20an%20Enduring%20Lunar%20Presence.pdf</a:t>
            </a:r>
          </a:p>
          <a:p>
            <a:pPr algn="ctr"/>
            <a:endParaRPr lang="en-US" sz="1600" dirty="0">
              <a:solidFill>
                <a:schemeClr val="bg1"/>
              </a:solidFill>
            </a:endParaRPr>
          </a:p>
          <a:p>
            <a:pPr algn="ctr"/>
            <a:r>
              <a:rPr lang="en-US" sz="1600" dirty="0">
                <a:solidFill>
                  <a:schemeClr val="bg1"/>
                </a:solidFill>
              </a:rPr>
              <a:t>Send feedback to: LSIC-Feedback@jhuapl.edu</a:t>
            </a:r>
          </a:p>
          <a:p>
            <a:pPr algn="ctr"/>
            <a:endParaRPr lang="en-US" sz="1600" dirty="0">
              <a:solidFill>
                <a:schemeClr val="bg1"/>
              </a:solidFill>
            </a:endParaRPr>
          </a:p>
        </p:txBody>
      </p:sp>
      <p:sp>
        <p:nvSpPr>
          <p:cNvPr id="11" name="TextBox 10"/>
          <p:cNvSpPr txBox="1"/>
          <p:nvPr/>
        </p:nvSpPr>
        <p:spPr>
          <a:xfrm>
            <a:off x="6205568" y="1786467"/>
            <a:ext cx="5719731" cy="830997"/>
          </a:xfrm>
          <a:prstGeom prst="rect">
            <a:avLst/>
          </a:prstGeom>
          <a:noFill/>
          <a:ln w="19050">
            <a:noFill/>
          </a:ln>
        </p:spPr>
        <p:txBody>
          <a:bodyPr wrap="square" rtlCol="0">
            <a:spAutoFit/>
          </a:bodyPr>
          <a:lstStyle/>
          <a:p>
            <a:pPr algn="ctr"/>
            <a:r>
              <a:rPr lang="en-US" sz="2400" b="1" dirty="0">
                <a:solidFill>
                  <a:schemeClr val="bg1"/>
                </a:solidFill>
              </a:rPr>
              <a:t>NASA Moon to Mars Whitepapers</a:t>
            </a:r>
          </a:p>
          <a:p>
            <a:pPr algn="ctr"/>
            <a:r>
              <a:rPr lang="en-US" sz="2400" i="1" u="sng" dirty="0">
                <a:solidFill>
                  <a:schemeClr val="accent4">
                    <a:lumMod val="60000"/>
                    <a:lumOff val="40000"/>
                  </a:schemeClr>
                </a:solidFill>
              </a:rPr>
              <a:t>Architecture Concept Review</a:t>
            </a:r>
          </a:p>
        </p:txBody>
      </p:sp>
      <p:sp>
        <p:nvSpPr>
          <p:cNvPr id="12" name="TextBox 11"/>
          <p:cNvSpPr txBox="1"/>
          <p:nvPr/>
        </p:nvSpPr>
        <p:spPr>
          <a:xfrm>
            <a:off x="6205569" y="3105830"/>
            <a:ext cx="5668931" cy="2846933"/>
          </a:xfrm>
          <a:prstGeom prst="rect">
            <a:avLst/>
          </a:prstGeom>
          <a:noFill/>
          <a:ln w="19050">
            <a:noFill/>
          </a:ln>
        </p:spPr>
        <p:txBody>
          <a:bodyPr wrap="square" rtlCol="0">
            <a:spAutoFit/>
          </a:bodyPr>
          <a:lstStyle/>
          <a:p>
            <a:pPr algn="ctr"/>
            <a:r>
              <a:rPr lang="en-US" sz="1600" dirty="0">
                <a:solidFill>
                  <a:schemeClr val="bg1"/>
                </a:solidFill>
              </a:rPr>
              <a:t>Systems Analysis of Architecture Drivers</a:t>
            </a:r>
          </a:p>
          <a:p>
            <a:pPr algn="ctr"/>
            <a:endParaRPr lang="en-US" sz="500" dirty="0">
              <a:solidFill>
                <a:schemeClr val="bg1"/>
              </a:solidFill>
            </a:endParaRPr>
          </a:p>
          <a:p>
            <a:pPr algn="ctr"/>
            <a:r>
              <a:rPr lang="en-US" sz="1600" dirty="0">
                <a:solidFill>
                  <a:schemeClr val="bg1"/>
                </a:solidFill>
              </a:rPr>
              <a:t>Why NRHO: The Artemis Orbit</a:t>
            </a:r>
          </a:p>
          <a:p>
            <a:pPr algn="ctr"/>
            <a:endParaRPr lang="en-US" sz="500" dirty="0">
              <a:solidFill>
                <a:schemeClr val="bg1"/>
              </a:solidFill>
            </a:endParaRPr>
          </a:p>
          <a:p>
            <a:pPr algn="ctr"/>
            <a:r>
              <a:rPr lang="en-US" sz="1600" dirty="0">
                <a:solidFill>
                  <a:schemeClr val="bg1"/>
                </a:solidFill>
              </a:rPr>
              <a:t>Why Artemis will Focus on the Lunar South Polar Region</a:t>
            </a:r>
          </a:p>
          <a:p>
            <a:pPr algn="ctr"/>
            <a:endParaRPr lang="en-US" sz="500" dirty="0">
              <a:solidFill>
                <a:schemeClr val="bg1"/>
              </a:solidFill>
            </a:endParaRPr>
          </a:p>
          <a:p>
            <a:pPr algn="ctr"/>
            <a:r>
              <a:rPr lang="en-US" sz="1600" dirty="0">
                <a:solidFill>
                  <a:schemeClr val="bg1"/>
                </a:solidFill>
              </a:rPr>
              <a:t>Gateway: The </a:t>
            </a:r>
            <a:r>
              <a:rPr lang="en-US" sz="1600" dirty="0" err="1">
                <a:solidFill>
                  <a:schemeClr val="bg1"/>
                </a:solidFill>
              </a:rPr>
              <a:t>Cislunar</a:t>
            </a:r>
            <a:r>
              <a:rPr lang="en-US" sz="1600" dirty="0">
                <a:solidFill>
                  <a:schemeClr val="bg1"/>
                </a:solidFill>
              </a:rPr>
              <a:t> Springboard for International and Sustainable Human Deep Space Exploration</a:t>
            </a:r>
          </a:p>
          <a:p>
            <a:pPr algn="ctr"/>
            <a:endParaRPr lang="en-US" sz="500" dirty="0">
              <a:solidFill>
                <a:schemeClr val="bg1"/>
              </a:solidFill>
            </a:endParaRPr>
          </a:p>
          <a:p>
            <a:pPr algn="ctr"/>
            <a:r>
              <a:rPr lang="en-US" sz="1600" dirty="0">
                <a:solidFill>
                  <a:schemeClr val="bg1"/>
                </a:solidFill>
              </a:rPr>
              <a:t>Mars-Forward Capabilities to be Tested at the Moon</a:t>
            </a:r>
          </a:p>
          <a:p>
            <a:pPr algn="ctr"/>
            <a:endParaRPr lang="en-US" sz="500" dirty="0">
              <a:solidFill>
                <a:schemeClr val="bg1"/>
              </a:solidFill>
            </a:endParaRPr>
          </a:p>
          <a:p>
            <a:pPr algn="ctr"/>
            <a:r>
              <a:rPr lang="en-US" sz="1600" dirty="0">
                <a:solidFill>
                  <a:schemeClr val="bg1"/>
                </a:solidFill>
              </a:rPr>
              <a:t>Mars Transportation</a:t>
            </a:r>
          </a:p>
          <a:p>
            <a:pPr algn="ctr"/>
            <a:endParaRPr lang="en-US" sz="1400" dirty="0">
              <a:solidFill>
                <a:schemeClr val="bg1"/>
              </a:solidFill>
            </a:endParaRPr>
          </a:p>
          <a:p>
            <a:pPr algn="ctr"/>
            <a:r>
              <a:rPr lang="en-US" sz="1400" dirty="0">
                <a:solidFill>
                  <a:schemeClr val="bg1"/>
                </a:solidFill>
              </a:rPr>
              <a:t>Access White Papers: </a:t>
            </a:r>
          </a:p>
          <a:p>
            <a:pPr algn="ctr"/>
            <a:r>
              <a:rPr lang="en-US" sz="1400" dirty="0">
                <a:solidFill>
                  <a:schemeClr val="accent4">
                    <a:lumMod val="60000"/>
                    <a:lumOff val="40000"/>
                  </a:schemeClr>
                </a:solidFill>
              </a:rPr>
              <a:t>https://www.nasa.gov/MoonToMarsArchitecture</a:t>
            </a:r>
          </a:p>
        </p:txBody>
      </p:sp>
    </p:spTree>
    <p:extLst>
      <p:ext uri="{BB962C8B-B14F-4D97-AF65-F5344CB8AC3E}">
        <p14:creationId xmlns:p14="http://schemas.microsoft.com/office/powerpoint/2010/main" val="3591764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4724D-F1F7-2B12-B5EF-F141CC8532C6}"/>
              </a:ext>
            </a:extLst>
          </p:cNvPr>
          <p:cNvSpPr>
            <a:spLocks noGrp="1"/>
          </p:cNvSpPr>
          <p:nvPr>
            <p:ph type="title"/>
          </p:nvPr>
        </p:nvSpPr>
        <p:spPr/>
        <p:txBody>
          <a:bodyPr/>
          <a:lstStyle/>
          <a:p>
            <a:r>
              <a:rPr lang="en-US" dirty="0"/>
              <a:t>Lunar Proving Grounds Definition Workshop</a:t>
            </a:r>
          </a:p>
        </p:txBody>
      </p:sp>
      <p:sp>
        <p:nvSpPr>
          <p:cNvPr id="3" name="Content Placeholder 2">
            <a:extLst>
              <a:ext uri="{FF2B5EF4-FFF2-40B4-BE49-F238E27FC236}">
                <a16:creationId xmlns:a16="http://schemas.microsoft.com/office/drawing/2014/main" id="{1738CE04-C944-D148-C768-5DD8A1B6F6C4}"/>
              </a:ext>
            </a:extLst>
          </p:cNvPr>
          <p:cNvSpPr>
            <a:spLocks noGrp="1"/>
          </p:cNvSpPr>
          <p:nvPr>
            <p:ph idx="1"/>
          </p:nvPr>
        </p:nvSpPr>
        <p:spPr>
          <a:xfrm>
            <a:off x="457200" y="1301633"/>
            <a:ext cx="4137102" cy="5078321"/>
          </a:xfrm>
        </p:spPr>
        <p:txBody>
          <a:bodyPr/>
          <a:lstStyle/>
          <a:p>
            <a:pPr marL="0" marR="0" indent="0">
              <a:spcBef>
                <a:spcPts val="0"/>
              </a:spcBef>
              <a:spcAft>
                <a:spcPts val="1200"/>
              </a:spcAft>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Objectives: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Define the role of a lunar proving ground on the Earth (and potentially on the Moon).</a:t>
            </a:r>
          </a:p>
          <a:p>
            <a:pPr marL="342900" marR="0" lvl="0" indent="-342900">
              <a:spcBef>
                <a:spcPts val="0"/>
              </a:spcBef>
              <a:spcAft>
                <a:spcPts val="12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Collect/define needs, attributes, and performance capabilities of Lunar Proving Grounds from technology developer’s perspective.</a:t>
            </a:r>
          </a:p>
          <a:p>
            <a:pPr marL="342900" marR="0" lvl="0" indent="-342900">
              <a:spcBef>
                <a:spcPts val="0"/>
              </a:spcBef>
              <a:spcAft>
                <a:spcPts val="12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Identify the programmatics and logistics required to implement the Lunar Proving Ground.</a:t>
            </a:r>
          </a:p>
          <a:p>
            <a:endParaRPr lang="en-US" dirty="0"/>
          </a:p>
        </p:txBody>
      </p:sp>
      <p:sp>
        <p:nvSpPr>
          <p:cNvPr id="4" name="Date Placeholder 3">
            <a:extLst>
              <a:ext uri="{FF2B5EF4-FFF2-40B4-BE49-F238E27FC236}">
                <a16:creationId xmlns:a16="http://schemas.microsoft.com/office/drawing/2014/main" id="{3A1E22F3-072E-7808-E9DB-48F6B0C04A99}"/>
              </a:ext>
            </a:extLst>
          </p:cNvPr>
          <p:cNvSpPr>
            <a:spLocks noGrp="1"/>
          </p:cNvSpPr>
          <p:nvPr>
            <p:ph type="dt" sz="half" idx="10"/>
          </p:nvPr>
        </p:nvSpPr>
        <p:spPr/>
        <p:txBody>
          <a:bodyPr/>
          <a:lstStyle/>
          <a:p>
            <a:fld id="{8CE6B4E2-F6A1-AB41-B966-6EB53929315C}" type="datetime3">
              <a:rPr lang="en-US" smtClean="0"/>
              <a:t>17 May 2023</a:t>
            </a:fld>
            <a:endParaRPr lang="en-US" dirty="0"/>
          </a:p>
        </p:txBody>
      </p:sp>
      <p:sp>
        <p:nvSpPr>
          <p:cNvPr id="5" name="Footer Placeholder 4">
            <a:extLst>
              <a:ext uri="{FF2B5EF4-FFF2-40B4-BE49-F238E27FC236}">
                <a16:creationId xmlns:a16="http://schemas.microsoft.com/office/drawing/2014/main" id="{6DF1DE85-58A5-80DB-FBD9-4D2AC3C6EC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61ED75-69C1-31DB-2472-10951A53C1BA}"/>
              </a:ext>
            </a:extLst>
          </p:cNvPr>
          <p:cNvSpPr>
            <a:spLocks noGrp="1"/>
          </p:cNvSpPr>
          <p:nvPr>
            <p:ph type="sldNum" sz="quarter" idx="12"/>
          </p:nvPr>
        </p:nvSpPr>
        <p:spPr/>
        <p:txBody>
          <a:bodyPr/>
          <a:lstStyle/>
          <a:p>
            <a:fld id="{4EBCDCBD-78E1-0D41-A999-31B5EBF8E02C}" type="slidenum">
              <a:rPr lang="en-US" smtClean="0"/>
              <a:pPr/>
              <a:t>14</a:t>
            </a:fld>
            <a:endParaRPr lang="en-US" dirty="0"/>
          </a:p>
        </p:txBody>
      </p:sp>
      <p:sp>
        <p:nvSpPr>
          <p:cNvPr id="7" name="TextBox 6">
            <a:extLst>
              <a:ext uri="{FF2B5EF4-FFF2-40B4-BE49-F238E27FC236}">
                <a16:creationId xmlns:a16="http://schemas.microsoft.com/office/drawing/2014/main" id="{B8C13E2D-131F-1130-5D6A-400547BEA83B}"/>
              </a:ext>
            </a:extLst>
          </p:cNvPr>
          <p:cNvSpPr txBox="1"/>
          <p:nvPr/>
        </p:nvSpPr>
        <p:spPr>
          <a:xfrm>
            <a:off x="5429188" y="1301633"/>
            <a:ext cx="6378498" cy="4616648"/>
          </a:xfrm>
          <a:prstGeom prst="rect">
            <a:avLst/>
          </a:prstGeom>
          <a:noFill/>
          <a:ln w="19050">
            <a:noFill/>
          </a:ln>
        </p:spPr>
        <p:txBody>
          <a:bodyPr wrap="square" rtlCol="0">
            <a:spAutoFit/>
          </a:bodyPr>
          <a:lstStyle/>
          <a:p>
            <a:pPr>
              <a:spcAft>
                <a:spcPts val="1200"/>
              </a:spcAft>
            </a:pPr>
            <a:r>
              <a:rPr lang="en-US" b="1" dirty="0">
                <a:solidFill>
                  <a:schemeClr val="bg1"/>
                </a:solidFill>
                <a:latin typeface="Calibri" panose="020F0502020204030204" pitchFamily="34" charset="0"/>
                <a:cs typeface="Calibri" panose="020F0502020204030204" pitchFamily="34" charset="0"/>
              </a:rPr>
              <a:t>Agenda:</a:t>
            </a:r>
          </a:p>
          <a:p>
            <a:pPr marL="285750" indent="-285750">
              <a:spcAft>
                <a:spcPts val="1200"/>
              </a:spcAft>
              <a:buFont typeface="Arial" panose="020B0604020202020204" pitchFamily="34" charset="0"/>
              <a:buChar char="•"/>
            </a:pPr>
            <a:r>
              <a:rPr lang="en-US" b="1" dirty="0">
                <a:solidFill>
                  <a:schemeClr val="bg1"/>
                </a:solidFill>
                <a:latin typeface="Calibri" panose="020F0502020204030204" pitchFamily="34" charset="0"/>
                <a:cs typeface="Calibri" panose="020F0502020204030204" pitchFamily="34" charset="0"/>
              </a:rPr>
              <a:t>Keynote</a:t>
            </a:r>
            <a:r>
              <a:rPr lang="en-US" dirty="0">
                <a:solidFill>
                  <a:schemeClr val="bg1"/>
                </a:solidFill>
                <a:latin typeface="Calibri" panose="020F0502020204030204" pitchFamily="34" charset="0"/>
                <a:cs typeface="Calibri" panose="020F0502020204030204" pitchFamily="34" charset="0"/>
              </a:rPr>
              <a:t>: What is the motivation for a Lunar Proving Ground?</a:t>
            </a:r>
          </a:p>
          <a:p>
            <a:pPr marL="285750" indent="-285750">
              <a:spcAft>
                <a:spcPts val="1200"/>
              </a:spcAft>
              <a:buFont typeface="Arial" panose="020B0604020202020204" pitchFamily="34" charset="0"/>
              <a:buChar char="•"/>
            </a:pPr>
            <a:r>
              <a:rPr lang="en-US" b="1" dirty="0">
                <a:solidFill>
                  <a:schemeClr val="bg1"/>
                </a:solidFill>
                <a:latin typeface="Calibri" panose="020F0502020204030204" pitchFamily="34" charset="0"/>
                <a:cs typeface="Calibri" panose="020F0502020204030204" pitchFamily="34" charset="0"/>
              </a:rPr>
              <a:t>Kick-off Discussion</a:t>
            </a:r>
            <a:r>
              <a:rPr lang="en-US" dirty="0">
                <a:solidFill>
                  <a:schemeClr val="bg1"/>
                </a:solidFill>
                <a:latin typeface="Calibri" panose="020F0502020204030204" pitchFamily="34" charset="0"/>
                <a:cs typeface="Calibri" panose="020F0502020204030204" pitchFamily="34" charset="0"/>
              </a:rPr>
              <a:t>: What is an LPG to you?</a:t>
            </a:r>
          </a:p>
          <a:p>
            <a:pPr marL="285750" indent="-285750">
              <a:spcAft>
                <a:spcPts val="1200"/>
              </a:spcAft>
              <a:buFont typeface="Arial" panose="020B0604020202020204" pitchFamily="34" charset="0"/>
              <a:buChar char="•"/>
            </a:pPr>
            <a:r>
              <a:rPr lang="en-US" b="1" dirty="0">
                <a:solidFill>
                  <a:schemeClr val="bg1"/>
                </a:solidFill>
                <a:latin typeface="Calibri" panose="020F0502020204030204" pitchFamily="34" charset="0"/>
                <a:cs typeface="Calibri" panose="020F0502020204030204" pitchFamily="34" charset="0"/>
              </a:rPr>
              <a:t>Panel 1</a:t>
            </a:r>
            <a:r>
              <a:rPr lang="en-US" dirty="0">
                <a:solidFill>
                  <a:schemeClr val="bg1"/>
                </a:solidFill>
                <a:latin typeface="Calibri" panose="020F0502020204030204" pitchFamily="34" charset="0"/>
                <a:cs typeface="Calibri" panose="020F0502020204030204" pitchFamily="34" charset="0"/>
              </a:rPr>
              <a:t>: What capabilities and features does the proving ground need to possess?</a:t>
            </a:r>
          </a:p>
          <a:p>
            <a:pPr marL="285750" indent="-285750">
              <a:spcAft>
                <a:spcPts val="1200"/>
              </a:spcAft>
              <a:buFont typeface="Arial" panose="020B0604020202020204" pitchFamily="34" charset="0"/>
              <a:buChar char="•"/>
            </a:pPr>
            <a:r>
              <a:rPr lang="en-US" b="1" dirty="0">
                <a:solidFill>
                  <a:schemeClr val="bg1"/>
                </a:solidFill>
                <a:latin typeface="Calibri" panose="020F0502020204030204" pitchFamily="34" charset="0"/>
                <a:cs typeface="Calibri" panose="020F0502020204030204" pitchFamily="34" charset="0"/>
              </a:rPr>
              <a:t>Open Discussion 1</a:t>
            </a:r>
            <a:r>
              <a:rPr lang="en-US" dirty="0">
                <a:solidFill>
                  <a:schemeClr val="bg1"/>
                </a:solidFill>
                <a:latin typeface="Calibri" panose="020F0502020204030204" pitchFamily="34" charset="0"/>
                <a:cs typeface="Calibri" panose="020F0502020204030204" pitchFamily="34" charset="0"/>
              </a:rPr>
              <a:t>: Based on these conversations, what do we need facility owners to know?</a:t>
            </a:r>
          </a:p>
          <a:p>
            <a:pPr marL="285750" indent="-285750">
              <a:spcAft>
                <a:spcPts val="1200"/>
              </a:spcAft>
              <a:buFont typeface="Arial" panose="020B0604020202020204" pitchFamily="34" charset="0"/>
              <a:buChar char="•"/>
            </a:pPr>
            <a:r>
              <a:rPr lang="en-US" b="1" dirty="0">
                <a:solidFill>
                  <a:schemeClr val="bg1"/>
                </a:solidFill>
                <a:latin typeface="Calibri" panose="020F0502020204030204" pitchFamily="34" charset="0"/>
                <a:cs typeface="Calibri" panose="020F0502020204030204" pitchFamily="34" charset="0"/>
              </a:rPr>
              <a:t>Panel 2</a:t>
            </a:r>
            <a:r>
              <a:rPr lang="en-US" dirty="0">
                <a:solidFill>
                  <a:schemeClr val="bg1"/>
                </a:solidFill>
                <a:latin typeface="Calibri" panose="020F0502020204030204" pitchFamily="34" charset="0"/>
                <a:cs typeface="Calibri" panose="020F0502020204030204" pitchFamily="34" charset="0"/>
              </a:rPr>
              <a:t>: What are the attributes for being able to work with other hardware providers, e.g., legal agreements, interfaces/integration, etc.?</a:t>
            </a:r>
          </a:p>
          <a:p>
            <a:pPr marL="285750" indent="-285750">
              <a:spcAft>
                <a:spcPts val="1200"/>
              </a:spcAft>
              <a:buFont typeface="Arial" panose="020B0604020202020204" pitchFamily="34" charset="0"/>
              <a:buChar char="•"/>
            </a:pPr>
            <a:r>
              <a:rPr lang="en-US" b="1" dirty="0">
                <a:solidFill>
                  <a:schemeClr val="bg1"/>
                </a:solidFill>
                <a:latin typeface="Calibri" panose="020F0502020204030204" pitchFamily="34" charset="0"/>
                <a:cs typeface="Calibri" panose="020F0502020204030204" pitchFamily="34" charset="0"/>
              </a:rPr>
              <a:t>Open Discussion 2</a:t>
            </a:r>
            <a:r>
              <a:rPr lang="en-US" dirty="0">
                <a:solidFill>
                  <a:schemeClr val="bg1"/>
                </a:solidFill>
                <a:latin typeface="Calibri" panose="020F0502020204030204" pitchFamily="34" charset="0"/>
                <a:cs typeface="Calibri" panose="020F0502020204030204" pitchFamily="34" charset="0"/>
              </a:rPr>
              <a:t>: Given these attributes, what are the logistical characteristics that technology developers desire in an LPG?</a:t>
            </a:r>
          </a:p>
        </p:txBody>
      </p:sp>
    </p:spTree>
    <p:extLst>
      <p:ext uri="{BB962C8B-B14F-4D97-AF65-F5344CB8AC3E}">
        <p14:creationId xmlns:p14="http://schemas.microsoft.com/office/powerpoint/2010/main" val="670085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90800-86F3-0046-A16B-FBF71F11FD05}"/>
              </a:ext>
            </a:extLst>
          </p:cNvPr>
          <p:cNvSpPr>
            <a:spLocks noGrp="1"/>
          </p:cNvSpPr>
          <p:nvPr>
            <p:ph type="title"/>
          </p:nvPr>
        </p:nvSpPr>
        <p:spPr>
          <a:xfrm>
            <a:off x="4724313" y="276860"/>
            <a:ext cx="6939280" cy="762000"/>
          </a:xfrm>
        </p:spPr>
        <p:txBody>
          <a:bodyPr/>
          <a:lstStyle/>
          <a:p>
            <a:pPr algn="ctr"/>
            <a:r>
              <a:rPr lang="en-US" dirty="0"/>
              <a:t>Agenda</a:t>
            </a:r>
          </a:p>
        </p:txBody>
      </p:sp>
      <p:sp>
        <p:nvSpPr>
          <p:cNvPr id="4" name="Date Placeholder 3">
            <a:extLst>
              <a:ext uri="{FF2B5EF4-FFF2-40B4-BE49-F238E27FC236}">
                <a16:creationId xmlns:a16="http://schemas.microsoft.com/office/drawing/2014/main" id="{3FDF6108-F94E-374C-92DA-0CB3D08AD4FA}"/>
              </a:ext>
            </a:extLst>
          </p:cNvPr>
          <p:cNvSpPr>
            <a:spLocks noGrp="1"/>
          </p:cNvSpPr>
          <p:nvPr>
            <p:ph type="dt" sz="half" idx="14"/>
          </p:nvPr>
        </p:nvSpPr>
        <p:spPr/>
        <p:txBody>
          <a:bodyPr/>
          <a:lstStyle/>
          <a:p>
            <a:fld id="{23C2CCE9-65D5-4615-9B27-785F94F466C1}" type="datetime3">
              <a:rPr lang="en-US" smtClean="0"/>
              <a:t>17 May 2023</a:t>
            </a:fld>
            <a:endParaRPr lang="en-US" dirty="0"/>
          </a:p>
        </p:txBody>
      </p:sp>
      <p:sp>
        <p:nvSpPr>
          <p:cNvPr id="6" name="Slide Number Placeholder 5">
            <a:extLst>
              <a:ext uri="{FF2B5EF4-FFF2-40B4-BE49-F238E27FC236}">
                <a16:creationId xmlns:a16="http://schemas.microsoft.com/office/drawing/2014/main" id="{413E00A2-DE63-884C-AB47-FD1C1FCF43A7}"/>
              </a:ext>
            </a:extLst>
          </p:cNvPr>
          <p:cNvSpPr>
            <a:spLocks noGrp="1"/>
          </p:cNvSpPr>
          <p:nvPr>
            <p:ph type="sldNum" sz="quarter" idx="16"/>
          </p:nvPr>
        </p:nvSpPr>
        <p:spPr/>
        <p:txBody>
          <a:bodyPr/>
          <a:lstStyle/>
          <a:p>
            <a:fld id="{4EBCDCBD-78E1-0D41-A999-31B5EBF8E02C}" type="slidenum">
              <a:rPr lang="en-US" smtClean="0"/>
              <a:pPr/>
              <a:t>2</a:t>
            </a:fld>
            <a:endParaRPr lang="en-US" dirty="0"/>
          </a:p>
        </p:txBody>
      </p:sp>
      <p:sp>
        <p:nvSpPr>
          <p:cNvPr id="9" name="Content Placeholder 2">
            <a:extLst>
              <a:ext uri="{FF2B5EF4-FFF2-40B4-BE49-F238E27FC236}">
                <a16:creationId xmlns:a16="http://schemas.microsoft.com/office/drawing/2014/main" id="{240305AD-6D65-6A4D-BFA5-2A4942425459}"/>
              </a:ext>
            </a:extLst>
          </p:cNvPr>
          <p:cNvSpPr>
            <a:spLocks noGrp="1"/>
          </p:cNvSpPr>
          <p:nvPr>
            <p:ph sz="quarter" idx="13"/>
          </p:nvPr>
        </p:nvSpPr>
        <p:spPr>
          <a:xfrm>
            <a:off x="176159" y="1392664"/>
            <a:ext cx="11237541" cy="4782667"/>
          </a:xfrm>
        </p:spPr>
        <p:txBody>
          <a:bodyPr>
            <a:normAutofit/>
          </a:bodyPr>
          <a:lstStyle/>
          <a:p>
            <a:pPr>
              <a:spcAft>
                <a:spcPts val="600"/>
              </a:spcAft>
            </a:pPr>
            <a:r>
              <a:rPr lang="en-US" dirty="0"/>
              <a:t>General updates and house-keeping</a:t>
            </a:r>
          </a:p>
          <a:p>
            <a:pPr lvl="1">
              <a:spcAft>
                <a:spcPts val="600"/>
              </a:spcAft>
            </a:pPr>
            <a:r>
              <a:rPr lang="en-US" dirty="0"/>
              <a:t>APL is happy to consult as appropriate with ISRU and related technologies. We can provide advice on how to build for launch and operate in extreme environments. </a:t>
            </a:r>
            <a:r>
              <a:rPr lang="en-US" b="1" dirty="0"/>
              <a:t>This includes site visits!</a:t>
            </a:r>
            <a:endParaRPr lang="en-US" b="1" dirty="0">
              <a:solidFill>
                <a:srgbClr val="FF0000"/>
              </a:solidFill>
            </a:endParaRPr>
          </a:p>
          <a:p>
            <a:pPr lvl="1">
              <a:spcAft>
                <a:spcPts val="600"/>
              </a:spcAft>
            </a:pPr>
            <a:r>
              <a:rPr lang="en-US" dirty="0"/>
              <a:t>Upcoming Meetings</a:t>
            </a:r>
          </a:p>
          <a:p>
            <a:pPr lvl="1">
              <a:spcAft>
                <a:spcPts val="600"/>
              </a:spcAft>
            </a:pPr>
            <a:r>
              <a:rPr lang="en-US" dirty="0"/>
              <a:t>Funding Opportunities</a:t>
            </a:r>
          </a:p>
          <a:p>
            <a:pPr>
              <a:spcAft>
                <a:spcPts val="600"/>
              </a:spcAft>
            </a:pPr>
            <a:r>
              <a:rPr lang="en-US" dirty="0"/>
              <a:t>Richard </a:t>
            </a:r>
            <a:r>
              <a:rPr lang="en-US" dirty="0" err="1"/>
              <a:t>Wainner</a:t>
            </a:r>
            <a:r>
              <a:rPr lang="en-US" dirty="0"/>
              <a:t> (PSI): "Efficient Orbital Structures Manufactured using Melted Regolith Simulant”</a:t>
            </a:r>
          </a:p>
          <a:p>
            <a:pPr>
              <a:spcAft>
                <a:spcPts val="600"/>
              </a:spcAft>
            </a:pPr>
            <a:r>
              <a:rPr lang="en-US" strike="sngStrike" dirty="0"/>
              <a:t>Randy Villahermosa (</a:t>
            </a:r>
            <a:r>
              <a:rPr lang="en-US" strike="sngStrike" dirty="0" err="1"/>
              <a:t>SpinLaunch</a:t>
            </a:r>
            <a:r>
              <a:rPr lang="en-US" strike="sngStrike" dirty="0"/>
              <a:t>): "</a:t>
            </a:r>
            <a:r>
              <a:rPr lang="en-US" strike="sngStrike" dirty="0" err="1"/>
              <a:t>SpinLaunch</a:t>
            </a:r>
            <a:r>
              <a:rPr lang="en-US" strike="sngStrike" dirty="0"/>
              <a:t> for ISRU"</a:t>
            </a:r>
          </a:p>
          <a:p>
            <a:pPr>
              <a:spcAft>
                <a:spcPts val="600"/>
              </a:spcAft>
            </a:pPr>
            <a:r>
              <a:rPr lang="en-US" dirty="0"/>
              <a:t>Coffee &amp; Donuts: Thoughts from the LSIC Spring Meeting and the Industry Whitepaper</a:t>
            </a:r>
          </a:p>
        </p:txBody>
      </p:sp>
    </p:spTree>
    <p:extLst>
      <p:ext uri="{BB962C8B-B14F-4D97-AF65-F5344CB8AC3E}">
        <p14:creationId xmlns:p14="http://schemas.microsoft.com/office/powerpoint/2010/main" val="1208440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ASA gives up on tiny Lunar Flashlight probe's troubled moon ice mission |  Space">
            <a:extLst>
              <a:ext uri="{FF2B5EF4-FFF2-40B4-BE49-F238E27FC236}">
                <a16:creationId xmlns:a16="http://schemas.microsoft.com/office/drawing/2014/main" id="{5ABA63D2-6252-7F6D-59A0-D6C1AEAFD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30" y="1035244"/>
            <a:ext cx="5873845" cy="453854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9CF6753A-3D94-D24C-8317-B19910F1BCA6}"/>
              </a:ext>
            </a:extLst>
          </p:cNvPr>
          <p:cNvSpPr>
            <a:spLocks noGrp="1"/>
          </p:cNvSpPr>
          <p:nvPr>
            <p:ph type="title"/>
          </p:nvPr>
        </p:nvSpPr>
        <p:spPr>
          <a:xfrm>
            <a:off x="5278318" y="273244"/>
            <a:ext cx="5801360" cy="762000"/>
          </a:xfrm>
        </p:spPr>
        <p:txBody>
          <a:bodyPr/>
          <a:lstStyle/>
          <a:p>
            <a:r>
              <a:rPr lang="en-US" dirty="0"/>
              <a:t>Notable News</a:t>
            </a:r>
          </a:p>
        </p:txBody>
      </p:sp>
      <p:sp>
        <p:nvSpPr>
          <p:cNvPr id="4" name="Date Placeholder 3">
            <a:extLst>
              <a:ext uri="{FF2B5EF4-FFF2-40B4-BE49-F238E27FC236}">
                <a16:creationId xmlns:a16="http://schemas.microsoft.com/office/drawing/2014/main" id="{DEB141DF-3881-9F4C-B98D-E3C32D31A0D0}"/>
              </a:ext>
            </a:extLst>
          </p:cNvPr>
          <p:cNvSpPr>
            <a:spLocks noGrp="1"/>
          </p:cNvSpPr>
          <p:nvPr>
            <p:ph type="dt" sz="half" idx="10"/>
          </p:nvPr>
        </p:nvSpPr>
        <p:spPr/>
        <p:txBody>
          <a:bodyPr/>
          <a:lstStyle/>
          <a:p>
            <a:fld id="{9324A27A-71D7-D144-92D7-2DC26EE9771C}" type="datetime3">
              <a:rPr lang="en-US" smtClean="0"/>
              <a:t>17 May 2023</a:t>
            </a:fld>
            <a:endParaRPr lang="en-US" dirty="0"/>
          </a:p>
        </p:txBody>
      </p:sp>
      <p:sp>
        <p:nvSpPr>
          <p:cNvPr id="5" name="Footer Placeholder 4">
            <a:extLst>
              <a:ext uri="{FF2B5EF4-FFF2-40B4-BE49-F238E27FC236}">
                <a16:creationId xmlns:a16="http://schemas.microsoft.com/office/drawing/2014/main" id="{F74B786E-4111-D14D-A354-AEC42E5822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1ADE05B-B052-C042-A6B4-D00E38022161}"/>
              </a:ext>
            </a:extLst>
          </p:cNvPr>
          <p:cNvSpPr>
            <a:spLocks noGrp="1"/>
          </p:cNvSpPr>
          <p:nvPr>
            <p:ph type="sldNum" sz="quarter" idx="12"/>
          </p:nvPr>
        </p:nvSpPr>
        <p:spPr/>
        <p:txBody>
          <a:bodyPr/>
          <a:lstStyle/>
          <a:p>
            <a:fld id="{4EBCDCBD-78E1-0D41-A999-31B5EBF8E02C}" type="slidenum">
              <a:rPr lang="en-US" smtClean="0"/>
              <a:pPr/>
              <a:t>3</a:t>
            </a:fld>
            <a:endParaRPr lang="en-US" dirty="0"/>
          </a:p>
        </p:txBody>
      </p:sp>
      <p:sp>
        <p:nvSpPr>
          <p:cNvPr id="8" name="TextBox 7">
            <a:extLst>
              <a:ext uri="{FF2B5EF4-FFF2-40B4-BE49-F238E27FC236}">
                <a16:creationId xmlns:a16="http://schemas.microsoft.com/office/drawing/2014/main" id="{774D8A57-D72A-415A-3B31-5231DE7A986A}"/>
              </a:ext>
            </a:extLst>
          </p:cNvPr>
          <p:cNvSpPr txBox="1"/>
          <p:nvPr/>
        </p:nvSpPr>
        <p:spPr>
          <a:xfrm>
            <a:off x="1666080" y="4558127"/>
            <a:ext cx="4429920" cy="1015663"/>
          </a:xfrm>
          <a:prstGeom prst="rect">
            <a:avLst/>
          </a:prstGeom>
          <a:solidFill>
            <a:srgbClr val="595959">
              <a:alpha val="76000"/>
            </a:srgbClr>
          </a:solidFill>
          <a:ln w="19050">
            <a:noFill/>
          </a:ln>
        </p:spPr>
        <p:txBody>
          <a:bodyPr wrap="square" rtlCol="0">
            <a:spAutoFit/>
          </a:bodyPr>
          <a:lstStyle/>
          <a:p>
            <a:pPr algn="ctr"/>
            <a:r>
              <a:rPr lang="en-US" sz="2000" dirty="0">
                <a:solidFill>
                  <a:schemeClr val="bg1"/>
                </a:solidFill>
              </a:rPr>
              <a:t>Lunar Flashlight (study SP water ice): End of Mission </a:t>
            </a:r>
            <a:r>
              <a:rPr lang="en-US" sz="2000" dirty="0">
                <a:solidFill>
                  <a:schemeClr val="bg1"/>
                </a:solidFill>
                <a:sym typeface="Wingdings" pitchFamily="2" charset="2"/>
              </a:rPr>
              <a:t></a:t>
            </a:r>
          </a:p>
          <a:p>
            <a:pPr algn="ctr"/>
            <a:r>
              <a:rPr lang="en-US" sz="2000" dirty="0">
                <a:solidFill>
                  <a:schemeClr val="bg1"/>
                </a:solidFill>
                <a:sym typeface="Wingdings" pitchFamily="2" charset="2"/>
              </a:rPr>
              <a:t>3 of the 4 thrusters underperforming</a:t>
            </a:r>
            <a:endParaRPr lang="en-US" sz="2000" dirty="0">
              <a:solidFill>
                <a:schemeClr val="bg1"/>
              </a:solidFill>
            </a:endParaRPr>
          </a:p>
        </p:txBody>
      </p:sp>
      <p:pic>
        <p:nvPicPr>
          <p:cNvPr id="3" name="Picture 2">
            <a:extLst>
              <a:ext uri="{FF2B5EF4-FFF2-40B4-BE49-F238E27FC236}">
                <a16:creationId xmlns:a16="http://schemas.microsoft.com/office/drawing/2014/main" id="{2051DA3C-CB48-78BB-4084-6BC10F16916B}"/>
              </a:ext>
            </a:extLst>
          </p:cNvPr>
          <p:cNvPicPr>
            <a:picLocks noChangeAspect="1"/>
          </p:cNvPicPr>
          <p:nvPr/>
        </p:nvPicPr>
        <p:blipFill>
          <a:blip r:embed="rId4"/>
          <a:stretch>
            <a:fillRect/>
          </a:stretch>
        </p:blipFill>
        <p:spPr>
          <a:xfrm>
            <a:off x="6844124" y="1781774"/>
            <a:ext cx="5347875" cy="4718713"/>
          </a:xfrm>
          <a:prstGeom prst="rect">
            <a:avLst/>
          </a:prstGeom>
        </p:spPr>
      </p:pic>
      <p:sp>
        <p:nvSpPr>
          <p:cNvPr id="9" name="TextBox 8">
            <a:extLst>
              <a:ext uri="{FF2B5EF4-FFF2-40B4-BE49-F238E27FC236}">
                <a16:creationId xmlns:a16="http://schemas.microsoft.com/office/drawing/2014/main" id="{62E1F995-E213-A353-CCAD-A2139DE26091}"/>
              </a:ext>
            </a:extLst>
          </p:cNvPr>
          <p:cNvSpPr txBox="1"/>
          <p:nvPr/>
        </p:nvSpPr>
        <p:spPr>
          <a:xfrm>
            <a:off x="7762079" y="773939"/>
            <a:ext cx="4429920" cy="1015663"/>
          </a:xfrm>
          <a:prstGeom prst="rect">
            <a:avLst/>
          </a:prstGeom>
          <a:solidFill>
            <a:srgbClr val="595959">
              <a:alpha val="76000"/>
            </a:srgbClr>
          </a:solidFill>
          <a:ln w="19050">
            <a:noFill/>
          </a:ln>
        </p:spPr>
        <p:txBody>
          <a:bodyPr wrap="square" rtlCol="0">
            <a:spAutoFit/>
          </a:bodyPr>
          <a:lstStyle/>
          <a:p>
            <a:pPr algn="ctr"/>
            <a:r>
              <a:rPr lang="en-US" sz="2000" dirty="0">
                <a:solidFill>
                  <a:schemeClr val="bg1"/>
                </a:solidFill>
              </a:rPr>
              <a:t>NASA completed acoustic testing of European Space Module (provides life to Orion)</a:t>
            </a:r>
          </a:p>
        </p:txBody>
      </p:sp>
    </p:spTree>
    <p:extLst>
      <p:ext uri="{BB962C8B-B14F-4D97-AF65-F5344CB8AC3E}">
        <p14:creationId xmlns:p14="http://schemas.microsoft.com/office/powerpoint/2010/main" val="4120975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686" y="272153"/>
            <a:ext cx="7508240" cy="762000"/>
          </a:xfrm>
        </p:spPr>
        <p:txBody>
          <a:bodyPr/>
          <a:lstStyle/>
          <a:p>
            <a:r>
              <a:rPr lang="en-US" dirty="0"/>
              <a:t>Upcoming Meetings</a:t>
            </a:r>
          </a:p>
        </p:txBody>
      </p:sp>
      <p:sp>
        <p:nvSpPr>
          <p:cNvPr id="3" name="Content Placeholder 2"/>
          <p:cNvSpPr>
            <a:spLocks noGrp="1"/>
          </p:cNvSpPr>
          <p:nvPr>
            <p:ph idx="1"/>
          </p:nvPr>
        </p:nvSpPr>
        <p:spPr>
          <a:xfrm>
            <a:off x="288236" y="918423"/>
            <a:ext cx="6255783" cy="5266189"/>
          </a:xfrm>
        </p:spPr>
        <p:txBody>
          <a:bodyPr>
            <a:normAutofit lnSpcReduction="10000"/>
          </a:bodyPr>
          <a:lstStyle/>
          <a:p>
            <a:pPr>
              <a:lnSpc>
                <a:spcPct val="110000"/>
              </a:lnSpc>
              <a:spcBef>
                <a:spcPts val="0"/>
              </a:spcBef>
              <a:spcAft>
                <a:spcPts val="600"/>
              </a:spcAft>
            </a:pPr>
            <a:r>
              <a:rPr lang="en-US" b="1" dirty="0"/>
              <a:t>Space Resources Roundtable (June 6-9):</a:t>
            </a:r>
          </a:p>
          <a:p>
            <a:pPr lvl="1">
              <a:lnSpc>
                <a:spcPct val="110000"/>
              </a:lnSpc>
              <a:spcBef>
                <a:spcPts val="0"/>
              </a:spcBef>
              <a:spcAft>
                <a:spcPts val="600"/>
              </a:spcAft>
            </a:pPr>
            <a:r>
              <a:rPr lang="en-US" dirty="0"/>
              <a:t>Registration is open, space is limited!</a:t>
            </a:r>
          </a:p>
          <a:p>
            <a:pPr lvl="1">
              <a:lnSpc>
                <a:spcPct val="110000"/>
              </a:lnSpc>
              <a:spcBef>
                <a:spcPts val="0"/>
              </a:spcBef>
              <a:spcAft>
                <a:spcPts val="6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https://learn.mines.edu/srr/</a:t>
            </a:r>
            <a:r>
              <a:rPr lang="en-US" dirty="0">
                <a:effectLst/>
              </a:rPr>
              <a:t> </a:t>
            </a:r>
          </a:p>
          <a:p>
            <a:pPr>
              <a:lnSpc>
                <a:spcPct val="110000"/>
              </a:lnSpc>
              <a:spcBef>
                <a:spcPts val="0"/>
              </a:spcBef>
              <a:spcAft>
                <a:spcPts val="600"/>
              </a:spcAft>
            </a:pPr>
            <a:r>
              <a:rPr lang="en-US" b="1" dirty="0"/>
              <a:t>NASA Funding Webinar (May 24, 1pm ET)</a:t>
            </a:r>
          </a:p>
          <a:p>
            <a:pPr lvl="1">
              <a:lnSpc>
                <a:spcPct val="110000"/>
              </a:lnSpc>
              <a:spcBef>
                <a:spcPts val="0"/>
              </a:spcBef>
              <a:spcAft>
                <a:spcPts val="600"/>
              </a:spcAft>
            </a:pPr>
            <a:r>
              <a:rPr lang="en-US" dirty="0">
                <a:effectLst/>
                <a:hlinkClick r:id="rId4"/>
              </a:rPr>
              <a:t>https://lnkd.in/g9ijYxH8</a:t>
            </a:r>
            <a:r>
              <a:rPr lang="en-US" dirty="0">
                <a:effectLst/>
              </a:rPr>
              <a:t> </a:t>
            </a:r>
          </a:p>
          <a:p>
            <a:pPr>
              <a:lnSpc>
                <a:spcPct val="110000"/>
              </a:lnSpc>
              <a:spcBef>
                <a:spcPts val="0"/>
              </a:spcBef>
              <a:spcAft>
                <a:spcPts val="600"/>
              </a:spcAft>
            </a:pPr>
            <a:r>
              <a:rPr lang="en-US" b="1" dirty="0"/>
              <a:t>Lunar Proving Grounds Definition Workshop (July 12-13)</a:t>
            </a:r>
          </a:p>
          <a:p>
            <a:pPr lvl="1">
              <a:lnSpc>
                <a:spcPct val="110000"/>
              </a:lnSpc>
              <a:spcBef>
                <a:spcPts val="0"/>
              </a:spcBef>
              <a:spcAft>
                <a:spcPts val="600"/>
              </a:spcAft>
            </a:pPr>
            <a:r>
              <a:rPr lang="en-US" dirty="0"/>
              <a:t>Registration opening soon!</a:t>
            </a:r>
          </a:p>
          <a:p>
            <a:pPr>
              <a:lnSpc>
                <a:spcPct val="110000"/>
              </a:lnSpc>
              <a:spcBef>
                <a:spcPts val="0"/>
              </a:spcBef>
              <a:spcAft>
                <a:spcPts val="600"/>
              </a:spcAft>
            </a:pPr>
            <a:r>
              <a:rPr lang="en-US" b="1" dirty="0"/>
              <a:t>Surface Power Reliability Workshop, July 26-27</a:t>
            </a:r>
          </a:p>
          <a:p>
            <a:pPr lvl="1">
              <a:lnSpc>
                <a:spcPct val="110000"/>
              </a:lnSpc>
              <a:spcBef>
                <a:spcPts val="0"/>
              </a:spcBef>
              <a:spcAft>
                <a:spcPts val="600"/>
              </a:spcAft>
            </a:pPr>
            <a:r>
              <a:rPr lang="en-US" dirty="0"/>
              <a:t>Registration is open, and soliciting abstracts!</a:t>
            </a:r>
          </a:p>
          <a:p>
            <a:pPr lvl="1">
              <a:lnSpc>
                <a:spcPct val="110000"/>
              </a:lnSpc>
              <a:spcBef>
                <a:spcPts val="0"/>
              </a:spcBef>
              <a:spcAft>
                <a:spcPts val="600"/>
              </a:spcAft>
            </a:pPr>
            <a:r>
              <a:rPr lang="en-US" dirty="0">
                <a:hlinkClick r:id="rId5"/>
              </a:rPr>
              <a:t>https://lsic.jhuapl.edu/Events/Agenda/index.php?id=443</a:t>
            </a:r>
            <a:r>
              <a:rPr lang="en-US" dirty="0"/>
              <a:t> </a:t>
            </a:r>
          </a:p>
          <a:p>
            <a:pPr>
              <a:lnSpc>
                <a:spcPct val="110000"/>
              </a:lnSpc>
              <a:spcBef>
                <a:spcPts val="0"/>
              </a:spcBef>
              <a:spcAft>
                <a:spcPts val="600"/>
              </a:spcAft>
            </a:pPr>
            <a:r>
              <a:rPr lang="en-US" b="1" dirty="0"/>
              <a:t>Upcoming FG Meetings</a:t>
            </a:r>
          </a:p>
          <a:p>
            <a:pPr lvl="1">
              <a:lnSpc>
                <a:spcPct val="110000"/>
              </a:lnSpc>
              <a:spcBef>
                <a:spcPts val="0"/>
              </a:spcBef>
              <a:spcAft>
                <a:spcPts val="600"/>
              </a:spcAft>
            </a:pPr>
            <a:r>
              <a:rPr lang="en-US" dirty="0">
                <a:effectLst/>
              </a:rPr>
              <a:t>Dust Mitigation, May 18, 12pm ET, </a:t>
            </a:r>
            <a:r>
              <a:rPr lang="en-US" dirty="0" err="1">
                <a:effectLst/>
              </a:rPr>
              <a:t>Fibercoat</a:t>
            </a:r>
            <a:r>
              <a:rPr lang="en-US" dirty="0">
                <a:effectLst/>
              </a:rPr>
              <a:t> presenting on their “</a:t>
            </a:r>
            <a:r>
              <a:rPr lang="en-US" dirty="0" err="1">
                <a:effectLst/>
              </a:rPr>
              <a:t>MoonFibre</a:t>
            </a:r>
            <a:r>
              <a:rPr lang="en-US" dirty="0">
                <a:effectLst/>
              </a:rPr>
              <a:t>” technology made out of regolith material.</a:t>
            </a:r>
          </a:p>
          <a:p>
            <a:pPr lvl="1">
              <a:lnSpc>
                <a:spcPct val="110000"/>
              </a:lnSpc>
              <a:spcBef>
                <a:spcPts val="0"/>
              </a:spcBef>
              <a:spcAft>
                <a:spcPts val="600"/>
              </a:spcAft>
            </a:pPr>
            <a:r>
              <a:rPr lang="en-US" dirty="0">
                <a:effectLst/>
              </a:rPr>
              <a:t>Surface Power, May 25, 11am ET</a:t>
            </a:r>
          </a:p>
        </p:txBody>
      </p:sp>
      <p:sp>
        <p:nvSpPr>
          <p:cNvPr id="4" name="Date Placeholder 3"/>
          <p:cNvSpPr>
            <a:spLocks noGrp="1"/>
          </p:cNvSpPr>
          <p:nvPr>
            <p:ph type="dt" sz="half" idx="10"/>
          </p:nvPr>
        </p:nvSpPr>
        <p:spPr/>
        <p:txBody>
          <a:bodyPr/>
          <a:lstStyle/>
          <a:p>
            <a:fld id="{24B93144-C76E-764F-93FB-58C67DB58A80}" type="datetime3">
              <a:rPr lang="en-US" smtClean="0"/>
              <a:t>17 May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4</a:t>
            </a:fld>
            <a:endParaRPr lang="en-US" dirty="0"/>
          </a:p>
        </p:txBody>
      </p:sp>
      <p:pic>
        <p:nvPicPr>
          <p:cNvPr id="7" name="Picture 6">
            <a:extLst>
              <a:ext uri="{FF2B5EF4-FFF2-40B4-BE49-F238E27FC236}">
                <a16:creationId xmlns:a16="http://schemas.microsoft.com/office/drawing/2014/main" id="{AD3B0B6E-596D-ED2A-60A5-8401B2C37414}"/>
              </a:ext>
            </a:extLst>
          </p:cNvPr>
          <p:cNvPicPr>
            <a:picLocks noChangeAspect="1"/>
          </p:cNvPicPr>
          <p:nvPr/>
        </p:nvPicPr>
        <p:blipFill>
          <a:blip r:embed="rId6"/>
          <a:stretch>
            <a:fillRect/>
          </a:stretch>
        </p:blipFill>
        <p:spPr>
          <a:xfrm>
            <a:off x="6581301" y="2470304"/>
            <a:ext cx="5474944" cy="3472623"/>
          </a:xfrm>
          <a:prstGeom prst="rect">
            <a:avLst/>
          </a:prstGeom>
        </p:spPr>
      </p:pic>
    </p:spTree>
    <p:extLst>
      <p:ext uri="{BB962C8B-B14F-4D97-AF65-F5344CB8AC3E}">
        <p14:creationId xmlns:p14="http://schemas.microsoft.com/office/powerpoint/2010/main" val="41750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DBB460-8E9E-8F41-B495-890EC6E376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6177"/>
            <a:ext cx="12192001" cy="6858000"/>
          </a:xfrm>
          <a:prstGeom prst="rect">
            <a:avLst/>
          </a:prstGeom>
        </p:spPr>
      </p:pic>
      <p:sp>
        <p:nvSpPr>
          <p:cNvPr id="10" name="Rectangle 9"/>
          <p:cNvSpPr/>
          <p:nvPr/>
        </p:nvSpPr>
        <p:spPr>
          <a:xfrm>
            <a:off x="0" y="27328"/>
            <a:ext cx="12192000" cy="6841823"/>
          </a:xfrm>
          <a:prstGeom prst="rect">
            <a:avLst/>
          </a:prstGeom>
          <a:solidFill>
            <a:schemeClr val="tx1">
              <a:alpha val="653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0" name="Title 13">
            <a:extLst>
              <a:ext uri="{FF2B5EF4-FFF2-40B4-BE49-F238E27FC236}">
                <a16:creationId xmlns:a16="http://schemas.microsoft.com/office/drawing/2014/main" id="{EF01E79F-9A33-0C43-ABFE-4248627447E4}"/>
              </a:ext>
            </a:extLst>
          </p:cNvPr>
          <p:cNvSpPr>
            <a:spLocks noGrp="1"/>
          </p:cNvSpPr>
          <p:nvPr>
            <p:ph type="title"/>
          </p:nvPr>
        </p:nvSpPr>
        <p:spPr>
          <a:xfrm>
            <a:off x="192195" y="249046"/>
            <a:ext cx="9987898" cy="432152"/>
          </a:xfrm>
          <a:effectLst>
            <a:outerShdw blurRad="50800" dist="38100" dir="2700000" algn="tl" rotWithShape="0">
              <a:prstClr val="black">
                <a:alpha val="40000"/>
              </a:prstClr>
            </a:outerShdw>
          </a:effectLst>
        </p:spPr>
        <p:txBody>
          <a:bodyPr>
            <a:normAutofit/>
          </a:bodyPr>
          <a:lstStyle/>
          <a:p>
            <a:r>
              <a:rPr lang="en-US" sz="2800" dirty="0">
                <a:solidFill>
                  <a:srgbClr val="0099FF"/>
                </a:solidFill>
              </a:rPr>
              <a:t>LSIC | </a:t>
            </a:r>
            <a:r>
              <a:rPr lang="en-US" sz="2800" dirty="0">
                <a:solidFill>
                  <a:schemeClr val="bg1"/>
                </a:solidFill>
              </a:rPr>
              <a:t>Lunar Proving Grounds Definition Workshop </a:t>
            </a:r>
            <a:br>
              <a:rPr lang="en-US" sz="2800" dirty="0">
                <a:solidFill>
                  <a:schemeClr val="bg1"/>
                </a:solidFill>
              </a:rPr>
            </a:br>
            <a:r>
              <a:rPr lang="en-US" sz="2800" dirty="0">
                <a:solidFill>
                  <a:schemeClr val="bg1"/>
                </a:solidFill>
              </a:rPr>
              <a:t>July 12-13, 2023</a:t>
            </a:r>
            <a:endParaRPr lang="en-US" sz="2800" b="0" dirty="0">
              <a:solidFill>
                <a:schemeClr val="bg1"/>
              </a:solidFill>
            </a:endParaRPr>
          </a:p>
        </p:txBody>
      </p:sp>
      <p:pic>
        <p:nvPicPr>
          <p:cNvPr id="6" name="Picture 5">
            <a:extLst>
              <a:ext uri="{FF2B5EF4-FFF2-40B4-BE49-F238E27FC236}">
                <a16:creationId xmlns:a16="http://schemas.microsoft.com/office/drawing/2014/main" id="{352CB7DB-29C0-4C4C-AF13-804A39AAB16F}"/>
              </a:ext>
            </a:extLst>
          </p:cNvPr>
          <p:cNvPicPr>
            <a:picLocks noChangeAspect="1"/>
          </p:cNvPicPr>
          <p:nvPr/>
        </p:nvPicPr>
        <p:blipFill>
          <a:blip r:embed="rId3"/>
          <a:stretch>
            <a:fillRect/>
          </a:stretch>
        </p:blipFill>
        <p:spPr>
          <a:xfrm>
            <a:off x="9914823" y="-123008"/>
            <a:ext cx="2414113" cy="994954"/>
          </a:xfrm>
          <a:prstGeom prst="rect">
            <a:avLst/>
          </a:prstGeom>
        </p:spPr>
      </p:pic>
      <p:sp>
        <p:nvSpPr>
          <p:cNvPr id="2" name="TextBox 1"/>
          <p:cNvSpPr txBox="1"/>
          <p:nvPr/>
        </p:nvSpPr>
        <p:spPr>
          <a:xfrm>
            <a:off x="107493" y="1121298"/>
            <a:ext cx="11970426" cy="5238357"/>
          </a:xfrm>
          <a:prstGeom prst="rect">
            <a:avLst/>
          </a:prstGeom>
          <a:noFill/>
          <a:ln w="19050">
            <a:noFill/>
          </a:ln>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099FF"/>
                </a:solidFill>
                <a:effectLst/>
                <a:uLnTx/>
                <a:uFillTx/>
                <a:latin typeface="Calibri" panose="020F0502020204030204" pitchFamily="34" charset="0"/>
                <a:ea typeface="+mn-ea"/>
                <a:cs typeface="Calibri" panose="020F0502020204030204" pitchFamily="34" charset="0"/>
              </a:rPr>
              <a:t>Summary:</a:t>
            </a:r>
          </a:p>
          <a:p>
            <a:pPr marL="285750" indent="-285750">
              <a:lnSpc>
                <a:spcPct val="90000"/>
              </a:lnSpc>
              <a:buFont typeface="Arial" panose="020B0604020202020204" pitchFamily="34" charset="0"/>
              <a:buChar char="•"/>
              <a:defRPr/>
            </a:pPr>
            <a:r>
              <a:rPr lang="en-US" dirty="0">
                <a:solidFill>
                  <a:srgbClr val="FFFFFF"/>
                </a:solidFill>
                <a:latin typeface="Calibri" panose="020F0502020204030204" pitchFamily="34" charset="0"/>
                <a:cs typeface="Calibri" panose="020F0502020204030204" pitchFamily="34" charset="0"/>
              </a:rPr>
              <a:t>The topic of test facilities and Earth-based Lunar Proving Grounds has come up across all six Focus Areas of LSIC, and component- and instrument- level testing has been developed extensively at various facilities across the US. However, an integrated testing facility (or network of testing locations) where technology developers can verify and validate their technologies in conjunction with other dependent technologies at the larger system-level, specifically to ensure system readiness for flight and operation on the lunar surface, still requires development. Over the course of this two-day Lunar Proving Grounds (LPG) Definition Workshop, we intend to dive into these topics and explore the requirements and characteristics that will be necessary for a unified LPG.</a:t>
            </a:r>
          </a:p>
          <a:p>
            <a:pPr marL="285750" indent="-285750">
              <a:lnSpc>
                <a:spcPct val="90000"/>
              </a:lnSpc>
              <a:buFont typeface="Arial" panose="020B0604020202020204" pitchFamily="34" charset="0"/>
              <a:buChar char="•"/>
              <a:defRPr/>
            </a:pPr>
            <a:endParaRPr lang="en-US" dirty="0">
              <a:solidFill>
                <a:srgbClr val="FFFFFF"/>
              </a:solidFill>
              <a:latin typeface="Calibri" panose="020F0502020204030204" pitchFamily="34" charset="0"/>
              <a:cs typeface="Calibri" panose="020F0502020204030204" pitchFamily="34" charset="0"/>
            </a:endParaRPr>
          </a:p>
          <a:p>
            <a:pPr algn="ctr">
              <a:lnSpc>
                <a:spcPct val="90000"/>
              </a:lnSpc>
              <a:defRPr/>
            </a:pPr>
            <a:r>
              <a:rPr lang="en-US" sz="2000" b="1" dirty="0">
                <a:solidFill>
                  <a:srgbClr val="FFFFFF"/>
                </a:solidFill>
                <a:latin typeface="Calibri" panose="020F0502020204030204" pitchFamily="34" charset="0"/>
                <a:cs typeface="Calibri" panose="020F0502020204030204" pitchFamily="34" charset="0"/>
              </a:rPr>
              <a:t>This is a discussion-based workshop, no abstracts will be solicited!</a:t>
            </a:r>
          </a:p>
          <a:p>
            <a:pPr>
              <a:lnSpc>
                <a:spcPct val="90000"/>
              </a:lnSpc>
              <a:defRPr/>
            </a:pPr>
            <a:endParaRPr lang="en-US" b="1" dirty="0">
              <a:solidFill>
                <a:srgbClr val="FFFFFF"/>
              </a:solidFill>
              <a:latin typeface="Calibri" panose="020F0502020204030204" pitchFamily="34" charset="0"/>
              <a:cs typeface="Calibri" panose="020F0502020204030204" pitchFamily="34" charset="0"/>
            </a:endParaRPr>
          </a:p>
          <a:p>
            <a:pPr algn="ctr">
              <a:lnSpc>
                <a:spcPct val="90000"/>
              </a:lnSpc>
              <a:defRPr/>
            </a:pPr>
            <a:r>
              <a:rPr lang="en-US" sz="2000" b="1" dirty="0">
                <a:solidFill>
                  <a:srgbClr val="FFFFFF"/>
                </a:solidFill>
                <a:latin typeface="Calibri" panose="020F0502020204030204" pitchFamily="34" charset="0"/>
                <a:cs typeface="Calibri" panose="020F0502020204030204" pitchFamily="34" charset="0"/>
              </a:rPr>
              <a:t>Save The Date sent out last month (April), registration to open in May with tentative agenda to follow.</a:t>
            </a:r>
          </a:p>
          <a:p>
            <a:pPr marL="285750" indent="-285750">
              <a:lnSpc>
                <a:spcPct val="90000"/>
              </a:lnSpc>
              <a:buFont typeface="Arial" panose="020B0604020202020204" pitchFamily="34" charset="0"/>
              <a:buChar char="•"/>
              <a:defRPr/>
            </a:pPr>
            <a:endParaRPr lang="en-US" dirty="0">
              <a:solidFill>
                <a:srgbClr val="FFFFFF"/>
              </a:solidFill>
              <a:latin typeface="Calibri" panose="020F0502020204030204" pitchFamily="34" charset="0"/>
              <a:cs typeface="Calibri" panose="020F0502020204030204" pitchFamily="34" charset="0"/>
            </a:endParaRPr>
          </a:p>
          <a:p>
            <a:pPr marL="285750" indent="-285750">
              <a:lnSpc>
                <a:spcPct val="90000"/>
              </a:lnSpc>
              <a:buFont typeface="Arial" panose="020B0604020202020204" pitchFamily="34" charset="0"/>
              <a:buChar char="•"/>
              <a:defRPr/>
            </a:pPr>
            <a:endParaRPr lang="en-US" dirty="0">
              <a:solidFill>
                <a:srgbClr val="FFFFFF"/>
              </a:solidFill>
              <a:latin typeface="Calibri" panose="020F0502020204030204" pitchFamily="34" charset="0"/>
              <a:cs typeface="Calibri" panose="020F0502020204030204" pitchFamily="34" charset="0"/>
            </a:endParaRPr>
          </a:p>
          <a:p>
            <a:pPr marL="285750" indent="-285750">
              <a:lnSpc>
                <a:spcPct val="90000"/>
              </a:lnSpc>
              <a:buFont typeface="Arial" panose="020B0604020202020204" pitchFamily="34" charset="0"/>
              <a:buChar char="•"/>
              <a:defRPr/>
            </a:pPr>
            <a:endParaRPr lang="en-US" dirty="0">
              <a:solidFill>
                <a:srgbClr val="FFFFFF"/>
              </a:solidFill>
              <a:latin typeface="Calibri" panose="020F0502020204030204" pitchFamily="34" charset="0"/>
              <a:cs typeface="Calibri" panose="020F0502020204030204" pitchFamily="34" charset="0"/>
            </a:endParaRPr>
          </a:p>
          <a:p>
            <a:pPr>
              <a:lnSpc>
                <a:spcPct val="90000"/>
              </a:lnSpc>
              <a:defRPr/>
            </a:pPr>
            <a:r>
              <a:rPr kumimoji="0" lang="en-US" sz="2000" b="1" i="0" u="none" strike="noStrike" kern="1200" cap="none" spc="0" normalizeH="0" baseline="0" noProof="0" dirty="0">
                <a:ln>
                  <a:noFill/>
                </a:ln>
                <a:solidFill>
                  <a:srgbClr val="0099FF"/>
                </a:solidFill>
                <a:effectLst/>
                <a:uLnTx/>
                <a:uFillTx/>
                <a:latin typeface="Calibri" panose="020F0502020204030204" pitchFamily="34" charset="0"/>
                <a:ea typeface="+mn-ea"/>
                <a:cs typeface="Calibri" panose="020F0502020204030204" pitchFamily="34" charset="0"/>
              </a:rPr>
              <a:t>Objectives:</a:t>
            </a:r>
          </a:p>
          <a:p>
            <a:pPr marL="342900" indent="-342900">
              <a:lnSpc>
                <a:spcPct val="90000"/>
              </a:lnSpc>
              <a:buFont typeface="+mj-lt"/>
              <a:buAutoNum type="arabicPeriod"/>
              <a:defRPr/>
            </a:pPr>
            <a:r>
              <a:rPr lang="en-US" b="0" i="0" dirty="0">
                <a:solidFill>
                  <a:schemeClr val="bg1"/>
                </a:solidFill>
                <a:effectLst/>
                <a:latin typeface="Calibri" panose="020F0502020204030204" pitchFamily="34" charset="0"/>
                <a:cs typeface="Calibri" panose="020F0502020204030204" pitchFamily="34" charset="0"/>
              </a:rPr>
              <a:t>Define the role of a lunar proving ground on the Earth (and potentially on the Moon).</a:t>
            </a:r>
            <a:endParaRPr lang="en-US" dirty="0">
              <a:solidFill>
                <a:schemeClr val="bg1"/>
              </a:solidFill>
              <a:latin typeface="Calibri" panose="020F0502020204030204" pitchFamily="34" charset="0"/>
              <a:cs typeface="Calibri" panose="020F0502020204030204" pitchFamily="34" charset="0"/>
            </a:endParaRPr>
          </a:p>
          <a:p>
            <a:pPr marL="342900" indent="-342900">
              <a:lnSpc>
                <a:spcPct val="90000"/>
              </a:lnSpc>
              <a:buFont typeface="+mj-lt"/>
              <a:buAutoNum type="arabicPeriod"/>
              <a:defRPr/>
            </a:pPr>
            <a:r>
              <a:rPr lang="en-US" b="0" i="0" dirty="0">
                <a:solidFill>
                  <a:schemeClr val="bg1"/>
                </a:solidFill>
                <a:effectLst/>
                <a:latin typeface="Calibri" panose="020F0502020204030204" pitchFamily="34" charset="0"/>
                <a:cs typeface="Calibri" panose="020F0502020204030204" pitchFamily="34" charset="0"/>
              </a:rPr>
              <a:t>Collect/define needs, attributes, and performance capabilities of Lunar Proving Grounds</a:t>
            </a:r>
            <a:r>
              <a:rPr lang="en-US" dirty="0">
                <a:solidFill>
                  <a:schemeClr val="bg1"/>
                </a:solidFill>
                <a:latin typeface="Calibri" panose="020F0502020204030204" pitchFamily="34" charset="0"/>
                <a:cs typeface="Calibri" panose="020F0502020204030204" pitchFamily="34" charset="0"/>
              </a:rPr>
              <a:t> </a:t>
            </a:r>
            <a:r>
              <a:rPr lang="en-US" b="0" i="0" dirty="0">
                <a:solidFill>
                  <a:schemeClr val="bg1"/>
                </a:solidFill>
                <a:effectLst/>
                <a:latin typeface="Calibri" panose="020F0502020204030204" pitchFamily="34" charset="0"/>
                <a:cs typeface="Calibri" panose="020F0502020204030204" pitchFamily="34" charset="0"/>
              </a:rPr>
              <a:t>from technology developer’s perspective.</a:t>
            </a:r>
            <a:endParaRPr lang="en-US" dirty="0">
              <a:solidFill>
                <a:schemeClr val="bg1"/>
              </a:solidFill>
              <a:latin typeface="Calibri" panose="020F0502020204030204" pitchFamily="34" charset="0"/>
              <a:cs typeface="Calibri" panose="020F0502020204030204" pitchFamily="34" charset="0"/>
            </a:endParaRPr>
          </a:p>
          <a:p>
            <a:pPr marL="342900" indent="-342900">
              <a:lnSpc>
                <a:spcPct val="90000"/>
              </a:lnSpc>
              <a:buFont typeface="+mj-lt"/>
              <a:buAutoNum type="arabicPeriod"/>
              <a:defRPr/>
            </a:pPr>
            <a:r>
              <a:rPr lang="en-US" b="0" i="0" dirty="0">
                <a:solidFill>
                  <a:schemeClr val="bg1"/>
                </a:solidFill>
                <a:effectLst/>
                <a:latin typeface="Calibri" panose="020F0502020204030204" pitchFamily="34" charset="0"/>
                <a:cs typeface="Calibri" panose="020F0502020204030204" pitchFamily="34" charset="0"/>
              </a:rPr>
              <a:t>Identify the programmatics and logistics required to implement the Lunar Proving</a:t>
            </a:r>
            <a:r>
              <a:rPr lang="en-US" dirty="0">
                <a:solidFill>
                  <a:schemeClr val="bg1"/>
                </a:solidFill>
                <a:latin typeface="Calibri" panose="020F0502020204030204" pitchFamily="34" charset="0"/>
                <a:cs typeface="Calibri" panose="020F0502020204030204" pitchFamily="34" charset="0"/>
              </a:rPr>
              <a:t> </a:t>
            </a:r>
            <a:r>
              <a:rPr lang="en-US" b="0" i="0" dirty="0">
                <a:solidFill>
                  <a:schemeClr val="bg1"/>
                </a:solidFill>
                <a:effectLst/>
                <a:latin typeface="Calibri" panose="020F0502020204030204" pitchFamily="34" charset="0"/>
                <a:cs typeface="Calibri" panose="020F0502020204030204" pitchFamily="34" charset="0"/>
              </a:rPr>
              <a:t>Ground.</a:t>
            </a: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0596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Vertical solar arrays, pictured in this illustration, will help power exploration of the Moon under Artemis. ">
            <a:extLst>
              <a:ext uri="{FF2B5EF4-FFF2-40B4-BE49-F238E27FC236}">
                <a16:creationId xmlns:a16="http://schemas.microsoft.com/office/drawing/2014/main" id="{9D2499C3-B5C9-C468-F120-9D42BC7CD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74" y="-95953"/>
            <a:ext cx="12290474" cy="6913392"/>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May </a:t>
            </a:r>
            <a:r>
              <a:rPr kumimoji="0" lang="en-US" sz="2800" b="1"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Arial" panose="020B0604020202020204" pitchFamily="34" charset="0"/>
                <a:ea typeface="+mj-ea"/>
                <a:cs typeface="Arial" panose="020B0604020202020204" pitchFamily="34" charset="0"/>
              </a:rPr>
              <a:t>Telecon</a:t>
            </a:r>
            <a:endParaRPr kumimoji="0" lang="en-US" sz="28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EE25A0-8301-3440-95A2-56985C329E5E}"/>
              </a:ext>
            </a:extLst>
          </p:cNvPr>
          <p:cNvSpPr txBox="1"/>
          <p:nvPr/>
        </p:nvSpPr>
        <p:spPr>
          <a:xfrm>
            <a:off x="0" y="481181"/>
            <a:ext cx="12095594" cy="5632311"/>
          </a:xfrm>
          <a:prstGeom prst="rect">
            <a:avLst/>
          </a:prstGeom>
          <a:noFill/>
          <a:ln w="19050">
            <a:noFill/>
          </a:ln>
        </p:spPr>
        <p:txBody>
          <a:bodyPr wrap="square" rtlCol="0">
            <a:spAutoFit/>
          </a:bodyPr>
          <a:lstStyle/>
          <a:p>
            <a:pPr>
              <a:defRPr/>
            </a:pPr>
            <a:r>
              <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rPr>
              <a:t>We hope to see you all at our next telecon, which will take place on </a:t>
            </a:r>
          </a:p>
          <a:p>
            <a:pPr>
              <a:defRPr/>
            </a:pPr>
            <a:r>
              <a:rPr lang="en-US" sz="2400" b="1" dirty="0">
                <a:solidFill>
                  <a:schemeClr val="bg1"/>
                </a:solidFill>
                <a:latin typeface="Calibri" panose="020F0502020204030204"/>
              </a:rPr>
              <a:t>Thursday </a:t>
            </a: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May 25</a:t>
            </a:r>
            <a:r>
              <a:rPr kumimoji="0" lang="en-US" sz="2400" b="1" i="0" u="none" strike="noStrike" kern="1200" cap="none" spc="0" normalizeH="0" baseline="30000" noProof="0" dirty="0">
                <a:ln>
                  <a:noFill/>
                </a:ln>
                <a:solidFill>
                  <a:schemeClr val="bg1"/>
                </a:solidFill>
                <a:effectLst/>
                <a:uLnTx/>
                <a:uFillTx/>
                <a:latin typeface="Calibri" panose="020F0502020204030204"/>
                <a:ea typeface="+mn-ea"/>
                <a:cs typeface="+mn-cs"/>
              </a:rPr>
              <a:t>th</a:t>
            </a:r>
            <a:r>
              <a:rPr lang="en-US" sz="2400" b="1" dirty="0">
                <a:solidFill>
                  <a:schemeClr val="bg1"/>
                </a:solidFill>
                <a:latin typeface="Calibri" panose="020F0502020204030204"/>
              </a:rPr>
              <a:t>,</a:t>
            </a: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 2023 at 11:00AM ET.</a:t>
            </a:r>
          </a:p>
          <a:p>
            <a:pPr>
              <a:defRPr/>
            </a:pPr>
            <a:endParaRPr lang="en-US" sz="2400" b="1" dirty="0">
              <a:solidFill>
                <a:schemeClr val="bg1"/>
              </a:solidFill>
              <a:latin typeface="Calibri" panose="020F0502020204030204"/>
            </a:endParaRPr>
          </a:p>
          <a:p>
            <a:pPr>
              <a:defRPr/>
            </a:pPr>
            <a:r>
              <a:rPr kumimoji="0" lang="en-US" sz="2400" b="1" i="0" u="sng" strike="noStrike" kern="1200" cap="none" spc="0" normalizeH="0" baseline="0" noProof="0" dirty="0">
                <a:ln>
                  <a:noFill/>
                </a:ln>
                <a:solidFill>
                  <a:schemeClr val="bg1"/>
                </a:solidFill>
                <a:effectLst/>
                <a:uLnTx/>
                <a:uFillTx/>
                <a:latin typeface="Calibri" panose="020F0502020204030204"/>
                <a:ea typeface="+mn-ea"/>
                <a:cs typeface="+mn-cs"/>
              </a:rPr>
              <a:t>Theme:</a:t>
            </a:r>
            <a:r>
              <a:rPr kumimoji="0" lang="en-US" sz="2400" b="1" i="0" strike="noStrike" kern="1200" cap="none" spc="0" normalizeH="0" baseline="0" noProof="0" dirty="0">
                <a:ln>
                  <a:noFill/>
                </a:ln>
                <a:solidFill>
                  <a:schemeClr val="bg1"/>
                </a:solidFill>
                <a:effectLst/>
                <a:uLnTx/>
                <a:uFillTx/>
                <a:latin typeface="Calibri" panose="020F0502020204030204"/>
                <a:ea typeface="+mn-ea"/>
                <a:cs typeface="+mn-cs"/>
              </a:rPr>
              <a:t> </a:t>
            </a:r>
            <a:r>
              <a:rPr lang="en-US" sz="2400" dirty="0">
                <a:solidFill>
                  <a:schemeClr val="bg1"/>
                </a:solidFill>
                <a:latin typeface="Calibri" panose="020F0502020204030204"/>
              </a:rPr>
              <a:t>NASA VSAT Phase 2</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endParaRPr>
          </a:p>
          <a:p>
            <a:pPr>
              <a:defRPr/>
            </a:pPr>
            <a:endParaRPr lang="en-US" sz="2400" b="1" dirty="0">
              <a:solidFill>
                <a:schemeClr val="bg1"/>
              </a:solidFill>
              <a:latin typeface="Calibri" panose="020F0502020204030204"/>
            </a:endParaRPr>
          </a:p>
          <a:p>
            <a:pPr>
              <a:defRPr/>
            </a:pPr>
            <a:r>
              <a:rPr lang="en-US" sz="2400" b="1" u="sng" dirty="0">
                <a:solidFill>
                  <a:schemeClr val="bg1"/>
                </a:solidFill>
                <a:latin typeface="Calibri" panose="020F0502020204030204"/>
              </a:rPr>
              <a:t>Speakers</a:t>
            </a:r>
            <a:r>
              <a:rPr kumimoji="0" lang="en-US" sz="2400" b="1" i="0" u="sng" strike="noStrike" kern="1200" cap="none" spc="0" normalizeH="0" baseline="0" noProof="0" dirty="0">
                <a:ln>
                  <a:noFill/>
                </a:ln>
                <a:solidFill>
                  <a:schemeClr val="bg1"/>
                </a:solidFill>
                <a:effectLst/>
                <a:uLnTx/>
                <a:uFillTx/>
                <a:latin typeface="Calibri" panose="020F0502020204030204"/>
                <a:ea typeface="+mn-ea"/>
                <a:cs typeface="+mn-cs"/>
              </a:rPr>
              <a:t>: </a:t>
            </a:r>
          </a:p>
          <a:p>
            <a:pPr>
              <a:defRPr/>
            </a:pPr>
            <a:endParaRPr lang="en-US" sz="2400" b="1" dirty="0">
              <a:solidFill>
                <a:schemeClr val="bg1"/>
              </a:solidFill>
              <a:latin typeface="Calibri" panose="020F0502020204030204"/>
            </a:endParaRPr>
          </a:p>
          <a:p>
            <a:pPr marL="342900" indent="-342900">
              <a:buFont typeface="Arial" panose="020B0604020202020204" pitchFamily="34" charset="0"/>
              <a:buChar char="•"/>
              <a:defRPr/>
            </a:pP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Chuck Taylor </a:t>
            </a:r>
          </a:p>
          <a:p>
            <a:pPr>
              <a:defRPr/>
            </a:pPr>
            <a:r>
              <a:rPr kumimoji="0" lang="en-US" sz="2400" i="1" u="none" strike="noStrike" kern="1200" cap="none" spc="0" normalizeH="0" baseline="0" noProof="0" dirty="0">
                <a:ln>
                  <a:noFill/>
                </a:ln>
                <a:solidFill>
                  <a:schemeClr val="bg1"/>
                </a:solidFill>
                <a:effectLst/>
                <a:uLnTx/>
                <a:uFillTx/>
                <a:latin typeface="Calibri" panose="020F0502020204030204"/>
                <a:ea typeface="+mn-ea"/>
                <a:cs typeface="+mn-cs"/>
              </a:rPr>
              <a:t>VSAT PM, NASA</a:t>
            </a:r>
            <a:endParaRPr kumimoji="0" lang="en-US" sz="2400" b="1" i="1" u="none" strike="noStrike" kern="1200" cap="none" spc="0" normalizeH="0" baseline="0" noProof="0" dirty="0">
              <a:ln>
                <a:noFill/>
              </a:ln>
              <a:solidFill>
                <a:schemeClr val="bg1"/>
              </a:solidFill>
              <a:effectLst/>
              <a:uLnTx/>
              <a:uFillTx/>
              <a:latin typeface="Calibri" panose="020F0502020204030204"/>
              <a:ea typeface="+mn-ea"/>
              <a:cs typeface="+mn-cs"/>
            </a:endParaRPr>
          </a:p>
          <a:p>
            <a:pPr marL="342900" indent="-342900">
              <a:buFont typeface="Arial" panose="020B0604020202020204" pitchFamily="34" charset="0"/>
              <a:buChar char="•"/>
              <a:defRPr/>
            </a:pPr>
            <a:r>
              <a:rPr lang="en-US" sz="2400" b="1" dirty="0">
                <a:solidFill>
                  <a:schemeClr val="bg1"/>
                </a:solidFill>
                <a:latin typeface="Calibri" panose="020F0502020204030204"/>
              </a:rPr>
              <a:t>Ryan Wiseman</a:t>
            </a:r>
          </a:p>
          <a:p>
            <a:pPr>
              <a:defRPr/>
            </a:pPr>
            <a:r>
              <a:rPr lang="en-US" sz="2400" b="1" i="1" dirty="0">
                <a:solidFill>
                  <a:schemeClr val="bg1"/>
                </a:solidFill>
                <a:latin typeface="Calibri" panose="020F0502020204030204"/>
              </a:rPr>
              <a:t>VSAT Business Lead, Lockheed Martin</a:t>
            </a:r>
          </a:p>
          <a:p>
            <a:pPr marL="342900" indent="-342900">
              <a:buFont typeface="Arial" panose="020B0604020202020204" pitchFamily="34" charset="0"/>
              <a:buChar char="•"/>
              <a:defRPr/>
            </a:pPr>
            <a:r>
              <a:rPr lang="en-US" sz="2400" b="1" dirty="0">
                <a:solidFill>
                  <a:schemeClr val="bg1"/>
                </a:solidFill>
                <a:latin typeface="Calibri" panose="020F0502020204030204"/>
              </a:rPr>
              <a:t>Dean Bergman </a:t>
            </a:r>
          </a:p>
          <a:p>
            <a:pPr>
              <a:defRPr/>
            </a:pPr>
            <a:r>
              <a:rPr lang="en-US" sz="2400" i="1" dirty="0">
                <a:solidFill>
                  <a:schemeClr val="bg1"/>
                </a:solidFill>
                <a:latin typeface="Calibri" panose="020F0502020204030204"/>
              </a:rPr>
              <a:t>VSAT PI, Honeybee Robotics</a:t>
            </a:r>
          </a:p>
          <a:p>
            <a:pPr marL="342900" indent="-342900">
              <a:buFont typeface="Arial" panose="020B0604020202020204" pitchFamily="34" charset="0"/>
              <a:buChar char="•"/>
              <a:defRPr/>
            </a:pPr>
            <a:r>
              <a:rPr lang="en-US" sz="2400" b="1" dirty="0">
                <a:solidFill>
                  <a:schemeClr val="bg1"/>
                </a:solidFill>
                <a:latin typeface="Calibri" panose="020F0502020204030204"/>
              </a:rPr>
              <a:t>John </a:t>
            </a:r>
            <a:r>
              <a:rPr lang="en-US" sz="2400" b="1" dirty="0" err="1">
                <a:solidFill>
                  <a:schemeClr val="bg1"/>
                </a:solidFill>
                <a:latin typeface="Calibri" panose="020F0502020204030204"/>
              </a:rPr>
              <a:t>Landreneau</a:t>
            </a:r>
            <a:r>
              <a:rPr lang="en-US" sz="2400" b="1" dirty="0">
                <a:solidFill>
                  <a:schemeClr val="bg1"/>
                </a:solidFill>
                <a:latin typeface="Calibri" panose="020F0502020204030204"/>
              </a:rPr>
              <a:t> </a:t>
            </a:r>
          </a:p>
          <a:p>
            <a:pPr>
              <a:defRPr/>
            </a:pPr>
            <a:r>
              <a:rPr lang="en-US" sz="2400" i="1" dirty="0">
                <a:solidFill>
                  <a:schemeClr val="bg1"/>
                </a:solidFill>
                <a:latin typeface="Calibri" panose="020F0502020204030204"/>
              </a:rPr>
              <a:t>VSAT PM, Astrobotic</a:t>
            </a:r>
          </a:p>
        </p:txBody>
      </p:sp>
      <p:sp>
        <p:nvSpPr>
          <p:cNvPr id="5" name="TextBox 4">
            <a:extLst>
              <a:ext uri="{FF2B5EF4-FFF2-40B4-BE49-F238E27FC236}">
                <a16:creationId xmlns:a16="http://schemas.microsoft.com/office/drawing/2014/main" id="{7870D1AE-78E1-7B75-27E4-C88A7FC754BE}"/>
              </a:ext>
            </a:extLst>
          </p:cNvPr>
          <p:cNvSpPr txBox="1"/>
          <p:nvPr/>
        </p:nvSpPr>
        <p:spPr>
          <a:xfrm>
            <a:off x="8455079" y="1188244"/>
            <a:ext cx="8760569" cy="369332"/>
          </a:xfrm>
          <a:prstGeom prst="rect">
            <a:avLst/>
          </a:prstGeom>
          <a:noFill/>
        </p:spPr>
        <p:txBody>
          <a:bodyPr wrap="square" rtlCol="0">
            <a:spAutoFit/>
          </a:bodyPr>
          <a:lstStyle/>
          <a:p>
            <a:r>
              <a:rPr lang="en-US" dirty="0">
                <a:solidFill>
                  <a:schemeClr val="bg1"/>
                </a:solidFill>
              </a:rPr>
              <a:t>Chuck Taylor           Ryan Wiseman            </a:t>
            </a:r>
          </a:p>
        </p:txBody>
      </p:sp>
      <p:pic>
        <p:nvPicPr>
          <p:cNvPr id="2" name="Picture 2">
            <a:extLst>
              <a:ext uri="{FF2B5EF4-FFF2-40B4-BE49-F238E27FC236}">
                <a16:creationId xmlns:a16="http://schemas.microsoft.com/office/drawing/2014/main" id="{A78A8E4D-94FF-C543-CFEE-2E0CFF3F38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7914" y="1565031"/>
            <a:ext cx="1535617" cy="18639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Ryan Wiseman">
            <a:extLst>
              <a:ext uri="{FF2B5EF4-FFF2-40B4-BE49-F238E27FC236}">
                <a16:creationId xmlns:a16="http://schemas.microsoft.com/office/drawing/2014/main" id="{48BEA764-2C03-4E1F-45ED-1629062BCB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44003" y="1557160"/>
            <a:ext cx="1863970" cy="18639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ean Bergman">
            <a:extLst>
              <a:ext uri="{FF2B5EF4-FFF2-40B4-BE49-F238E27FC236}">
                <a16:creationId xmlns:a16="http://schemas.microsoft.com/office/drawing/2014/main" id="{7E61F56B-BA35-E2DE-2E03-CD33DD0C85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5078" y="3869370"/>
            <a:ext cx="1863971" cy="186397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John Landreneau">
            <a:extLst>
              <a:ext uri="{FF2B5EF4-FFF2-40B4-BE49-F238E27FC236}">
                <a16:creationId xmlns:a16="http://schemas.microsoft.com/office/drawing/2014/main" id="{C3812077-9C7A-3D58-2E37-A761A5A0BE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19049" y="3869370"/>
            <a:ext cx="1863971" cy="18639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4F75DA9-E689-D031-F6F8-9BDC9ABC0E31}"/>
              </a:ext>
            </a:extLst>
          </p:cNvPr>
          <p:cNvSpPr txBox="1"/>
          <p:nvPr/>
        </p:nvSpPr>
        <p:spPr>
          <a:xfrm>
            <a:off x="8443927" y="3500038"/>
            <a:ext cx="8760569" cy="369332"/>
          </a:xfrm>
          <a:prstGeom prst="rect">
            <a:avLst/>
          </a:prstGeom>
          <a:noFill/>
        </p:spPr>
        <p:txBody>
          <a:bodyPr wrap="square" rtlCol="0">
            <a:spAutoFit/>
          </a:bodyPr>
          <a:lstStyle/>
          <a:p>
            <a:r>
              <a:rPr lang="en-US" dirty="0">
                <a:solidFill>
                  <a:schemeClr val="bg1"/>
                </a:solidFill>
              </a:rPr>
              <a:t>Dean Bergman    John </a:t>
            </a:r>
            <a:r>
              <a:rPr lang="en-US" dirty="0" err="1">
                <a:solidFill>
                  <a:schemeClr val="bg1"/>
                </a:solidFill>
              </a:rPr>
              <a:t>Landreneau</a:t>
            </a:r>
            <a:endParaRPr lang="en-US" dirty="0">
              <a:solidFill>
                <a:schemeClr val="bg1"/>
              </a:solidFill>
            </a:endParaRPr>
          </a:p>
        </p:txBody>
      </p:sp>
    </p:spTree>
    <p:extLst>
      <p:ext uri="{BB962C8B-B14F-4D97-AF65-F5344CB8AC3E}">
        <p14:creationId xmlns:p14="http://schemas.microsoft.com/office/powerpoint/2010/main" val="1327701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A0FB955-D201-FDEA-E2DF-BA8B9E790057}"/>
              </a:ext>
            </a:extLst>
          </p:cNvPr>
          <p:cNvPicPr>
            <a:picLocks noChangeAspect="1"/>
          </p:cNvPicPr>
          <p:nvPr/>
        </p:nvPicPr>
        <p:blipFill rotWithShape="1">
          <a:blip r:embed="rId2"/>
          <a:srcRect t="1496" r="30259" b="29430"/>
          <a:stretch/>
        </p:blipFill>
        <p:spPr>
          <a:xfrm>
            <a:off x="-12700" y="47624"/>
            <a:ext cx="12192000" cy="6846347"/>
          </a:xfrm>
          <a:prstGeom prst="rect">
            <a:avLst/>
          </a:prstGeom>
        </p:spPr>
      </p:pic>
      <p:sp>
        <p:nvSpPr>
          <p:cNvPr id="4" name="Date Placeholder 3">
            <a:extLst>
              <a:ext uri="{FF2B5EF4-FFF2-40B4-BE49-F238E27FC236}">
                <a16:creationId xmlns:a16="http://schemas.microsoft.com/office/drawing/2014/main" id="{328EE974-BE17-19C3-1F8B-0596CF8D8863}"/>
              </a:ext>
            </a:extLst>
          </p:cNvPr>
          <p:cNvSpPr>
            <a:spLocks noGrp="1"/>
          </p:cNvSpPr>
          <p:nvPr>
            <p:ph type="dt" sz="half" idx="14"/>
          </p:nvPr>
        </p:nvSpPr>
        <p:spPr/>
        <p:txBody>
          <a:bodyPr/>
          <a:lstStyle/>
          <a:p>
            <a:fld id="{EB9F4F41-2327-C94B-BC6A-9AA60BACCFEE}" type="datetime3">
              <a:rPr lang="en-US" smtClean="0"/>
              <a:t>17 May 2023</a:t>
            </a:fld>
            <a:endParaRPr lang="en-US" dirty="0"/>
          </a:p>
        </p:txBody>
      </p:sp>
      <p:sp>
        <p:nvSpPr>
          <p:cNvPr id="6" name="Slide Number Placeholder 5">
            <a:extLst>
              <a:ext uri="{FF2B5EF4-FFF2-40B4-BE49-F238E27FC236}">
                <a16:creationId xmlns:a16="http://schemas.microsoft.com/office/drawing/2014/main" id="{4C3BC128-97D9-4292-03DF-20677988E17A}"/>
              </a:ext>
            </a:extLst>
          </p:cNvPr>
          <p:cNvSpPr>
            <a:spLocks noGrp="1"/>
          </p:cNvSpPr>
          <p:nvPr>
            <p:ph type="sldNum" sz="quarter" idx="16"/>
          </p:nvPr>
        </p:nvSpPr>
        <p:spPr/>
        <p:txBody>
          <a:bodyPr/>
          <a:lstStyle/>
          <a:p>
            <a:fld id="{4EBCDCBD-78E1-0D41-A999-31B5EBF8E02C}" type="slidenum">
              <a:rPr lang="en-US" smtClean="0"/>
              <a:pPr/>
              <a:t>7</a:t>
            </a:fld>
            <a:endParaRPr lang="en-US" dirty="0"/>
          </a:p>
        </p:txBody>
      </p:sp>
      <p:sp>
        <p:nvSpPr>
          <p:cNvPr id="7" name="TextBox 6">
            <a:extLst>
              <a:ext uri="{FF2B5EF4-FFF2-40B4-BE49-F238E27FC236}">
                <a16:creationId xmlns:a16="http://schemas.microsoft.com/office/drawing/2014/main" id="{F4844199-4D56-C52A-D9CC-F154EB5C6A00}"/>
              </a:ext>
            </a:extLst>
          </p:cNvPr>
          <p:cNvSpPr txBox="1"/>
          <p:nvPr/>
        </p:nvSpPr>
        <p:spPr>
          <a:xfrm>
            <a:off x="402770" y="3567879"/>
            <a:ext cx="11625943" cy="2985433"/>
          </a:xfrm>
          <a:prstGeom prst="rect">
            <a:avLst/>
          </a:prstGeom>
          <a:noFill/>
          <a:ln w="19050">
            <a:noFill/>
          </a:ln>
        </p:spPr>
        <p:txBody>
          <a:bodyPr wrap="square" rtlCol="0">
            <a:spAutoFit/>
          </a:bodyPr>
          <a:lstStyle/>
          <a:p>
            <a:pPr marL="457200" indent="-457200">
              <a:spcBef>
                <a:spcPts val="600"/>
              </a:spcBef>
              <a:buFont typeface="Wingdings" pitchFamily="2" charset="2"/>
              <a:buChar char="§"/>
              <a:defRPr/>
            </a:pPr>
            <a:r>
              <a:rPr lang="en-US" sz="2400" dirty="0">
                <a:solidFill>
                  <a:prstClr val="white"/>
                </a:solidFill>
              </a:rPr>
              <a:t>11:00AM – 3:30 PM ET via ZOOM</a:t>
            </a:r>
            <a:endParaRPr kumimoji="0" lang="en-US" sz="2400" b="0" i="0" u="none" strike="noStrike" kern="1200" cap="none" spc="0" normalizeH="0" baseline="0" noProof="0" dirty="0">
              <a:ln>
                <a:noFill/>
              </a:ln>
              <a:solidFill>
                <a:prstClr val="white"/>
              </a:solidFill>
              <a:effectLst/>
              <a:uLnTx/>
              <a:uFillTx/>
              <a:ea typeface="+mn-ea"/>
              <a:cs typeface="+mn-cs"/>
            </a:endParaRPr>
          </a:p>
          <a:p>
            <a:pPr marL="457200" indent="-457200">
              <a:spcBef>
                <a:spcPts val="600"/>
              </a:spcBef>
              <a:buFont typeface="Wingdings" pitchFamily="2" charset="2"/>
              <a:buChar char="§"/>
              <a:defRPr/>
            </a:pPr>
            <a:r>
              <a:rPr lang="en-US" sz="2400" dirty="0">
                <a:solidFill>
                  <a:prstClr val="white"/>
                </a:solidFill>
              </a:rPr>
              <a:t>How do we quantify and design for reliability?</a:t>
            </a:r>
          </a:p>
          <a:p>
            <a:pPr marL="457200" indent="-457200">
              <a:spcBef>
                <a:spcPts val="600"/>
              </a:spcBef>
              <a:buFont typeface="Wingdings" pitchFamily="2" charset="2"/>
              <a:buChar char="§"/>
              <a:defRPr/>
            </a:pPr>
            <a:r>
              <a:rPr lang="en-US" sz="2400" dirty="0">
                <a:solidFill>
                  <a:prstClr val="white"/>
                </a:solidFill>
              </a:rPr>
              <a:t>How should reliability be approached from the system/grid level and how should this affect the early-TRL development at the component level?</a:t>
            </a:r>
          </a:p>
          <a:p>
            <a:pPr marL="457200" indent="-457200">
              <a:spcBef>
                <a:spcPts val="600"/>
              </a:spcBef>
              <a:buFont typeface="Wingdings" pitchFamily="2" charset="2"/>
              <a:buChar char="§"/>
              <a:defRPr/>
            </a:pPr>
            <a:r>
              <a:rPr lang="en-US" sz="2400" dirty="0">
                <a:solidFill>
                  <a:prstClr val="white"/>
                </a:solidFill>
              </a:rPr>
              <a:t>Bring in Different Perspectives</a:t>
            </a:r>
          </a:p>
          <a:p>
            <a:pPr marL="914400" lvl="1" indent="-457200">
              <a:spcBef>
                <a:spcPts val="600"/>
              </a:spcBef>
              <a:buFont typeface="Wingdings" pitchFamily="2" charset="2"/>
              <a:buChar char="§"/>
              <a:defRPr/>
            </a:pPr>
            <a:r>
              <a:rPr lang="en-US" sz="2400" dirty="0">
                <a:solidFill>
                  <a:prstClr val="white"/>
                </a:solidFill>
              </a:rPr>
              <a:t>ESDMD, STMD, Industry, Terrestrial Grids, Microgrids, DoD,  and you!</a:t>
            </a:r>
          </a:p>
          <a:p>
            <a:pPr marL="914400" lvl="1" indent="-457200">
              <a:buFont typeface="Wingdings" pitchFamily="2" charset="2"/>
              <a:buChar char="§"/>
              <a:defRPr/>
            </a:pPr>
            <a:endParaRPr lang="en-US" sz="2400" dirty="0">
              <a:solidFill>
                <a:prstClr val="white"/>
              </a:solidFill>
            </a:endParaRPr>
          </a:p>
        </p:txBody>
      </p:sp>
      <p:sp>
        <p:nvSpPr>
          <p:cNvPr id="8" name="Rectangle 7">
            <a:extLst>
              <a:ext uri="{FF2B5EF4-FFF2-40B4-BE49-F238E27FC236}">
                <a16:creationId xmlns:a16="http://schemas.microsoft.com/office/drawing/2014/main" id="{6EA9F3C6-6BE5-DF82-28EC-96C55023AC8B}"/>
              </a:ext>
            </a:extLst>
          </p:cNvPr>
          <p:cNvSpPr/>
          <p:nvPr/>
        </p:nvSpPr>
        <p:spPr>
          <a:xfrm>
            <a:off x="179091" y="2450332"/>
            <a:ext cx="240738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pple-system"/>
                <a:ea typeface="+mn-ea"/>
                <a:cs typeface="+mn-cs"/>
              </a:rPr>
              <a:t>John Scott (NASA)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pple-system"/>
                <a:ea typeface="+mn-ea"/>
                <a:cs typeface="+mn-cs"/>
              </a:rPr>
              <a:t>Principal Technologist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rgbClr val="FFFFFF"/>
                </a:solidFill>
                <a:latin typeface="-apple-system"/>
              </a:rPr>
              <a:t>Power &amp; Energy Storage</a:t>
            </a:r>
            <a:endParaRPr kumimoji="0" lang="en-US" sz="1600" b="0" i="1" u="none" strike="noStrike" kern="1200" cap="none" spc="0" normalizeH="0" baseline="0" noProof="0" dirty="0">
              <a:ln>
                <a:noFill/>
              </a:ln>
              <a:solidFill>
                <a:srgbClr val="FFFFFF"/>
              </a:solidFill>
              <a:effectLst/>
              <a:uLnTx/>
              <a:uFillTx/>
              <a:latin typeface="-apple-system"/>
              <a:ea typeface="+mn-ea"/>
              <a:cs typeface="+mn-cs"/>
            </a:endParaRPr>
          </a:p>
        </p:txBody>
      </p:sp>
      <p:pic>
        <p:nvPicPr>
          <p:cNvPr id="9" name="Picture 8" descr="John Scott - Principal Technologist - Power and Energy ...">
            <a:extLst>
              <a:ext uri="{FF2B5EF4-FFF2-40B4-BE49-F238E27FC236}">
                <a16:creationId xmlns:a16="http://schemas.microsoft.com/office/drawing/2014/main" id="{2BA74E42-D25A-97C7-F0CA-2869EF541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895" y="724609"/>
            <a:ext cx="1725723" cy="172572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5EE8066C-A7C1-D59F-3D78-78EF21740E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2830" y="724608"/>
            <a:ext cx="1725723" cy="172572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86FEC518-9265-DAE8-322C-BF4F9CD59A95}"/>
              </a:ext>
            </a:extLst>
          </p:cNvPr>
          <p:cNvSpPr/>
          <p:nvPr/>
        </p:nvSpPr>
        <p:spPr>
          <a:xfrm>
            <a:off x="3260347" y="2491326"/>
            <a:ext cx="240738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pple-system"/>
                <a:ea typeface="+mn-ea"/>
                <a:cs typeface="+mn-cs"/>
              </a:rPr>
              <a:t>Clay Smith (APL)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pple-system"/>
                <a:ea typeface="+mn-ea"/>
                <a:cs typeface="+mn-cs"/>
              </a:rPr>
              <a:t>ISS Probabilistic Risk Assessment Creator</a:t>
            </a:r>
          </a:p>
        </p:txBody>
      </p:sp>
      <p:pic>
        <p:nvPicPr>
          <p:cNvPr id="3076" name="Picture 4" descr="Profile photo of James Soeder">
            <a:extLst>
              <a:ext uri="{FF2B5EF4-FFF2-40B4-BE49-F238E27FC236}">
                <a16:creationId xmlns:a16="http://schemas.microsoft.com/office/drawing/2014/main" id="{957120BD-C580-AB8A-3099-4F499417F9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1765" y="786164"/>
            <a:ext cx="1725723" cy="172572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130E225B-91E8-D875-F28D-7B905D6D4C4D}"/>
              </a:ext>
            </a:extLst>
          </p:cNvPr>
          <p:cNvSpPr/>
          <p:nvPr/>
        </p:nvSpPr>
        <p:spPr>
          <a:xfrm>
            <a:off x="6341603" y="2552881"/>
            <a:ext cx="2485232"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pple-system"/>
                <a:ea typeface="+mn-ea"/>
                <a:cs typeface="+mn-cs"/>
              </a:rPr>
              <a:t>Jim </a:t>
            </a:r>
            <a:r>
              <a:rPr kumimoji="0" lang="en-US" sz="1600" b="1" i="0" u="none" strike="noStrike" kern="1200" cap="none" spc="0" normalizeH="0" baseline="0" noProof="0" dirty="0" err="1">
                <a:ln>
                  <a:noFill/>
                </a:ln>
                <a:solidFill>
                  <a:srgbClr val="FFFFFF"/>
                </a:solidFill>
                <a:effectLst/>
                <a:uLnTx/>
                <a:uFillTx/>
                <a:latin typeface="-apple-system"/>
                <a:ea typeface="+mn-ea"/>
                <a:cs typeface="+mn-cs"/>
              </a:rPr>
              <a:t>Soeder</a:t>
            </a:r>
            <a:r>
              <a:rPr kumimoji="0" lang="en-US" sz="1600" b="1" i="0" u="none" strike="noStrike" kern="1200" cap="none" spc="0" normalizeH="0" baseline="0" noProof="0" dirty="0">
                <a:ln>
                  <a:noFill/>
                </a:ln>
                <a:solidFill>
                  <a:srgbClr val="FFFFFF"/>
                </a:solidFill>
                <a:effectLst/>
                <a:uLnTx/>
                <a:uFillTx/>
                <a:latin typeface="-apple-system"/>
                <a:ea typeface="+mn-ea"/>
                <a:cs typeface="+mn-cs"/>
              </a:rPr>
              <a:t> (NASA, retired)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FFFF"/>
                </a:solidFill>
                <a:effectLst/>
                <a:uLnTx/>
                <a:uFillTx/>
                <a:latin typeface="-apple-system"/>
                <a:ea typeface="+mn-ea"/>
                <a:cs typeface="+mn-cs"/>
              </a:rPr>
              <a:t>Senior Power Technologist (08-21)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FFFFFF"/>
                </a:solidFill>
                <a:latin typeface="-apple-system"/>
              </a:rPr>
              <a:t>Power Development Chief (87-08)</a:t>
            </a:r>
            <a:endParaRPr kumimoji="0" lang="en-US" sz="1200" b="0" i="1" u="none" strike="noStrike" kern="1200" cap="none" spc="0" normalizeH="0" baseline="0" noProof="0" dirty="0">
              <a:ln>
                <a:noFill/>
              </a:ln>
              <a:solidFill>
                <a:srgbClr val="FFFFFF"/>
              </a:solidFill>
              <a:effectLst/>
              <a:uLnTx/>
              <a:uFillTx/>
              <a:latin typeface="-apple-system"/>
              <a:ea typeface="+mn-ea"/>
              <a:cs typeface="+mn-cs"/>
            </a:endParaRPr>
          </a:p>
        </p:txBody>
      </p:sp>
      <p:pic>
        <p:nvPicPr>
          <p:cNvPr id="3078" name="Picture 6" descr="Profile photo of Dave McGlone">
            <a:extLst>
              <a:ext uri="{FF2B5EF4-FFF2-40B4-BE49-F238E27FC236}">
                <a16:creationId xmlns:a16="http://schemas.microsoft.com/office/drawing/2014/main" id="{6CB574DC-5A92-4F5C-E672-A3D69334D4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49847" y="757609"/>
            <a:ext cx="1725724" cy="172572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7B758B34-4136-B735-730C-7014BB07AE1C}"/>
              </a:ext>
            </a:extLst>
          </p:cNvPr>
          <p:cNvSpPr/>
          <p:nvPr/>
        </p:nvSpPr>
        <p:spPr>
          <a:xfrm>
            <a:off x="9554917" y="2491326"/>
            <a:ext cx="308314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pple-system"/>
                <a:ea typeface="+mn-ea"/>
                <a:cs typeface="+mn-cs"/>
              </a:rPr>
              <a:t>David McGlone (NAVSEA07)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pple-system"/>
                <a:ea typeface="+mn-ea"/>
                <a:cs typeface="+mn-cs"/>
              </a:rPr>
              <a:t>Director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rgbClr val="FFFFFF"/>
                </a:solidFill>
                <a:latin typeface="-apple-system"/>
              </a:rPr>
              <a:t>Submarine Safety Program</a:t>
            </a:r>
            <a:endParaRPr kumimoji="0" lang="en-US" sz="1600" b="0" i="1" u="none" strike="noStrike" kern="1200" cap="none" spc="0" normalizeH="0" baseline="0" noProof="0" dirty="0">
              <a:ln>
                <a:noFill/>
              </a:ln>
              <a:solidFill>
                <a:srgbClr val="FFFFFF"/>
              </a:solidFill>
              <a:effectLst/>
              <a:uLnTx/>
              <a:uFillTx/>
              <a:latin typeface="-apple-system"/>
              <a:ea typeface="+mn-ea"/>
              <a:cs typeface="+mn-cs"/>
            </a:endParaRPr>
          </a:p>
        </p:txBody>
      </p:sp>
      <p:sp>
        <p:nvSpPr>
          <p:cNvPr id="3" name="Google Shape;527;p45">
            <a:extLst>
              <a:ext uri="{FF2B5EF4-FFF2-40B4-BE49-F238E27FC236}">
                <a16:creationId xmlns:a16="http://schemas.microsoft.com/office/drawing/2014/main" id="{6808C790-F88D-00AA-C951-BA98E77AEBB2}"/>
              </a:ext>
            </a:extLst>
          </p:cNvPr>
          <p:cNvSpPr txBox="1"/>
          <p:nvPr/>
        </p:nvSpPr>
        <p:spPr>
          <a:xfrm>
            <a:off x="-12700" y="21457"/>
            <a:ext cx="11887200" cy="914400"/>
          </a:xfrm>
          <a:prstGeom prst="rect">
            <a:avLst/>
          </a:prstGeom>
          <a:noFill/>
          <a:ln>
            <a:noFill/>
          </a:ln>
        </p:spPr>
        <p:txBody>
          <a:bodyPr spcFirstLastPara="1" wrap="square" lIns="0" tIns="0" rIns="0" bIns="0" anchor="ctr" anchorCtr="0">
            <a:normAutofit/>
          </a:bodyPr>
          <a:lstStyle/>
          <a:p>
            <a:pPr marL="234950" marR="0" lvl="0" indent="682625" algn="l" defTabSz="914400" rtl="0" eaLnBrk="1" fontAlgn="auto" latinLnBrk="0" hangingPunct="1">
              <a:lnSpc>
                <a:spcPct val="90000"/>
              </a:lnSpc>
              <a:spcBef>
                <a:spcPts val="0"/>
              </a:spcBef>
              <a:spcAft>
                <a:spcPts val="0"/>
              </a:spcAft>
              <a:buClr>
                <a:srgbClr val="FFFFFF"/>
              </a:buClr>
              <a:buSzPts val="3200"/>
              <a:buFont typeface="Arial"/>
              <a:buNone/>
              <a:tabLst/>
              <a:defRPr/>
            </a:pPr>
            <a:r>
              <a:rPr kumimoji="0" lang="en-GB" sz="3200"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GB" sz="3200" i="0" u="none" strike="noStrike" kern="0" cap="none" spc="0" normalizeH="0" baseline="0" noProof="0" dirty="0">
                <a:ln>
                  <a:noFill/>
                </a:ln>
                <a:solidFill>
                  <a:srgbClr val="0099FF"/>
                </a:solidFill>
                <a:effectLst/>
                <a:uLnTx/>
                <a:uFillTx/>
                <a:latin typeface="Arial"/>
                <a:ea typeface="Arial"/>
                <a:cs typeface="Arial"/>
                <a:sym typeface="Arial"/>
              </a:rPr>
              <a:t>LSIC | </a:t>
            </a:r>
            <a:r>
              <a:rPr kumimoji="0" lang="en-GB" sz="3200" i="0" u="none" strike="noStrike" kern="0" cap="none" spc="0" normalizeH="0" baseline="0" noProof="0" dirty="0">
                <a:ln>
                  <a:noFill/>
                </a:ln>
                <a:solidFill>
                  <a:srgbClr val="F8E180"/>
                </a:solidFill>
                <a:effectLst/>
                <a:uLnTx/>
                <a:uFillTx/>
                <a:latin typeface="Arial"/>
                <a:ea typeface="Arial"/>
                <a:cs typeface="Arial"/>
                <a:sym typeface="Arial"/>
              </a:rPr>
              <a:t>Surface Power Reliability Workshop: July 26-27</a:t>
            </a:r>
            <a:endParaRPr sz="3200" dirty="0">
              <a:solidFill>
                <a:schemeClr val="bg1"/>
              </a:solidFill>
              <a:latin typeface="+mj-lt"/>
              <a:cs typeface="Arial"/>
              <a:sym typeface="Arial"/>
            </a:endParaRPr>
          </a:p>
        </p:txBody>
      </p:sp>
      <p:pic>
        <p:nvPicPr>
          <p:cNvPr id="10" name="Google Shape;515;p44" descr="A picture containing drawing&#10;&#10;Description automatically generated">
            <a:extLst>
              <a:ext uri="{FF2B5EF4-FFF2-40B4-BE49-F238E27FC236}">
                <a16:creationId xmlns:a16="http://schemas.microsoft.com/office/drawing/2014/main" id="{F7E32A95-458A-AD31-F19A-001B94E75489}"/>
              </a:ext>
            </a:extLst>
          </p:cNvPr>
          <p:cNvPicPr preferRelativeResize="0"/>
          <p:nvPr/>
        </p:nvPicPr>
        <p:blipFill rotWithShape="1">
          <a:blip r:embed="rId7">
            <a:alphaModFix/>
          </a:blip>
          <a:srcRect/>
          <a:stretch/>
        </p:blipFill>
        <p:spPr>
          <a:xfrm>
            <a:off x="196337" y="170498"/>
            <a:ext cx="595552" cy="640080"/>
          </a:xfrm>
          <a:prstGeom prst="rect">
            <a:avLst/>
          </a:prstGeom>
          <a:noFill/>
          <a:ln>
            <a:noFill/>
          </a:ln>
        </p:spPr>
      </p:pic>
    </p:spTree>
    <p:extLst>
      <p:ext uri="{BB962C8B-B14F-4D97-AF65-F5344CB8AC3E}">
        <p14:creationId xmlns:p14="http://schemas.microsoft.com/office/powerpoint/2010/main" val="2482305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7961" y="278117"/>
            <a:ext cx="7177640" cy="762000"/>
          </a:xfrm>
        </p:spPr>
        <p:txBody>
          <a:bodyPr/>
          <a:lstStyle/>
          <a:p>
            <a:r>
              <a:rPr lang="en-US" dirty="0"/>
              <a:t>Funding Opportunities</a:t>
            </a:r>
          </a:p>
        </p:txBody>
      </p:sp>
      <p:sp>
        <p:nvSpPr>
          <p:cNvPr id="3" name="Content Placeholder 2"/>
          <p:cNvSpPr>
            <a:spLocks noGrp="1"/>
          </p:cNvSpPr>
          <p:nvPr>
            <p:ph idx="1"/>
          </p:nvPr>
        </p:nvSpPr>
        <p:spPr>
          <a:xfrm>
            <a:off x="288235" y="1077853"/>
            <a:ext cx="10629607" cy="5422635"/>
          </a:xfrm>
        </p:spPr>
        <p:txBody>
          <a:bodyPr>
            <a:normAutofit lnSpcReduction="10000"/>
          </a:bodyPr>
          <a:lstStyle/>
          <a:p>
            <a:pPr>
              <a:lnSpc>
                <a:spcPct val="110000"/>
              </a:lnSpc>
              <a:spcBef>
                <a:spcPts val="0"/>
              </a:spcBef>
              <a:spcAft>
                <a:spcPts val="600"/>
              </a:spcAft>
            </a:pPr>
            <a:r>
              <a:rPr lang="en-US" b="1" dirty="0"/>
              <a:t>NASA REDDI “</a:t>
            </a:r>
            <a:r>
              <a:rPr lang="en-US" b="1" dirty="0" err="1"/>
              <a:t>TechFlights</a:t>
            </a:r>
            <a:r>
              <a:rPr lang="en-US" b="1" dirty="0"/>
              <a:t>” </a:t>
            </a:r>
            <a:r>
              <a:rPr lang="en-US" dirty="0"/>
              <a:t>now open! Preliminary Proposal due June 7</a:t>
            </a:r>
          </a:p>
          <a:p>
            <a:pPr lvl="1">
              <a:lnSpc>
                <a:spcPct val="110000"/>
              </a:lnSpc>
              <a:spcBef>
                <a:spcPts val="0"/>
              </a:spcBef>
              <a:spcAft>
                <a:spcPts val="600"/>
              </a:spcAft>
            </a:pPr>
            <a:r>
              <a:rPr lang="en-US" dirty="0"/>
              <a:t>“Topic 1” is of particular interest to the LSIC and ISRU community, as it “addresses demonstration of capabilities that support global lunar utilization leading to commercial commodities and services for a robust lunar economy.”</a:t>
            </a:r>
          </a:p>
          <a:p>
            <a:pPr lvl="1">
              <a:lnSpc>
                <a:spcPct val="110000"/>
              </a:lnSpc>
              <a:spcBef>
                <a:spcPts val="0"/>
              </a:spcBef>
              <a:spcAft>
                <a:spcPts val="600"/>
              </a:spcAft>
            </a:pPr>
            <a:r>
              <a:rPr lang="en-US" dirty="0">
                <a:hlinkClick r:id="rId3"/>
              </a:rPr>
              <a:t>https://nspires.nasaprs.com/</a:t>
            </a:r>
            <a:r>
              <a:rPr lang="en-US" dirty="0"/>
              <a:t> </a:t>
            </a:r>
          </a:p>
          <a:p>
            <a:pPr lvl="1">
              <a:lnSpc>
                <a:spcPct val="110000"/>
              </a:lnSpc>
              <a:spcBef>
                <a:spcPts val="0"/>
              </a:spcBef>
              <a:spcAft>
                <a:spcPts val="600"/>
              </a:spcAft>
            </a:pPr>
            <a:endParaRPr lang="en-US" dirty="0"/>
          </a:p>
          <a:p>
            <a:pPr lvl="1">
              <a:lnSpc>
                <a:spcPct val="110000"/>
              </a:lnSpc>
              <a:spcBef>
                <a:spcPts val="0"/>
              </a:spcBef>
              <a:spcAft>
                <a:spcPts val="600"/>
              </a:spcAft>
            </a:pPr>
            <a:endParaRPr lang="en-US" dirty="0"/>
          </a:p>
          <a:p>
            <a:pPr lvl="1">
              <a:lnSpc>
                <a:spcPct val="110000"/>
              </a:lnSpc>
              <a:spcBef>
                <a:spcPts val="0"/>
              </a:spcBef>
              <a:spcAft>
                <a:spcPts val="600"/>
              </a:spcAft>
            </a:pPr>
            <a:endParaRPr lang="en-US" dirty="0"/>
          </a:p>
          <a:p>
            <a:pPr lvl="1">
              <a:lnSpc>
                <a:spcPct val="110000"/>
              </a:lnSpc>
              <a:spcBef>
                <a:spcPts val="0"/>
              </a:spcBef>
              <a:spcAft>
                <a:spcPts val="600"/>
              </a:spcAft>
            </a:pPr>
            <a:endParaRPr lang="en-US" dirty="0"/>
          </a:p>
          <a:p>
            <a:pPr>
              <a:lnSpc>
                <a:spcPct val="110000"/>
              </a:lnSpc>
              <a:spcBef>
                <a:spcPts val="0"/>
              </a:spcBef>
              <a:spcAft>
                <a:spcPts val="600"/>
              </a:spcAft>
            </a:pPr>
            <a:endParaRPr lang="en-US" b="1" dirty="0"/>
          </a:p>
          <a:p>
            <a:pPr>
              <a:lnSpc>
                <a:spcPct val="110000"/>
              </a:lnSpc>
              <a:spcBef>
                <a:spcPts val="0"/>
              </a:spcBef>
              <a:spcAft>
                <a:spcPts val="600"/>
              </a:spcAft>
            </a:pPr>
            <a:r>
              <a:rPr lang="en-US" b="1" dirty="0"/>
              <a:t>NASA REDDI “Early Stage Innovations” </a:t>
            </a:r>
            <a:r>
              <a:rPr lang="en-US" dirty="0"/>
              <a:t>now open! </a:t>
            </a:r>
          </a:p>
          <a:p>
            <a:pPr lvl="1">
              <a:lnSpc>
                <a:spcPct val="110000"/>
              </a:lnSpc>
              <a:spcBef>
                <a:spcPts val="0"/>
              </a:spcBef>
              <a:spcAft>
                <a:spcPts val="600"/>
              </a:spcAft>
            </a:pPr>
            <a:r>
              <a:rPr lang="en-US" dirty="0"/>
              <a:t>Notices of Intent due June 7, 2023, proposals due July 6, 2023</a:t>
            </a:r>
          </a:p>
          <a:p>
            <a:pPr lvl="1">
              <a:lnSpc>
                <a:spcPct val="110000"/>
              </a:lnSpc>
              <a:spcBef>
                <a:spcPts val="0"/>
              </a:spcBef>
              <a:spcAft>
                <a:spcPts val="600"/>
              </a:spcAft>
            </a:pPr>
            <a:r>
              <a:rPr lang="en-US" dirty="0">
                <a:hlinkClick r:id="rId3"/>
              </a:rPr>
              <a:t>https://nspires.nasaprs.com/</a:t>
            </a:r>
            <a:r>
              <a:rPr lang="en-US" dirty="0"/>
              <a:t> </a:t>
            </a:r>
          </a:p>
          <a:p>
            <a:pPr lvl="1">
              <a:lnSpc>
                <a:spcPct val="110000"/>
              </a:lnSpc>
              <a:spcBef>
                <a:spcPts val="0"/>
              </a:spcBef>
              <a:spcAft>
                <a:spcPts val="600"/>
              </a:spcAft>
            </a:pPr>
            <a:endParaRPr lang="en-US" dirty="0"/>
          </a:p>
          <a:p>
            <a:pPr lvl="1">
              <a:lnSpc>
                <a:spcPct val="110000"/>
              </a:lnSpc>
              <a:spcBef>
                <a:spcPts val="0"/>
              </a:spcBef>
              <a:spcAft>
                <a:spcPts val="600"/>
              </a:spcAft>
            </a:pPr>
            <a:endParaRPr lang="en-US" dirty="0"/>
          </a:p>
          <a:p>
            <a:pPr>
              <a:lnSpc>
                <a:spcPct val="110000"/>
              </a:lnSpc>
              <a:spcBef>
                <a:spcPts val="0"/>
              </a:spcBef>
              <a:spcAft>
                <a:spcPts val="600"/>
              </a:spcAft>
            </a:pPr>
            <a:endParaRPr lang="en-US" dirty="0"/>
          </a:p>
        </p:txBody>
      </p:sp>
      <p:sp>
        <p:nvSpPr>
          <p:cNvPr id="4" name="Date Placeholder 3"/>
          <p:cNvSpPr>
            <a:spLocks noGrp="1"/>
          </p:cNvSpPr>
          <p:nvPr>
            <p:ph type="dt" sz="half" idx="10"/>
          </p:nvPr>
        </p:nvSpPr>
        <p:spPr/>
        <p:txBody>
          <a:bodyPr/>
          <a:lstStyle/>
          <a:p>
            <a:fld id="{24B93144-C76E-764F-93FB-58C67DB58A80}" type="datetime3">
              <a:rPr lang="en-US" smtClean="0"/>
              <a:t>17 May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8</a:t>
            </a:fld>
            <a:endParaRPr lang="en-US" dirty="0"/>
          </a:p>
        </p:txBody>
      </p:sp>
      <p:pic>
        <p:nvPicPr>
          <p:cNvPr id="9" name="Picture 8">
            <a:extLst>
              <a:ext uri="{FF2B5EF4-FFF2-40B4-BE49-F238E27FC236}">
                <a16:creationId xmlns:a16="http://schemas.microsoft.com/office/drawing/2014/main" id="{A3DD0F68-F8B2-CD2C-9AFC-C814C008859D}"/>
              </a:ext>
            </a:extLst>
          </p:cNvPr>
          <p:cNvPicPr>
            <a:picLocks noChangeAspect="1"/>
          </p:cNvPicPr>
          <p:nvPr/>
        </p:nvPicPr>
        <p:blipFill>
          <a:blip r:embed="rId4"/>
          <a:stretch>
            <a:fillRect/>
          </a:stretch>
        </p:blipFill>
        <p:spPr>
          <a:xfrm>
            <a:off x="4310581" y="2205023"/>
            <a:ext cx="7772400" cy="1731623"/>
          </a:xfrm>
          <a:prstGeom prst="rect">
            <a:avLst/>
          </a:prstGeom>
        </p:spPr>
      </p:pic>
      <p:pic>
        <p:nvPicPr>
          <p:cNvPr id="11" name="Picture 10">
            <a:extLst>
              <a:ext uri="{FF2B5EF4-FFF2-40B4-BE49-F238E27FC236}">
                <a16:creationId xmlns:a16="http://schemas.microsoft.com/office/drawing/2014/main" id="{81458AB2-358B-AC41-220B-F34EF647DA47}"/>
              </a:ext>
            </a:extLst>
          </p:cNvPr>
          <p:cNvPicPr>
            <a:picLocks noChangeAspect="1"/>
          </p:cNvPicPr>
          <p:nvPr/>
        </p:nvPicPr>
        <p:blipFill>
          <a:blip r:embed="rId5"/>
          <a:stretch>
            <a:fillRect/>
          </a:stretch>
        </p:blipFill>
        <p:spPr>
          <a:xfrm>
            <a:off x="4310581" y="5201394"/>
            <a:ext cx="7772400" cy="985233"/>
          </a:xfrm>
          <a:prstGeom prst="rect">
            <a:avLst/>
          </a:prstGeom>
        </p:spPr>
      </p:pic>
    </p:spTree>
    <p:extLst>
      <p:ext uri="{BB962C8B-B14F-4D97-AF65-F5344CB8AC3E}">
        <p14:creationId xmlns:p14="http://schemas.microsoft.com/office/powerpoint/2010/main" val="3792107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CBA9F-CBC1-2BC9-B866-8A829951B6A0}"/>
              </a:ext>
            </a:extLst>
          </p:cNvPr>
          <p:cNvSpPr>
            <a:spLocks noGrp="1"/>
          </p:cNvSpPr>
          <p:nvPr>
            <p:ph type="title"/>
          </p:nvPr>
        </p:nvSpPr>
        <p:spPr>
          <a:xfrm>
            <a:off x="3133492" y="213986"/>
            <a:ext cx="9627220" cy="762000"/>
          </a:xfrm>
        </p:spPr>
        <p:txBody>
          <a:bodyPr/>
          <a:lstStyle/>
          <a:p>
            <a:r>
              <a:rPr lang="en-US" dirty="0"/>
              <a:t>Lunar SDI Solicits Standards Input</a:t>
            </a:r>
          </a:p>
        </p:txBody>
      </p:sp>
      <p:sp>
        <p:nvSpPr>
          <p:cNvPr id="3" name="Content Placeholder 2">
            <a:extLst>
              <a:ext uri="{FF2B5EF4-FFF2-40B4-BE49-F238E27FC236}">
                <a16:creationId xmlns:a16="http://schemas.microsoft.com/office/drawing/2014/main" id="{713EF9D4-6BF2-CA1D-F37B-3D1615EA6A45}"/>
              </a:ext>
            </a:extLst>
          </p:cNvPr>
          <p:cNvSpPr>
            <a:spLocks noGrp="1"/>
          </p:cNvSpPr>
          <p:nvPr>
            <p:ph idx="1"/>
          </p:nvPr>
        </p:nvSpPr>
        <p:spPr>
          <a:xfrm>
            <a:off x="127310" y="1181100"/>
            <a:ext cx="7578183" cy="4986338"/>
          </a:xfrm>
        </p:spPr>
        <p:txBody>
          <a:bodyPr/>
          <a:lstStyle/>
          <a:p>
            <a:pPr marL="0" indent="0">
              <a:buNone/>
            </a:pPr>
            <a:r>
              <a:rPr lang="en-US" b="0" i="0" u="none" strike="noStrike" dirty="0">
                <a:effectLst/>
                <a:latin typeface="Calibri" panose="020F0502020204030204" pitchFamily="34" charset="0"/>
              </a:rPr>
              <a:t>The Lunar Spatial Data Infrastructure Working Group (Lunar SDI) requests input on a draft set of community standards for Lunar Analysis Ready Data. These standards are aimed at data producers, data providers, and users. </a:t>
            </a:r>
          </a:p>
          <a:p>
            <a:r>
              <a:rPr lang="en-US" b="0" i="0" u="none" strike="noStrike" dirty="0">
                <a:effectLst/>
                <a:latin typeface="Calibri" panose="020F0502020204030204" pitchFamily="34" charset="0"/>
              </a:rPr>
              <a:t>Lunar SDI Working Group facilitates the common use of a set of standards for Lunar Analysis Ready Data.</a:t>
            </a:r>
          </a:p>
          <a:p>
            <a:r>
              <a:rPr lang="en-US" b="0" i="0" u="none" strike="noStrike" dirty="0">
                <a:effectLst/>
                <a:latin typeface="Calibri" panose="020F0502020204030204" pitchFamily="34" charset="0"/>
              </a:rPr>
              <a:t>The draft standards proposed describe spatial, cartographic, data, and metadata standards. We are seeking input on these standards before requesting their common adoption by data producers and providers. </a:t>
            </a:r>
          </a:p>
          <a:p>
            <a:r>
              <a:rPr lang="en-US" b="0" i="0" u="none" strike="noStrike" dirty="0">
                <a:effectLst/>
                <a:latin typeface="Calibri" panose="020F0502020204030204" pitchFamily="34" charset="0"/>
              </a:rPr>
              <a:t>If you are a data producer, provider, or user that generates, serves, or uses higher level data, please consider providing feedback by commenting on the standards page(s) directly.</a:t>
            </a:r>
          </a:p>
          <a:p>
            <a:endParaRPr lang="en-US" dirty="0">
              <a:latin typeface="Calibri" panose="020F0502020204030204" pitchFamily="34" charset="0"/>
            </a:endParaRPr>
          </a:p>
          <a:p>
            <a:r>
              <a:rPr lang="en-US" b="0" i="0" u="none" strike="noStrike" dirty="0">
                <a:effectLst/>
                <a:latin typeface="Calibri" panose="020F0502020204030204" pitchFamily="34" charset="0"/>
              </a:rPr>
              <a:t>Please provide feedback by May 31, 2023.</a:t>
            </a:r>
            <a:br>
              <a:rPr lang="en-US" dirty="0"/>
            </a:br>
            <a:endParaRPr lang="en-US" dirty="0"/>
          </a:p>
        </p:txBody>
      </p:sp>
      <p:sp>
        <p:nvSpPr>
          <p:cNvPr id="4" name="Date Placeholder 3">
            <a:extLst>
              <a:ext uri="{FF2B5EF4-FFF2-40B4-BE49-F238E27FC236}">
                <a16:creationId xmlns:a16="http://schemas.microsoft.com/office/drawing/2014/main" id="{95DFA25C-0ADB-4503-2334-0122D6AB71EA}"/>
              </a:ext>
            </a:extLst>
          </p:cNvPr>
          <p:cNvSpPr>
            <a:spLocks noGrp="1"/>
          </p:cNvSpPr>
          <p:nvPr>
            <p:ph type="dt" sz="half" idx="10"/>
          </p:nvPr>
        </p:nvSpPr>
        <p:spPr/>
        <p:txBody>
          <a:bodyPr/>
          <a:lstStyle/>
          <a:p>
            <a:fld id="{24B93144-C76E-764F-93FB-58C67DB58A80}" type="datetime3">
              <a:rPr lang="en-US" smtClean="0"/>
              <a:t>17 May 2023</a:t>
            </a:fld>
            <a:endParaRPr lang="en-US" dirty="0"/>
          </a:p>
        </p:txBody>
      </p:sp>
      <p:sp>
        <p:nvSpPr>
          <p:cNvPr id="5" name="Footer Placeholder 4">
            <a:extLst>
              <a:ext uri="{FF2B5EF4-FFF2-40B4-BE49-F238E27FC236}">
                <a16:creationId xmlns:a16="http://schemas.microsoft.com/office/drawing/2014/main" id="{110E2663-1432-7BD1-E5B9-AA31C921A03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34FDE0F-495A-E853-C5DE-BDDB2FFE8E80}"/>
              </a:ext>
            </a:extLst>
          </p:cNvPr>
          <p:cNvSpPr>
            <a:spLocks noGrp="1"/>
          </p:cNvSpPr>
          <p:nvPr>
            <p:ph type="sldNum" sz="quarter" idx="12"/>
          </p:nvPr>
        </p:nvSpPr>
        <p:spPr/>
        <p:txBody>
          <a:bodyPr/>
          <a:lstStyle/>
          <a:p>
            <a:fld id="{4EBCDCBD-78E1-0D41-A999-31B5EBF8E02C}" type="slidenum">
              <a:rPr lang="en-US" smtClean="0"/>
              <a:pPr/>
              <a:t>9</a:t>
            </a:fld>
            <a:endParaRPr lang="en-US" dirty="0"/>
          </a:p>
        </p:txBody>
      </p:sp>
      <p:sp>
        <p:nvSpPr>
          <p:cNvPr id="7" name="TextBox 6">
            <a:extLst>
              <a:ext uri="{FF2B5EF4-FFF2-40B4-BE49-F238E27FC236}">
                <a16:creationId xmlns:a16="http://schemas.microsoft.com/office/drawing/2014/main" id="{85F2A2E5-DFE8-1F02-8BD4-A8EFFA9CE823}"/>
              </a:ext>
            </a:extLst>
          </p:cNvPr>
          <p:cNvSpPr txBox="1"/>
          <p:nvPr/>
        </p:nvSpPr>
        <p:spPr>
          <a:xfrm>
            <a:off x="8718059" y="1490008"/>
            <a:ext cx="3646449" cy="2246769"/>
          </a:xfrm>
          <a:prstGeom prst="rect">
            <a:avLst/>
          </a:prstGeom>
          <a:noFill/>
          <a:ln w="19050">
            <a:noFill/>
          </a:ln>
        </p:spPr>
        <p:txBody>
          <a:bodyPr wrap="square" rtlCol="0">
            <a:spAutoFit/>
          </a:bodyPr>
          <a:lstStyle/>
          <a:p>
            <a:r>
              <a:rPr lang="en-US" sz="2000" dirty="0">
                <a:solidFill>
                  <a:schemeClr val="bg1"/>
                </a:solidFill>
              </a:rPr>
              <a:t>Lunar SDI Website:</a:t>
            </a:r>
            <a:br>
              <a:rPr lang="en-US" sz="2000" dirty="0">
                <a:solidFill>
                  <a:schemeClr val="bg1"/>
                </a:solidFill>
              </a:rPr>
            </a:br>
            <a:r>
              <a:rPr lang="en-US" sz="2000" dirty="0">
                <a:solidFill>
                  <a:schemeClr val="bg1"/>
                </a:solidFill>
                <a:hlinkClick r:id="rId2"/>
              </a:rPr>
              <a:t>https://bit.ly/lunarsdi</a:t>
            </a:r>
            <a:r>
              <a:rPr lang="en-US" sz="2000" dirty="0">
                <a:solidFill>
                  <a:schemeClr val="bg1"/>
                </a:solidFill>
              </a:rPr>
              <a:t> </a:t>
            </a:r>
            <a:br>
              <a:rPr lang="en-US" sz="2000" dirty="0">
                <a:solidFill>
                  <a:schemeClr val="bg1"/>
                </a:solidFill>
              </a:rPr>
            </a:br>
            <a:endParaRPr lang="en-US" sz="2000" dirty="0">
              <a:solidFill>
                <a:schemeClr val="bg1"/>
              </a:solidFill>
            </a:endParaRPr>
          </a:p>
          <a:p>
            <a:br>
              <a:rPr lang="en-US" sz="2000" dirty="0">
                <a:solidFill>
                  <a:schemeClr val="bg1"/>
                </a:solidFill>
              </a:rPr>
            </a:br>
            <a:r>
              <a:rPr lang="en-US" sz="2000" dirty="0">
                <a:solidFill>
                  <a:schemeClr val="bg1"/>
                </a:solidFill>
              </a:rPr>
              <a:t>The draft standards can be found at:</a:t>
            </a:r>
            <a:br>
              <a:rPr lang="en-US" sz="2000" dirty="0">
                <a:solidFill>
                  <a:schemeClr val="bg1"/>
                </a:solidFill>
              </a:rPr>
            </a:br>
            <a:r>
              <a:rPr lang="en-US" sz="2000" dirty="0">
                <a:solidFill>
                  <a:schemeClr val="bg1"/>
                </a:solidFill>
                <a:hlinkClick r:id="rId3"/>
              </a:rPr>
              <a:t>https://bit.ly/lunarstandards</a:t>
            </a:r>
            <a:r>
              <a:rPr lang="en-US" sz="2000" dirty="0">
                <a:solidFill>
                  <a:schemeClr val="bg1"/>
                </a:solidFill>
              </a:rPr>
              <a:t> </a:t>
            </a:r>
          </a:p>
        </p:txBody>
      </p:sp>
    </p:spTree>
    <p:extLst>
      <p:ext uri="{BB962C8B-B14F-4D97-AF65-F5344CB8AC3E}">
        <p14:creationId xmlns:p14="http://schemas.microsoft.com/office/powerpoint/2010/main" val="1897062155"/>
      </p:ext>
    </p:extLst>
  </p:cSld>
  <p:clrMapOvr>
    <a:masterClrMapping/>
  </p:clrMapOvr>
</p:sld>
</file>

<file path=ppt/theme/theme1.xml><?xml version="1.0" encoding="utf-8"?>
<a:theme xmlns:a="http://schemas.openxmlformats.org/drawingml/2006/main" name="APL-PowerPoint-Theme_dark">
  <a:themeElements>
    <a:clrScheme name="APL PPT Template Palette">
      <a:dk1>
        <a:srgbClr val="000000"/>
      </a:dk1>
      <a:lt1>
        <a:srgbClr val="FFFFFF"/>
      </a:lt1>
      <a:dk2>
        <a:srgbClr val="44546A"/>
      </a:dk2>
      <a:lt2>
        <a:srgbClr val="E7E6E6"/>
      </a:lt2>
      <a:accent1>
        <a:srgbClr val="002C73"/>
      </a:accent1>
      <a:accent2>
        <a:srgbClr val="3E8EDE"/>
      </a:accent2>
      <a:accent3>
        <a:srgbClr val="74AA50"/>
      </a:accent3>
      <a:accent4>
        <a:srgbClr val="D2D755"/>
      </a:accent4>
      <a:accent5>
        <a:srgbClr val="FF9E16"/>
      </a:accent5>
      <a:accent6>
        <a:srgbClr val="E03C30"/>
      </a:accent6>
      <a:hlink>
        <a:srgbClr val="0537FF"/>
      </a:hlink>
      <a:folHlink>
        <a:srgbClr val="953A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bg1"/>
          </a:solidFill>
        </a:ln>
      </a:spPr>
      <a:bodyPr rtlCol="0" anchor="ctr">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7" id="{D68E3EF3-C6FA-1E42-A977-969D056CF3F3}" vid="{09EF0690-C9A7-EB48-8012-9DFA8E0590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757BFD2CB1E744298C1AF8AA7379FF3" ma:contentTypeVersion="2" ma:contentTypeDescription="Create a new document." ma:contentTypeScope="" ma:versionID="15c23ae1aff2a31a8746ac30c25ad53f">
  <xsd:schema xmlns:xsd="http://www.w3.org/2001/XMLSchema" xmlns:xs="http://www.w3.org/2001/XMLSchema" xmlns:p="http://schemas.microsoft.com/office/2006/metadata/properties" xmlns:ns1="http://schemas.microsoft.com/sharepoint/v3" xmlns:ns2="http://schemas.microsoft.com/sharepoint/v4" targetNamespace="http://schemas.microsoft.com/office/2006/metadata/properties" ma:root="true" ma:fieldsID="0ebe41797ef7d785f7ee00a308cc1d4d" ns1:_="" ns2:_="">
    <xsd:import namespace="http://schemas.microsoft.com/sharepoint/v3"/>
    <xsd:import namespace="http://schemas.microsoft.com/sharepoint/v4"/>
    <xsd:element name="properties">
      <xsd:complexType>
        <xsd:sequence>
          <xsd:element name="documentManagement">
            <xsd:complexType>
              <xsd:all>
                <xsd:element ref="ns1:PublishingStartDate" minOccurs="0"/>
                <xsd:element ref="ns1:PublishingExpirationDate" minOccurs="0"/>
                <xsd:element ref="ns2: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705E72-33D2-49FE-82C1-AC4E719A7179}">
  <ds:schemaRefs>
    <ds:schemaRef ds:uri="http://schemas.microsoft.com/sharepoint/v3/contenttype/forms"/>
  </ds:schemaRefs>
</ds:datastoreItem>
</file>

<file path=customXml/itemProps2.xml><?xml version="1.0" encoding="utf-8"?>
<ds:datastoreItem xmlns:ds="http://schemas.openxmlformats.org/officeDocument/2006/customXml" ds:itemID="{E67E9159-B4E5-458F-AE2E-4A186E1ACA1C}">
  <ds:schemaRefs>
    <ds:schemaRef ds:uri="http://purl.org/dc/elements/1.1/"/>
    <ds:schemaRef ds:uri="http://schemas.microsoft.com/office/2006/metadata/properties"/>
    <ds:schemaRef ds:uri="http://schemas.microsoft.com/sharepoint/v3"/>
    <ds:schemaRef ds:uri="http://schemas.microsoft.com/sharepoint/v4"/>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48A0430C-6753-4A49-8EA6-EB015BBD90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APL-PowerPoint-Theme_light</Template>
  <TotalTime>117889</TotalTime>
  <Words>1672</Words>
  <Application>Microsoft Macintosh PowerPoint</Application>
  <PresentationFormat>Widescreen</PresentationFormat>
  <Paragraphs>209</Paragraphs>
  <Slides>14</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-apple-system</vt:lpstr>
      <vt:lpstr>.AppleSystemUIFont</vt:lpstr>
      <vt:lpstr>Arial</vt:lpstr>
      <vt:lpstr>Calibri</vt:lpstr>
      <vt:lpstr>Calibri Light</vt:lpstr>
      <vt:lpstr>Courier New</vt:lpstr>
      <vt:lpstr>Helvetica</vt:lpstr>
      <vt:lpstr>Wingdings</vt:lpstr>
      <vt:lpstr>APL-PowerPoint-Theme_dark</vt:lpstr>
      <vt:lpstr>LSIC ISRU Focus Group Monthly  http://lsic.jhuapl.edu/ http://lsic-wiki.jhuapl.edu/ (Confluence sign-up required)</vt:lpstr>
      <vt:lpstr>Agenda</vt:lpstr>
      <vt:lpstr>Notable News</vt:lpstr>
      <vt:lpstr>Upcoming Meetings</vt:lpstr>
      <vt:lpstr>LSIC | Lunar Proving Grounds Definition Workshop  July 12-13, 2023</vt:lpstr>
      <vt:lpstr>PowerPoint Presentation</vt:lpstr>
      <vt:lpstr>PowerPoint Presentation</vt:lpstr>
      <vt:lpstr>Funding Opportunities</vt:lpstr>
      <vt:lpstr>Lunar SDI Solicits Standards Input</vt:lpstr>
      <vt:lpstr>Topical Discussion</vt:lpstr>
      <vt:lpstr>Coffee &amp; Donuts:   Thoughts from the LSIC Spring Meeting and the Industry Whitepaper   </vt:lpstr>
      <vt:lpstr>LSIC 2023 Spring Meeting | Major Takeaways</vt:lpstr>
      <vt:lpstr>LSIC 2023 Spring Meeting | White Paper Feedback</vt:lpstr>
      <vt:lpstr>Lunar Proving Grounds Definition Workshop</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Space Update</dc:title>
  <dc:subject/>
  <dc:creator>Microsoft Office User</dc:creator>
  <cp:keywords/>
  <dc:description>Version 1.0</dc:description>
  <cp:lastModifiedBy>Berdis, Jodi R.</cp:lastModifiedBy>
  <cp:revision>1340</cp:revision>
  <cp:lastPrinted>2019-02-27T12:13:48Z</cp:lastPrinted>
  <dcterms:created xsi:type="dcterms:W3CDTF">2019-01-21T11:32:32Z</dcterms:created>
  <dcterms:modified xsi:type="dcterms:W3CDTF">2023-05-17T20:29:49Z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0x0101009757BFD2CB1E744298C1AF8AA7379FF3</vt:lpwstr>
  </property>
</Properties>
</file>