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54" r:id="rId3"/>
    <p:sldMasterId id="2147483796" r:id="rId4"/>
    <p:sldMasterId id="2147483800" r:id="rId5"/>
    <p:sldMasterId id="2147483808" r:id="rId6"/>
    <p:sldMasterId id="2147483818" r:id="rId7"/>
  </p:sldMasterIdLst>
  <p:notesMasterIdLst>
    <p:notesMasterId r:id="rId60"/>
  </p:notesMasterIdLst>
  <p:sldIdLst>
    <p:sldId id="2165" r:id="rId8"/>
    <p:sldId id="37785" r:id="rId9"/>
    <p:sldId id="22493" r:id="rId10"/>
    <p:sldId id="15889" r:id="rId11"/>
    <p:sldId id="37948" r:id="rId12"/>
    <p:sldId id="37958" r:id="rId13"/>
    <p:sldId id="37959" r:id="rId14"/>
    <p:sldId id="37981" r:id="rId15"/>
    <p:sldId id="38021" r:id="rId16"/>
    <p:sldId id="37987" r:id="rId17"/>
    <p:sldId id="37985" r:id="rId18"/>
    <p:sldId id="37986" r:id="rId19"/>
    <p:sldId id="38010" r:id="rId20"/>
    <p:sldId id="38030" r:id="rId21"/>
    <p:sldId id="38003" r:id="rId22"/>
    <p:sldId id="38022" r:id="rId23"/>
    <p:sldId id="37978" r:id="rId24"/>
    <p:sldId id="37982" r:id="rId25"/>
    <p:sldId id="38023" r:id="rId26"/>
    <p:sldId id="37988" r:id="rId27"/>
    <p:sldId id="37989" r:id="rId28"/>
    <p:sldId id="37990" r:id="rId29"/>
    <p:sldId id="38007" r:id="rId30"/>
    <p:sldId id="38024" r:id="rId31"/>
    <p:sldId id="38002" r:id="rId32"/>
    <p:sldId id="38011" r:id="rId33"/>
    <p:sldId id="38001" r:id="rId34"/>
    <p:sldId id="38031" r:id="rId35"/>
    <p:sldId id="38019" r:id="rId36"/>
    <p:sldId id="37979" r:id="rId37"/>
    <p:sldId id="37983" r:id="rId38"/>
    <p:sldId id="38025" r:id="rId39"/>
    <p:sldId id="37991" r:id="rId40"/>
    <p:sldId id="37992" r:id="rId41"/>
    <p:sldId id="37993" r:id="rId42"/>
    <p:sldId id="38008" r:id="rId43"/>
    <p:sldId id="38026" r:id="rId44"/>
    <p:sldId id="38004" r:id="rId45"/>
    <p:sldId id="38027" r:id="rId46"/>
    <p:sldId id="37980" r:id="rId47"/>
    <p:sldId id="37984" r:id="rId48"/>
    <p:sldId id="38028" r:id="rId49"/>
    <p:sldId id="37994" r:id="rId50"/>
    <p:sldId id="37995" r:id="rId51"/>
    <p:sldId id="37996" r:id="rId52"/>
    <p:sldId id="38009" r:id="rId53"/>
    <p:sldId id="38029" r:id="rId54"/>
    <p:sldId id="38005" r:id="rId55"/>
    <p:sldId id="38012" r:id="rId56"/>
    <p:sldId id="38032" r:id="rId57"/>
    <p:sldId id="38020" r:id="rId58"/>
    <p:sldId id="379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7920D"/>
    <a:srgbClr val="6A6A6A"/>
    <a:srgbClr val="3E8EDE"/>
    <a:srgbClr val="4499FF"/>
    <a:srgbClr val="F7E27F"/>
    <a:srgbClr val="102F60"/>
    <a:srgbClr val="374354"/>
    <a:srgbClr val="333F4E"/>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83127"/>
  </p:normalViewPr>
  <p:slideViewPr>
    <p:cSldViewPr snapToGrid="0" snapToObjects="1">
      <p:cViewPr varScale="1">
        <p:scale>
          <a:sx n="117" d="100"/>
          <a:sy n="117" d="100"/>
        </p:scale>
        <p:origin x="298" y="82"/>
      </p:cViewPr>
      <p:guideLst/>
    </p:cSldViewPr>
  </p:slideViewPr>
  <p:outlineViewPr>
    <p:cViewPr>
      <p:scale>
        <a:sx n="33" d="100"/>
        <a:sy n="33" d="100"/>
      </p:scale>
      <p:origin x="0" y="-6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Users\berdijr1\LSII\ISRU\monthly_files\demographics_April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erdijr1\LSII\ISRU\monthly_files\demographics_April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4DE9B-072A-DA43-BFCC-961F4FEB56E9}"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21359-15F7-1E4E-94ED-77BE296B4C8A}" type="slidenum">
              <a:rPr lang="en-US" smtClean="0"/>
              <a:t>‹#›</a:t>
            </a:fld>
            <a:endParaRPr lang="en-US"/>
          </a:p>
        </p:txBody>
      </p:sp>
    </p:spTree>
    <p:extLst>
      <p:ext uri="{BB962C8B-B14F-4D97-AF65-F5344CB8AC3E}">
        <p14:creationId xmlns:p14="http://schemas.microsoft.com/office/powerpoint/2010/main" val="20105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1</a:t>
            </a:fld>
            <a:endParaRPr lang="en-US"/>
          </a:p>
        </p:txBody>
      </p:sp>
    </p:spTree>
    <p:extLst>
      <p:ext uri="{BB962C8B-B14F-4D97-AF65-F5344CB8AC3E}">
        <p14:creationId xmlns:p14="http://schemas.microsoft.com/office/powerpoint/2010/main" val="3649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91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0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893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61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4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41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53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83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12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5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19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38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06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13D43B5-3B79-7047-9522-0C9BD80CE95C}" type="slidenum">
              <a:rPr lang="en-US" smtClean="0"/>
              <a:t>26</a:t>
            </a:fld>
            <a:endParaRPr lang="en-US"/>
          </a:p>
        </p:txBody>
      </p:sp>
    </p:spTree>
    <p:extLst>
      <p:ext uri="{BB962C8B-B14F-4D97-AF65-F5344CB8AC3E}">
        <p14:creationId xmlns:p14="http://schemas.microsoft.com/office/powerpoint/2010/main" val="4283421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27</a:t>
            </a:fld>
            <a:endParaRPr lang="en-US"/>
          </a:p>
        </p:txBody>
      </p:sp>
    </p:spTree>
    <p:extLst>
      <p:ext uri="{BB962C8B-B14F-4D97-AF65-F5344CB8AC3E}">
        <p14:creationId xmlns:p14="http://schemas.microsoft.com/office/powerpoint/2010/main" val="30401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6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986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9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5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7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64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0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19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1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1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109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87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930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8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15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020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0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415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13D43B5-3B79-7047-9522-0C9BD80CE95C}" type="slidenum">
              <a:rPr lang="en-US" smtClean="0"/>
              <a:t>49</a:t>
            </a:fld>
            <a:endParaRPr lang="en-US"/>
          </a:p>
        </p:txBody>
      </p:sp>
    </p:spTree>
    <p:extLst>
      <p:ext uri="{BB962C8B-B14F-4D97-AF65-F5344CB8AC3E}">
        <p14:creationId xmlns:p14="http://schemas.microsoft.com/office/powerpoint/2010/main" val="4029631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6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6677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5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73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3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32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4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29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33255501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29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87449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29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745759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29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96972680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29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3726783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29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2148070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29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72006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29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008230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29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854958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29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652694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29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55092183"/>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29 August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5411399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29 August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127641185"/>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29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43531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29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800292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29 August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288396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29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55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29 August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816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29 August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16830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29 August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441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29 August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414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29 August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951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29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9987675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29 August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598779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31158988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2 Dark">
    <p:spTree>
      <p:nvGrpSpPr>
        <p:cNvPr id="1" name=""/>
        <p:cNvGrpSpPr/>
        <p:nvPr/>
      </p:nvGrpSpPr>
      <p:grpSpPr>
        <a:xfrm>
          <a:off x="0" y="0"/>
          <a:ext cx="0" cy="0"/>
          <a:chOff x="0" y="0"/>
          <a:chExt cx="0" cy="0"/>
        </a:xfrm>
      </p:grpSpPr>
      <p:sp>
        <p:nvSpPr>
          <p:cNvPr id="5" name="Date Placeholder 4"/>
          <p:cNvSpPr>
            <a:spLocks noGrp="1"/>
          </p:cNvSpPr>
          <p:nvPr>
            <p:ph type="dt" sz="half" idx="15"/>
          </p:nvPr>
        </p:nvSpPr>
        <p:spPr>
          <a:xfrm>
            <a:off x="10046334" y="6500488"/>
            <a:ext cx="1373855" cy="357511"/>
          </a:xfrm>
          <a:prstGeom prst="rect">
            <a:avLst/>
          </a:prstGeom>
        </p:spPr>
        <p:txBody>
          <a:bodyPr/>
          <a:lstStyle/>
          <a:p>
            <a:fld id="{871E74CD-29BE-4B77-94EE-C02F47109B98}" type="datetime3">
              <a:rPr lang="en-US" smtClean="0"/>
              <a:t>29 August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987027CD-BED2-364A-9A69-47887601DD66}"/>
              </a:ext>
            </a:extLst>
          </p:cNvPr>
          <p:cNvSpPr txBox="1">
            <a:spLocks/>
          </p:cNvSpPr>
          <p:nvPr userDrawn="1"/>
        </p:nvSpPr>
        <p:spPr>
          <a:xfrm>
            <a:off x="10036810" y="6500814"/>
            <a:ext cx="1371600" cy="357186"/>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1"/>
              </a:solidFill>
            </a:endParaRPr>
          </a:p>
        </p:txBody>
      </p:sp>
      <p:cxnSp>
        <p:nvCxnSpPr>
          <p:cNvPr id="14" name="Straight Connector 13">
            <a:extLst>
              <a:ext uri="{FF2B5EF4-FFF2-40B4-BE49-F238E27FC236}">
                <a16:creationId xmlns:a16="http://schemas.microsoft.com/office/drawing/2014/main" id="{56C392A5-4836-2A47-91BF-E5C36305BC75}"/>
              </a:ext>
            </a:extLst>
          </p:cNvPr>
          <p:cNvCxnSpPr/>
          <p:nvPr userDrawn="1"/>
        </p:nvCxnSpPr>
        <p:spPr>
          <a:xfrm>
            <a:off x="11434997" y="6604000"/>
            <a:ext cx="0" cy="15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2C5DD6-ACFA-A44E-9CFC-1F45F988BBDE}"/>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F38D8-02AF-45BB-8278-6DC4E005D754}" type="datetime3">
              <a:rPr lang="en-US" smtClean="0"/>
              <a:pPr/>
              <a:t>29 August 2023</a:t>
            </a:fld>
            <a:endParaRPr lang="en-US" dirty="0"/>
          </a:p>
        </p:txBody>
      </p:sp>
      <p:sp>
        <p:nvSpPr>
          <p:cNvPr id="19" name="Slide Number Placeholder 5">
            <a:extLst>
              <a:ext uri="{FF2B5EF4-FFF2-40B4-BE49-F238E27FC236}">
                <a16:creationId xmlns:a16="http://schemas.microsoft.com/office/drawing/2014/main" id="{412FADF5-8A16-2042-9499-53CA45919C4E}"/>
              </a:ext>
            </a:extLst>
          </p:cNvPr>
          <p:cNvSpPr txBox="1">
            <a:spLocks/>
          </p:cNvSpPr>
          <p:nvPr userDrawn="1"/>
        </p:nvSpPr>
        <p:spPr>
          <a:xfrm>
            <a:off x="11444710"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solidFill>
                  <a:srgbClr val="00B0F0"/>
                </a:solidFill>
              </a:rPr>
              <a:pPr/>
              <a:t>‹#›</a:t>
            </a:fld>
            <a:endParaRPr lang="en-US" dirty="0">
              <a:solidFill>
                <a:srgbClr val="00B0F0"/>
              </a:solidFill>
            </a:endParaRPr>
          </a:p>
        </p:txBody>
      </p:sp>
      <p:pic>
        <p:nvPicPr>
          <p:cNvPr id="20" name="Picture 19">
            <a:extLst>
              <a:ext uri="{FF2B5EF4-FFF2-40B4-BE49-F238E27FC236}">
                <a16:creationId xmlns:a16="http://schemas.microsoft.com/office/drawing/2014/main" id="{16E92598-C582-3E4E-9F30-E7298555C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27699819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8/29/2023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94203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29 August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149184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385125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00705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40353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8/29/2023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510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8/29/2023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04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29 August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2727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8/29/2023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17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8/29/2023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29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8/29/2023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024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8/29/2023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964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030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482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8/29/2023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847719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12690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8/29/2023</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1135219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8/29/2023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8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29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82222"/>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8/29/2023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8/29/2023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68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8/29/2023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92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8/29/2023</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3777929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67190186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1385319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29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4123505187"/>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8/29/2023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86599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8/29/2023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31286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787E3-803E-486B-A3B8-E0444E3F83B3}"/>
              </a:ext>
            </a:extLst>
          </p:cNvPr>
          <p:cNvSpPr txBox="1">
            <a:spLocks/>
          </p:cNvSpPr>
          <p:nvPr userDrawn="1"/>
        </p:nvSpPr>
        <p:spPr>
          <a:xfrm>
            <a:off x="340360" y="4422099"/>
            <a:ext cx="10515600" cy="584775"/>
          </a:xfrm>
          <a:prstGeom prst="rect">
            <a:avLst/>
          </a:prstGeom>
        </p:spPr>
        <p:txBody>
          <a:bodyPr>
            <a:spAutoFit/>
          </a:bodyPr>
          <a:lstStyle>
            <a:lvl1pPr algn="ctr"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a:lstStyle>
          <a:p>
            <a:endParaRPr lang="en-US" sz="3200" kern="0" dirty="0"/>
          </a:p>
        </p:txBody>
      </p:sp>
      <p:sp>
        <p:nvSpPr>
          <p:cNvPr id="7" name="Text Placeholder 6">
            <a:extLst>
              <a:ext uri="{FF2B5EF4-FFF2-40B4-BE49-F238E27FC236}">
                <a16:creationId xmlns:a16="http://schemas.microsoft.com/office/drawing/2014/main" id="{E163FD63-0560-400C-8175-CB58AFD98B47}"/>
              </a:ext>
            </a:extLst>
          </p:cNvPr>
          <p:cNvSpPr>
            <a:spLocks noGrp="1"/>
          </p:cNvSpPr>
          <p:nvPr>
            <p:ph type="body" sz="quarter" idx="10"/>
          </p:nvPr>
        </p:nvSpPr>
        <p:spPr>
          <a:xfrm>
            <a:off x="121919" y="3966231"/>
            <a:ext cx="6888481" cy="492443"/>
          </a:xfrm>
          <a:prstGeom prst="rect">
            <a:avLst/>
          </a:prstGeom>
        </p:spPr>
        <p:txBody>
          <a:bodyPr wrap="square" tIns="0" bIns="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8" name="Text Placeholder 6">
            <a:extLst>
              <a:ext uri="{FF2B5EF4-FFF2-40B4-BE49-F238E27FC236}">
                <a16:creationId xmlns:a16="http://schemas.microsoft.com/office/drawing/2014/main" id="{43E929EF-D1D7-4778-8325-82A2A7EB6350}"/>
              </a:ext>
            </a:extLst>
          </p:cNvPr>
          <p:cNvSpPr>
            <a:spLocks noGrp="1"/>
          </p:cNvSpPr>
          <p:nvPr>
            <p:ph type="body" sz="quarter" idx="11"/>
          </p:nvPr>
        </p:nvSpPr>
        <p:spPr>
          <a:xfrm>
            <a:off x="121919" y="4458674"/>
            <a:ext cx="6888481" cy="538609"/>
          </a:xfrm>
          <a:prstGeom prst="rect">
            <a:avLst/>
          </a:prstGeom>
        </p:spPr>
        <p:txBody>
          <a:bodyPr wrap="square" tIns="0" bIns="4572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9" name="Text Placeholder 6">
            <a:extLst>
              <a:ext uri="{FF2B5EF4-FFF2-40B4-BE49-F238E27FC236}">
                <a16:creationId xmlns:a16="http://schemas.microsoft.com/office/drawing/2014/main" id="{07286AE4-19F8-4DD1-8C7C-C1E4A1C42355}"/>
              </a:ext>
            </a:extLst>
          </p:cNvPr>
          <p:cNvSpPr>
            <a:spLocks noGrp="1"/>
          </p:cNvSpPr>
          <p:nvPr>
            <p:ph type="body" sz="quarter" idx="12"/>
          </p:nvPr>
        </p:nvSpPr>
        <p:spPr>
          <a:xfrm>
            <a:off x="121919" y="4997283"/>
            <a:ext cx="6888481" cy="276999"/>
          </a:xfrm>
          <a:prstGeom prst="rect">
            <a:avLst/>
          </a:prstGeom>
        </p:spPr>
        <p:txBody>
          <a:bodyPr wrap="square" tIns="0" bIns="0">
            <a:spAutoFit/>
          </a:bodyPr>
          <a:lstStyle>
            <a:lvl1pPr marL="0" indent="0">
              <a:buNone/>
              <a:defRPr sz="18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Tree>
    <p:extLst>
      <p:ext uri="{BB962C8B-B14F-4D97-AF65-F5344CB8AC3E}">
        <p14:creationId xmlns:p14="http://schemas.microsoft.com/office/powerpoint/2010/main" val="61806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29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51455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18C9-973C-4959-A003-1E50F2656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48BDB-4ED3-43EA-AE6E-F3301AB6EA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1907-9A8E-47B7-9D3A-8209247430A2}"/>
              </a:ext>
            </a:extLst>
          </p:cNvPr>
          <p:cNvSpPr>
            <a:spLocks noGrp="1"/>
          </p:cNvSpPr>
          <p:nvPr>
            <p:ph type="dt" sz="half" idx="10"/>
          </p:nvPr>
        </p:nvSpPr>
        <p:spPr/>
        <p:txBody>
          <a:bodyPr/>
          <a:lstStyle/>
          <a:p>
            <a:fld id="{FC5693FB-3590-4799-9695-B1B3AB6F2BF0}" type="datetimeFigureOut">
              <a:rPr lang="en-US" smtClean="0"/>
              <a:t>8/29/2023</a:t>
            </a:fld>
            <a:endParaRPr lang="en-US" dirty="0"/>
          </a:p>
        </p:txBody>
      </p:sp>
      <p:sp>
        <p:nvSpPr>
          <p:cNvPr id="5" name="Footer Placeholder 4">
            <a:extLst>
              <a:ext uri="{FF2B5EF4-FFF2-40B4-BE49-F238E27FC236}">
                <a16:creationId xmlns:a16="http://schemas.microsoft.com/office/drawing/2014/main" id="{35AC9155-EBF3-4509-9A13-6248DD3A8B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D8F4E4-6148-40CE-8E3F-F46C32AA20FF}"/>
              </a:ext>
            </a:extLst>
          </p:cNvPr>
          <p:cNvSpPr>
            <a:spLocks noGrp="1"/>
          </p:cNvSpPr>
          <p:nvPr>
            <p:ph type="sldNum" sz="quarter" idx="12"/>
          </p:nvPr>
        </p:nvSpPr>
        <p:spPr/>
        <p:txBody>
          <a:bodyPr/>
          <a:lstStyle/>
          <a:p>
            <a:fld id="{FD3E4D1A-A052-44C8-AA35-473A293E36A0}" type="slidenum">
              <a:rPr lang="en-US" smtClean="0"/>
              <a:t>‹#›</a:t>
            </a:fld>
            <a:endParaRPr lang="en-US" dirty="0"/>
          </a:p>
        </p:txBody>
      </p:sp>
      <p:pic>
        <p:nvPicPr>
          <p:cNvPr id="7" name="Picture 6">
            <a:extLst>
              <a:ext uri="{FF2B5EF4-FFF2-40B4-BE49-F238E27FC236}">
                <a16:creationId xmlns:a16="http://schemas.microsoft.com/office/drawing/2014/main" id="{362F0791-E91A-01DD-E4C6-7F2067A3D6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593" y="0"/>
            <a:ext cx="9144000" cy="6858000"/>
          </a:xfrm>
          <a:prstGeom prst="rect">
            <a:avLst/>
          </a:prstGeom>
        </p:spPr>
      </p:pic>
    </p:spTree>
    <p:extLst>
      <p:ext uri="{BB962C8B-B14F-4D97-AF65-F5344CB8AC3E}">
        <p14:creationId xmlns:p14="http://schemas.microsoft.com/office/powerpoint/2010/main" val="2466371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rlow Condensed" panose="00000506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06400" y="1066800"/>
            <a:ext cx="5588000" cy="5181600"/>
          </a:xfrm>
        </p:spPr>
        <p:txBody>
          <a:bodyPr/>
          <a:lstStyle>
            <a:lvl1pPr>
              <a:defRPr sz="1800">
                <a:latin typeface="Acumin Pro" panose="020B0504020202020204" pitchFamily="34" charset="0"/>
              </a:defRPr>
            </a:lvl1pPr>
            <a:lvl2pPr>
              <a:defRPr sz="1600">
                <a:latin typeface="Acumin Pro" panose="020B0504020202020204" pitchFamily="34" charset="0"/>
              </a:defRPr>
            </a:lvl2pPr>
            <a:lvl3pPr>
              <a:defRPr sz="1600">
                <a:latin typeface="Acumin Pro" panose="020B0504020202020204" pitchFamily="34" charset="0"/>
              </a:defRPr>
            </a:lvl3pPr>
            <a:lvl4pPr>
              <a:defRPr sz="1600">
                <a:latin typeface="Acumin Pro" panose="020B0504020202020204" pitchFamily="34" charset="0"/>
              </a:defRPr>
            </a:lvl4pPr>
            <a:lvl5pPr>
              <a:defRPr sz="1600">
                <a:latin typeface="Acumin Pro" panose="020B05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66800"/>
            <a:ext cx="5588000" cy="5181600"/>
          </a:xfrm>
        </p:spPr>
        <p:txBody>
          <a:bodyPr/>
          <a:lstStyle>
            <a:lvl1pPr>
              <a:defRPr sz="1800">
                <a:latin typeface="Acumin Pro" panose="020B0504020202020204" pitchFamily="34" charset="0"/>
              </a:defRPr>
            </a:lvl1pPr>
            <a:lvl2pPr>
              <a:defRPr sz="1600">
                <a:latin typeface="Acumin Pro" panose="020B0504020202020204" pitchFamily="34" charset="0"/>
              </a:defRPr>
            </a:lvl2pPr>
            <a:lvl3pPr>
              <a:defRPr sz="1600">
                <a:latin typeface="Acumin Pro" panose="020B0504020202020204" pitchFamily="34" charset="0"/>
              </a:defRPr>
            </a:lvl3pPr>
            <a:lvl4pPr>
              <a:defRPr sz="1600">
                <a:latin typeface="Acumin Pro" panose="020B0504020202020204" pitchFamily="34" charset="0"/>
              </a:defRPr>
            </a:lvl4pPr>
            <a:lvl5pPr>
              <a:defRPr sz="1600">
                <a:latin typeface="Acumin Pro" panose="020B05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Honeybee Robotics Proprietary - Do Not Distribute</a:t>
            </a:r>
          </a:p>
        </p:txBody>
      </p:sp>
      <p:sp>
        <p:nvSpPr>
          <p:cNvPr id="6" name="Rectangle 6"/>
          <p:cNvSpPr>
            <a:spLocks noGrp="1" noChangeArrowheads="1"/>
          </p:cNvSpPr>
          <p:nvPr>
            <p:ph type="sldNum" sz="quarter" idx="11"/>
          </p:nvPr>
        </p:nvSpPr>
        <p:spPr>
          <a:ln/>
        </p:spPr>
        <p:txBody>
          <a:bodyPr/>
          <a:lstStyle>
            <a:lvl1pPr>
              <a:defRPr/>
            </a:lvl1pPr>
          </a:lstStyle>
          <a:p>
            <a:pPr>
              <a:defRPr/>
            </a:pPr>
            <a:fld id="{F0DE69E0-AB4E-4B5C-9269-18F57A6CA508}" type="slidenum">
              <a:rPr lang="en-US"/>
              <a:pPr>
                <a:defRPr/>
              </a:pPr>
              <a:t>‹#›</a:t>
            </a:fld>
            <a:endParaRPr lang="en-US" dirty="0"/>
          </a:p>
        </p:txBody>
      </p:sp>
    </p:spTree>
    <p:extLst>
      <p:ext uri="{BB962C8B-B14F-4D97-AF65-F5344CB8AC3E}">
        <p14:creationId xmlns:p14="http://schemas.microsoft.com/office/powerpoint/2010/main" val="1838744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A78A2-68A8-442E-9A15-65AD75505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4687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sz="1800"/>
            </a:lvl1pPr>
            <a:lvl2pPr marL="742938" indent="-285750">
              <a:buFont typeface="Arial" panose="020B0604020202020204" pitchFamily="34" charset="0"/>
              <a:buChar char="•"/>
              <a:defRPr sz="1800"/>
            </a:lvl2pPr>
            <a:lvl3pPr marL="1200127" indent="-285750">
              <a:buFont typeface="Arial" panose="020B0604020202020204" pitchFamily="34" charset="0"/>
              <a:buChar char="•"/>
              <a:defRPr sz="1800"/>
            </a:lvl3pPr>
            <a:lvl4pPr marL="1657316" indent="-285750">
              <a:buFont typeface="Arial" panose="020B0604020202020204" pitchFamily="34" charset="0"/>
              <a:buChar char="•"/>
              <a:defRPr sz="1800"/>
            </a:lvl4pPr>
            <a:lvl5pPr marL="2114505" indent="-285750">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358013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73E07991-8532-4DF0-9064-F38783263F32}"/>
              </a:ext>
            </a:extLst>
          </p:cNvPr>
          <p:cNvSpPr>
            <a:spLocks noGrp="1"/>
          </p:cNvSpPr>
          <p:nvPr>
            <p:ph sz="half" idx="1"/>
          </p:nvPr>
        </p:nvSpPr>
        <p:spPr>
          <a:xfrm>
            <a:off x="304802" y="914399"/>
            <a:ext cx="5730239" cy="5486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21B0ABB-FE06-4631-9A18-00DD0F1DFD3E}"/>
              </a:ext>
            </a:extLst>
          </p:cNvPr>
          <p:cNvSpPr>
            <a:spLocks noGrp="1"/>
          </p:cNvSpPr>
          <p:nvPr>
            <p:ph sz="half" idx="10"/>
          </p:nvPr>
        </p:nvSpPr>
        <p:spPr>
          <a:xfrm>
            <a:off x="6163019" y="914399"/>
            <a:ext cx="5730239" cy="5486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76494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4 Tex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0A69E27-8565-4016-A59C-9B6A30E7738F}"/>
              </a:ext>
            </a:extLst>
          </p:cNvPr>
          <p:cNvSpPr>
            <a:spLocks noGrp="1"/>
          </p:cNvSpPr>
          <p:nvPr>
            <p:ph sz="half" idx="1"/>
          </p:nvPr>
        </p:nvSpPr>
        <p:spPr>
          <a:xfrm>
            <a:off x="304802" y="914399"/>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646A6FB-FEC4-4EC3-A9C5-9E8AEB947024}"/>
              </a:ext>
            </a:extLst>
          </p:cNvPr>
          <p:cNvSpPr>
            <a:spLocks noGrp="1"/>
          </p:cNvSpPr>
          <p:nvPr>
            <p:ph sz="half" idx="10"/>
          </p:nvPr>
        </p:nvSpPr>
        <p:spPr>
          <a:xfrm>
            <a:off x="6163019" y="914399"/>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60DC1BBA-022F-4AF8-A460-CFEF728B5C55}"/>
              </a:ext>
            </a:extLst>
          </p:cNvPr>
          <p:cNvSpPr>
            <a:spLocks noGrp="1"/>
          </p:cNvSpPr>
          <p:nvPr>
            <p:ph sz="half" idx="12"/>
          </p:nvPr>
        </p:nvSpPr>
        <p:spPr>
          <a:xfrm>
            <a:off x="6163019" y="3703320"/>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14" name="Content Placeholder 2">
            <a:extLst>
              <a:ext uri="{FF2B5EF4-FFF2-40B4-BE49-F238E27FC236}">
                <a16:creationId xmlns:a16="http://schemas.microsoft.com/office/drawing/2014/main" id="{BE5DD495-ED6E-425E-9ED2-AF0FDBD89A2E}"/>
              </a:ext>
            </a:extLst>
          </p:cNvPr>
          <p:cNvSpPr>
            <a:spLocks noGrp="1"/>
          </p:cNvSpPr>
          <p:nvPr>
            <p:ph sz="half" idx="13"/>
          </p:nvPr>
        </p:nvSpPr>
        <p:spPr>
          <a:xfrm>
            <a:off x="304801" y="3703320"/>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83720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Dua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886A028-ABBA-4C83-9B34-58818B73A6CC}"/>
              </a:ext>
            </a:extLst>
          </p:cNvPr>
          <p:cNvSpPr>
            <a:spLocks noGrp="1"/>
          </p:cNvSpPr>
          <p:nvPr>
            <p:ph sz="half" idx="10" hasCustomPrompt="1"/>
          </p:nvPr>
        </p:nvSpPr>
        <p:spPr>
          <a:xfrm>
            <a:off x="6154945" y="914402"/>
            <a:ext cx="5730239" cy="5486401"/>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7" name="Content Placeholder 2">
            <a:extLst>
              <a:ext uri="{FF2B5EF4-FFF2-40B4-BE49-F238E27FC236}">
                <a16:creationId xmlns:a16="http://schemas.microsoft.com/office/drawing/2014/main" id="{7CC96810-01D5-4A1E-BB86-45547D4DB7D1}"/>
              </a:ext>
            </a:extLst>
          </p:cNvPr>
          <p:cNvSpPr>
            <a:spLocks noGrp="1"/>
          </p:cNvSpPr>
          <p:nvPr>
            <p:ph sz="half" idx="1" hasCustomPrompt="1"/>
          </p:nvPr>
        </p:nvSpPr>
        <p:spPr>
          <a:xfrm>
            <a:off x="304802" y="914402"/>
            <a:ext cx="5730239" cy="5486401"/>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399FD244-27BD-4BD4-94FD-7273ED3DC624}"/>
              </a:ext>
            </a:extLst>
          </p:cNvPr>
          <p:cNvSpPr/>
          <p:nvPr userDrawn="1"/>
        </p:nvSpPr>
        <p:spPr bwMode="auto">
          <a:xfrm>
            <a:off x="304800" y="914402"/>
            <a:ext cx="5730240" cy="5486401"/>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E4E1DD5-7202-4ED6-B956-3F2616852489}"/>
              </a:ext>
            </a:extLst>
          </p:cNvPr>
          <p:cNvSpPr/>
          <p:nvPr userDrawn="1"/>
        </p:nvSpPr>
        <p:spPr bwMode="auto">
          <a:xfrm>
            <a:off x="6156963" y="914402"/>
            <a:ext cx="5730240" cy="5486401"/>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3981536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Qu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399FD244-27BD-4BD4-94FD-7273ED3DC624}"/>
              </a:ext>
            </a:extLst>
          </p:cNvPr>
          <p:cNvSpPr/>
          <p:nvPr userDrawn="1"/>
        </p:nvSpPr>
        <p:spPr bwMode="auto">
          <a:xfrm>
            <a:off x="304800" y="914399"/>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882E0D81-8D98-4AF4-AAFE-EEBB18196C7B}"/>
              </a:ext>
            </a:extLst>
          </p:cNvPr>
          <p:cNvSpPr/>
          <p:nvPr userDrawn="1"/>
        </p:nvSpPr>
        <p:spPr bwMode="auto">
          <a:xfrm>
            <a:off x="304800" y="3703320"/>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E4E1DD5-7202-4ED6-B956-3F2616852489}"/>
              </a:ext>
            </a:extLst>
          </p:cNvPr>
          <p:cNvSpPr/>
          <p:nvPr userDrawn="1"/>
        </p:nvSpPr>
        <p:spPr bwMode="auto">
          <a:xfrm>
            <a:off x="6156963" y="914399"/>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883737DE-7434-4844-B19D-83336FA3D72D}"/>
              </a:ext>
            </a:extLst>
          </p:cNvPr>
          <p:cNvSpPr/>
          <p:nvPr userDrawn="1"/>
        </p:nvSpPr>
        <p:spPr bwMode="auto">
          <a:xfrm>
            <a:off x="6156963" y="3703320"/>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7" name="Content Placeholder 2">
            <a:extLst>
              <a:ext uri="{FF2B5EF4-FFF2-40B4-BE49-F238E27FC236}">
                <a16:creationId xmlns:a16="http://schemas.microsoft.com/office/drawing/2014/main" id="{7CC96810-01D5-4A1E-BB86-45547D4DB7D1}"/>
              </a:ext>
            </a:extLst>
          </p:cNvPr>
          <p:cNvSpPr>
            <a:spLocks noGrp="1"/>
          </p:cNvSpPr>
          <p:nvPr>
            <p:ph sz="half" idx="1" hasCustomPrompt="1"/>
          </p:nvPr>
        </p:nvSpPr>
        <p:spPr>
          <a:xfrm>
            <a:off x="304802" y="914399"/>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8" name="Content Placeholder 2">
            <a:extLst>
              <a:ext uri="{FF2B5EF4-FFF2-40B4-BE49-F238E27FC236}">
                <a16:creationId xmlns:a16="http://schemas.microsoft.com/office/drawing/2014/main" id="{4886A028-ABBA-4C83-9B34-58818B73A6CC}"/>
              </a:ext>
            </a:extLst>
          </p:cNvPr>
          <p:cNvSpPr>
            <a:spLocks noGrp="1"/>
          </p:cNvSpPr>
          <p:nvPr>
            <p:ph sz="half" idx="10" hasCustomPrompt="1"/>
          </p:nvPr>
        </p:nvSpPr>
        <p:spPr>
          <a:xfrm>
            <a:off x="6154945" y="914399"/>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9" name="Content Placeholder 2">
            <a:extLst>
              <a:ext uri="{FF2B5EF4-FFF2-40B4-BE49-F238E27FC236}">
                <a16:creationId xmlns:a16="http://schemas.microsoft.com/office/drawing/2014/main" id="{2DFB2CE3-C2DA-46AF-99F0-A71BD7923A59}"/>
              </a:ext>
            </a:extLst>
          </p:cNvPr>
          <p:cNvSpPr>
            <a:spLocks noGrp="1"/>
          </p:cNvSpPr>
          <p:nvPr>
            <p:ph sz="half" idx="11" hasCustomPrompt="1"/>
          </p:nvPr>
        </p:nvSpPr>
        <p:spPr>
          <a:xfrm>
            <a:off x="6154945" y="3703320"/>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10" name="Content Placeholder 2">
            <a:extLst>
              <a:ext uri="{FF2B5EF4-FFF2-40B4-BE49-F238E27FC236}">
                <a16:creationId xmlns:a16="http://schemas.microsoft.com/office/drawing/2014/main" id="{C6C520D8-FF89-44FF-9CBC-94AF803BF79A}"/>
              </a:ext>
            </a:extLst>
          </p:cNvPr>
          <p:cNvSpPr>
            <a:spLocks noGrp="1"/>
          </p:cNvSpPr>
          <p:nvPr>
            <p:ph sz="half" idx="12" hasCustomPrompt="1"/>
          </p:nvPr>
        </p:nvSpPr>
        <p:spPr>
          <a:xfrm>
            <a:off x="304803" y="3703320"/>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Tree>
    <p:extLst>
      <p:ext uri="{BB962C8B-B14F-4D97-AF65-F5344CB8AC3E}">
        <p14:creationId xmlns:p14="http://schemas.microsoft.com/office/powerpoint/2010/main" val="10527604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787E3-803E-486B-A3B8-E0444E3F83B3}"/>
              </a:ext>
            </a:extLst>
          </p:cNvPr>
          <p:cNvSpPr txBox="1">
            <a:spLocks/>
          </p:cNvSpPr>
          <p:nvPr userDrawn="1"/>
        </p:nvSpPr>
        <p:spPr>
          <a:xfrm>
            <a:off x="340360" y="4422099"/>
            <a:ext cx="10515600" cy="584775"/>
          </a:xfrm>
          <a:prstGeom prst="rect">
            <a:avLst/>
          </a:prstGeom>
        </p:spPr>
        <p:txBody>
          <a:bodyPr>
            <a:spAutoFit/>
          </a:bodyPr>
          <a:lstStyle>
            <a:lvl1pPr algn="ctr"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a:lstStyle>
          <a:p>
            <a:endParaRPr lang="en-US" sz="3200" kern="0" dirty="0"/>
          </a:p>
        </p:txBody>
      </p:sp>
      <p:sp>
        <p:nvSpPr>
          <p:cNvPr id="7" name="Text Placeholder 6">
            <a:extLst>
              <a:ext uri="{FF2B5EF4-FFF2-40B4-BE49-F238E27FC236}">
                <a16:creationId xmlns:a16="http://schemas.microsoft.com/office/drawing/2014/main" id="{E163FD63-0560-400C-8175-CB58AFD98B47}"/>
              </a:ext>
            </a:extLst>
          </p:cNvPr>
          <p:cNvSpPr>
            <a:spLocks noGrp="1"/>
          </p:cNvSpPr>
          <p:nvPr>
            <p:ph type="body" sz="quarter" idx="10"/>
          </p:nvPr>
        </p:nvSpPr>
        <p:spPr>
          <a:xfrm>
            <a:off x="121919" y="3966231"/>
            <a:ext cx="6888481" cy="492443"/>
          </a:xfrm>
          <a:prstGeom prst="rect">
            <a:avLst/>
          </a:prstGeom>
        </p:spPr>
        <p:txBody>
          <a:bodyPr wrap="square" tIns="0" bIns="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8" name="Text Placeholder 6">
            <a:extLst>
              <a:ext uri="{FF2B5EF4-FFF2-40B4-BE49-F238E27FC236}">
                <a16:creationId xmlns:a16="http://schemas.microsoft.com/office/drawing/2014/main" id="{43E929EF-D1D7-4778-8325-82A2A7EB6350}"/>
              </a:ext>
            </a:extLst>
          </p:cNvPr>
          <p:cNvSpPr>
            <a:spLocks noGrp="1"/>
          </p:cNvSpPr>
          <p:nvPr>
            <p:ph type="body" sz="quarter" idx="11"/>
          </p:nvPr>
        </p:nvSpPr>
        <p:spPr>
          <a:xfrm>
            <a:off x="121919" y="4458674"/>
            <a:ext cx="6888481" cy="538609"/>
          </a:xfrm>
          <a:prstGeom prst="rect">
            <a:avLst/>
          </a:prstGeom>
        </p:spPr>
        <p:txBody>
          <a:bodyPr wrap="square" tIns="0" bIns="4572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9" name="Text Placeholder 6">
            <a:extLst>
              <a:ext uri="{FF2B5EF4-FFF2-40B4-BE49-F238E27FC236}">
                <a16:creationId xmlns:a16="http://schemas.microsoft.com/office/drawing/2014/main" id="{07286AE4-19F8-4DD1-8C7C-C1E4A1C42355}"/>
              </a:ext>
            </a:extLst>
          </p:cNvPr>
          <p:cNvSpPr>
            <a:spLocks noGrp="1"/>
          </p:cNvSpPr>
          <p:nvPr>
            <p:ph type="body" sz="quarter" idx="12"/>
          </p:nvPr>
        </p:nvSpPr>
        <p:spPr>
          <a:xfrm>
            <a:off x="121919" y="4997283"/>
            <a:ext cx="6888481" cy="276999"/>
          </a:xfrm>
          <a:prstGeom prst="rect">
            <a:avLst/>
          </a:prstGeom>
        </p:spPr>
        <p:txBody>
          <a:bodyPr wrap="square" tIns="0" bIns="0">
            <a:spAutoFit/>
          </a:bodyPr>
          <a:lstStyle>
            <a:lvl1pPr marL="0" indent="0">
              <a:buNone/>
              <a:defRPr sz="18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Tree>
    <p:extLst>
      <p:ext uri="{BB962C8B-B14F-4D97-AF65-F5344CB8AC3E}">
        <p14:creationId xmlns:p14="http://schemas.microsoft.com/office/powerpoint/2010/main" val="2628372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dirty="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140068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29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9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dirty="0"/>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Tree>
    <p:extLst>
      <p:ext uri="{BB962C8B-B14F-4D97-AF65-F5344CB8AC3E}">
        <p14:creationId xmlns:p14="http://schemas.microsoft.com/office/powerpoint/2010/main" val="1794793705"/>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4200224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3151853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1989575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2423315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256509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3732697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1516005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1FA71E-0212-4DBE-A395-9FE7E0C98054}"/>
              </a:ext>
            </a:extLst>
          </p:cNvPr>
          <p:cNvSpPr/>
          <p:nvPr userDrawn="1"/>
        </p:nvSpPr>
        <p:spPr>
          <a:xfrm>
            <a:off x="-1" y="-54243"/>
            <a:ext cx="12192001" cy="4803982"/>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pic>
        <p:nvPicPr>
          <p:cNvPr id="3" name="Picture 2">
            <a:extLst>
              <a:ext uri="{FF2B5EF4-FFF2-40B4-BE49-F238E27FC236}">
                <a16:creationId xmlns:a16="http://schemas.microsoft.com/office/drawing/2014/main" id="{D20CDAB2-5F36-8183-F2EC-12976822FF21}"/>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 Placeholder 22">
            <a:extLst>
              <a:ext uri="{FF2B5EF4-FFF2-40B4-BE49-F238E27FC236}">
                <a16:creationId xmlns:a16="http://schemas.microsoft.com/office/drawing/2014/main" id="{EC51FD09-7A7E-68BC-55B2-2AA99FDC3AB4}"/>
              </a:ext>
            </a:extLst>
          </p:cNvPr>
          <p:cNvSpPr>
            <a:spLocks noGrp="1"/>
          </p:cNvSpPr>
          <p:nvPr>
            <p:ph type="body" sz="quarter" idx="20" hasCustomPrompt="1"/>
          </p:nvPr>
        </p:nvSpPr>
        <p:spPr>
          <a:xfrm>
            <a:off x="640079" y="2743200"/>
            <a:ext cx="8937553" cy="881137"/>
          </a:xfrm>
          <a:prstGeom prst="rect">
            <a:avLst/>
          </a:prstGeom>
        </p:spPr>
        <p:txBody>
          <a:bodyPr/>
          <a:lstStyle>
            <a:lvl1pPr marL="0" indent="0" algn="l">
              <a:lnSpc>
                <a:spcPct val="100000"/>
              </a:lnSpc>
              <a:spcBef>
                <a:spcPts val="0"/>
              </a:spcBef>
              <a:buNone/>
              <a:defRPr lang="en-US" sz="4000" b="1" kern="1200" dirty="0" smtClean="0">
                <a:solidFill>
                  <a:schemeClr val="bg1"/>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Slide</a:t>
            </a:r>
          </a:p>
        </p:txBody>
      </p:sp>
      <p:sp>
        <p:nvSpPr>
          <p:cNvPr id="7" name="TextBox 6">
            <a:extLst>
              <a:ext uri="{FF2B5EF4-FFF2-40B4-BE49-F238E27FC236}">
                <a16:creationId xmlns:a16="http://schemas.microsoft.com/office/drawing/2014/main" id="{17DA36B9-6BD4-6617-B660-083E6AEF8EBD}"/>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27245428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t Title Slide Three Imag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617D5-B90F-45FD-B3DA-A0A816BE6062}"/>
              </a:ext>
            </a:extLst>
          </p:cNvPr>
          <p:cNvSpPr/>
          <p:nvPr userDrawn="1"/>
        </p:nvSpPr>
        <p:spPr>
          <a:xfrm>
            <a:off x="0" y="4661453"/>
            <a:ext cx="12191999" cy="2196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DDB7EFD5-F946-484D-A6C2-5B2D6182EA91}"/>
              </a:ext>
            </a:extLst>
          </p:cNvPr>
          <p:cNvSpPr>
            <a:spLocks noGrp="1"/>
          </p:cNvSpPr>
          <p:nvPr>
            <p:ph type="pic" sz="quarter" idx="26"/>
          </p:nvPr>
        </p:nvSpPr>
        <p:spPr>
          <a:xfrm>
            <a:off x="0" y="-28"/>
            <a:ext cx="4052888" cy="4661481"/>
          </a:xfrm>
          <a:prstGeom prst="rect">
            <a:avLst/>
          </a:prstGeom>
        </p:spPr>
        <p:txBody>
          <a:bodyPr anchor="ctr"/>
          <a:lstStyle>
            <a:lvl1pPr marL="0" indent="0" algn="ctr">
              <a:buNone/>
              <a:defRPr/>
            </a:lvl1pPr>
          </a:lstStyle>
          <a:p>
            <a:endParaRPr lang="en-US" dirty="0"/>
          </a:p>
        </p:txBody>
      </p:sp>
      <p:sp>
        <p:nvSpPr>
          <p:cNvPr id="12" name="Picture Placeholder 3">
            <a:extLst>
              <a:ext uri="{FF2B5EF4-FFF2-40B4-BE49-F238E27FC236}">
                <a16:creationId xmlns:a16="http://schemas.microsoft.com/office/drawing/2014/main" id="{2E7EBE47-C42F-463E-A18D-5FA034BA22CD}"/>
              </a:ext>
            </a:extLst>
          </p:cNvPr>
          <p:cNvSpPr>
            <a:spLocks noGrp="1"/>
          </p:cNvSpPr>
          <p:nvPr>
            <p:ph type="pic" sz="quarter" idx="27"/>
          </p:nvPr>
        </p:nvSpPr>
        <p:spPr>
          <a:xfrm>
            <a:off x="4069556" y="-28"/>
            <a:ext cx="4052888" cy="4661481"/>
          </a:xfrm>
          <a:prstGeom prst="rect">
            <a:avLst/>
          </a:prstGeom>
        </p:spPr>
        <p:txBody>
          <a:bodyPr anchor="ctr"/>
          <a:lstStyle>
            <a:lvl1pPr marL="0" indent="0" algn="ctr">
              <a:buNone/>
              <a:defRPr/>
            </a:lvl1pPr>
          </a:lstStyle>
          <a:p>
            <a:endParaRPr lang="en-US"/>
          </a:p>
        </p:txBody>
      </p:sp>
      <p:sp>
        <p:nvSpPr>
          <p:cNvPr id="13" name="Picture Placeholder 3">
            <a:extLst>
              <a:ext uri="{FF2B5EF4-FFF2-40B4-BE49-F238E27FC236}">
                <a16:creationId xmlns:a16="http://schemas.microsoft.com/office/drawing/2014/main" id="{8328F9AF-62EA-4F6E-BF8B-65716F02AC8D}"/>
              </a:ext>
            </a:extLst>
          </p:cNvPr>
          <p:cNvSpPr>
            <a:spLocks noGrp="1"/>
          </p:cNvSpPr>
          <p:nvPr>
            <p:ph type="pic" sz="quarter" idx="28"/>
          </p:nvPr>
        </p:nvSpPr>
        <p:spPr>
          <a:xfrm>
            <a:off x="8139112" y="-28"/>
            <a:ext cx="4052888" cy="4661481"/>
          </a:xfrm>
          <a:prstGeom prst="rect">
            <a:avLst/>
          </a:prstGeom>
        </p:spPr>
        <p:txBody>
          <a:bodyPr anchor="ctr"/>
          <a:lstStyle>
            <a:lvl1pPr marL="0" indent="0" algn="ctr">
              <a:buNone/>
              <a:defRPr/>
            </a:lvl1pPr>
          </a:lstStyle>
          <a:p>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sp>
        <p:nvSpPr>
          <p:cNvPr id="17" name="Rectangle 16">
            <a:extLst>
              <a:ext uri="{FF2B5EF4-FFF2-40B4-BE49-F238E27FC236}">
                <a16:creationId xmlns:a16="http://schemas.microsoft.com/office/drawing/2014/main" id="{891FA71E-0212-4DBE-A395-9FE7E0C98054}"/>
              </a:ext>
            </a:extLst>
          </p:cNvPr>
          <p:cNvSpPr/>
          <p:nvPr userDrawn="1"/>
        </p:nvSpPr>
        <p:spPr>
          <a:xfrm>
            <a:off x="-1" y="4654799"/>
            <a:ext cx="12196259"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25B4DB-32BA-141F-6C53-30AD5148279D}"/>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Box 5">
            <a:extLst>
              <a:ext uri="{FF2B5EF4-FFF2-40B4-BE49-F238E27FC236}">
                <a16:creationId xmlns:a16="http://schemas.microsoft.com/office/drawing/2014/main" id="{69E41EB6-F1C9-A0CF-B224-27D5D15A5016}"/>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972488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29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2478030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tl Title Slide On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617D5-B90F-45FD-B3DA-A0A816BE6062}"/>
              </a:ext>
            </a:extLst>
          </p:cNvPr>
          <p:cNvSpPr/>
          <p:nvPr userDrawn="1"/>
        </p:nvSpPr>
        <p:spPr>
          <a:xfrm>
            <a:off x="0" y="4661453"/>
            <a:ext cx="12191999" cy="2196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DDB7EFD5-F946-484D-A6C2-5B2D6182EA91}"/>
              </a:ext>
            </a:extLst>
          </p:cNvPr>
          <p:cNvSpPr>
            <a:spLocks noGrp="1"/>
          </p:cNvSpPr>
          <p:nvPr>
            <p:ph type="pic" sz="quarter" idx="26"/>
          </p:nvPr>
        </p:nvSpPr>
        <p:spPr>
          <a:xfrm>
            <a:off x="0" y="-28"/>
            <a:ext cx="12191998" cy="4661481"/>
          </a:xfrm>
          <a:prstGeom prst="rect">
            <a:avLst/>
          </a:prstGeom>
        </p:spPr>
        <p:txBody>
          <a:bodyPr anchor="ctr"/>
          <a:lstStyle>
            <a:lvl1pPr marL="0" indent="0" algn="ctr">
              <a:buNone/>
              <a:defRPr/>
            </a:lvl1pPr>
          </a:lstStyle>
          <a:p>
            <a:endParaRPr lang="en-US" dirty="0"/>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sp>
        <p:nvSpPr>
          <p:cNvPr id="17" name="Rectangle 16">
            <a:extLst>
              <a:ext uri="{FF2B5EF4-FFF2-40B4-BE49-F238E27FC236}">
                <a16:creationId xmlns:a16="http://schemas.microsoft.com/office/drawing/2014/main" id="{891FA71E-0212-4DBE-A395-9FE7E0C98054}"/>
              </a:ext>
            </a:extLst>
          </p:cNvPr>
          <p:cNvSpPr/>
          <p:nvPr userDrawn="1"/>
        </p:nvSpPr>
        <p:spPr>
          <a:xfrm>
            <a:off x="-1" y="4654799"/>
            <a:ext cx="12196259"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0CDAB2-5F36-8183-F2EC-12976822FF21}"/>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Box 5">
            <a:extLst>
              <a:ext uri="{FF2B5EF4-FFF2-40B4-BE49-F238E27FC236}">
                <a16:creationId xmlns:a16="http://schemas.microsoft.com/office/drawing/2014/main" id="{B9A5D0AF-7C6D-4D37-7A0A-14E2F96C14FA}"/>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3934781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70CFE-0D40-4114-88B7-2BA43DB1FF3B}"/>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 Placeholder 3">
            <a:extLst>
              <a:ext uri="{FF2B5EF4-FFF2-40B4-BE49-F238E27FC236}">
                <a16:creationId xmlns:a16="http://schemas.microsoft.com/office/drawing/2014/main" id="{F41C60BF-CFA2-410A-B843-9CEAFCB519FD}"/>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600"/>
              </a:spcAft>
              <a:buNone/>
              <a:defRPr sz="1800"/>
            </a:lvl1pPr>
            <a:lvl2pPr marL="457200" indent="0">
              <a:lnSpc>
                <a:spcPct val="100000"/>
              </a:lnSpc>
              <a:spcBef>
                <a:spcPts val="600"/>
              </a:spcBef>
              <a:spcAft>
                <a:spcPts val="600"/>
              </a:spcAft>
              <a:buFont typeface="Symbol" panose="05050102010706020507" pitchFamily="18" charset="2"/>
              <a:buNone/>
              <a:defRPr sz="1800"/>
            </a:lvl2pPr>
            <a:lvl3pPr marL="914400" indent="0">
              <a:lnSpc>
                <a:spcPct val="100000"/>
              </a:lnSpc>
              <a:spcBef>
                <a:spcPts val="600"/>
              </a:spcBef>
              <a:spcAft>
                <a:spcPts val="600"/>
              </a:spcAft>
              <a:buNone/>
              <a:defRPr sz="1600"/>
            </a:lvl3pPr>
            <a:lvl4pPr marL="1371600" indent="0">
              <a:lnSpc>
                <a:spcPct val="100000"/>
              </a:lnSpc>
              <a:spcBef>
                <a:spcPts val="600"/>
              </a:spcBef>
              <a:spcAft>
                <a:spcPts val="600"/>
              </a:spcAft>
              <a:buFont typeface="Symbol" panose="05050102010706020507" pitchFamily="18" charset="2"/>
              <a:buNone/>
              <a:defRPr sz="1400"/>
            </a:lvl4pPr>
            <a:lvl5pPr marL="1828800" indent="0">
              <a:lnSpc>
                <a:spcPct val="100000"/>
              </a:lnSpc>
              <a:spcBef>
                <a:spcPts val="600"/>
              </a:spcBef>
              <a:spcAft>
                <a:spcPts val="600"/>
              </a:spcAft>
              <a:buNone/>
              <a:defRPr sz="1400"/>
            </a:lvl5pPr>
            <a:lvl6pPr marL="2286000" indent="0">
              <a:lnSpc>
                <a:spcPct val="100000"/>
              </a:lnSpc>
              <a:spcBef>
                <a:spcPts val="600"/>
              </a:spcBef>
              <a:spcAft>
                <a:spcPts val="600"/>
              </a:spcAft>
              <a:buFont typeface="Symbol" panose="05050102010706020507" pitchFamily="18" charset="2"/>
              <a:buNone/>
              <a:defRPr sz="1400"/>
            </a:lvl6pPr>
          </a:lstStyle>
          <a:p>
            <a:pPr lvl="0"/>
            <a:r>
              <a:rPr lang="en-US" dirty="0"/>
              <a:t>Click to edit text</a:t>
            </a:r>
          </a:p>
          <a:p>
            <a:pPr lvl="0"/>
            <a:endParaRPr lang="en-US" dirty="0"/>
          </a:p>
        </p:txBody>
      </p:sp>
      <p:sp>
        <p:nvSpPr>
          <p:cNvPr id="8" name="Title 1">
            <a:extLst>
              <a:ext uri="{FF2B5EF4-FFF2-40B4-BE49-F238E27FC236}">
                <a16:creationId xmlns:a16="http://schemas.microsoft.com/office/drawing/2014/main" id="{EAF92B20-A5A6-4909-A73A-C6C85E980ED7}"/>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Text Placeholder 18">
            <a:extLst>
              <a:ext uri="{FF2B5EF4-FFF2-40B4-BE49-F238E27FC236}">
                <a16:creationId xmlns:a16="http://schemas.microsoft.com/office/drawing/2014/main" id="{2262C48F-4708-42DE-8E80-44A3B0CD34B0}"/>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Text Placeholder 12">
            <a:extLst>
              <a:ext uri="{FF2B5EF4-FFF2-40B4-BE49-F238E27FC236}">
                <a16:creationId xmlns:a16="http://schemas.microsoft.com/office/drawing/2014/main" id="{10A8ED32-609D-7C19-DC91-94205136831A}"/>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3" name="Group 2">
            <a:extLst>
              <a:ext uri="{FF2B5EF4-FFF2-40B4-BE49-F238E27FC236}">
                <a16:creationId xmlns:a16="http://schemas.microsoft.com/office/drawing/2014/main" id="{30C7BB89-2C21-8E87-69D4-8F4D16BAA2D3}"/>
              </a:ext>
            </a:extLst>
          </p:cNvPr>
          <p:cNvGrpSpPr/>
          <p:nvPr userDrawn="1"/>
        </p:nvGrpSpPr>
        <p:grpSpPr>
          <a:xfrm>
            <a:off x="9133049" y="6372686"/>
            <a:ext cx="3058950" cy="485314"/>
            <a:chOff x="9133049" y="6372686"/>
            <a:chExt cx="3058950" cy="485314"/>
          </a:xfrm>
        </p:grpSpPr>
        <p:pic>
          <p:nvPicPr>
            <p:cNvPr id="4" name="Picture 3">
              <a:extLst>
                <a:ext uri="{FF2B5EF4-FFF2-40B4-BE49-F238E27FC236}">
                  <a16:creationId xmlns:a16="http://schemas.microsoft.com/office/drawing/2014/main" id="{397F3881-0CD4-BBC4-DE0D-7670831C26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6A172E3C-0D0D-BA0A-267E-6CB79B537EA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10" name="TextBox 9">
            <a:extLst>
              <a:ext uri="{FF2B5EF4-FFF2-40B4-BE49-F238E27FC236}">
                <a16:creationId xmlns:a16="http://schemas.microsoft.com/office/drawing/2014/main" id="{D80EC690-6145-8029-9086-E6C77A2BE867}"/>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85079411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469F77-D9CE-43A9-9C6F-5AAA6A3F0E6C}"/>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a:lnSpc>
                <a:spcPct val="100000"/>
              </a:lnSpc>
              <a:spcBef>
                <a:spcPts val="600"/>
              </a:spcBef>
              <a:spcAft>
                <a:spcPts val="600"/>
              </a:spcAft>
              <a:defRPr sz="1800"/>
            </a:lvl1pPr>
            <a:lvl2pPr marL="685800" indent="-228600">
              <a:lnSpc>
                <a:spcPct val="100000"/>
              </a:lnSpc>
              <a:spcBef>
                <a:spcPts val="600"/>
              </a:spcBef>
              <a:spcAft>
                <a:spcPts val="600"/>
              </a:spcAft>
              <a:buFont typeface="Symbol" panose="05050102010706020507" pitchFamily="18" charset="2"/>
              <a:buChar char="-"/>
              <a:defRPr sz="1600"/>
            </a:lvl2pPr>
            <a:lvl3pPr>
              <a:lnSpc>
                <a:spcPct val="100000"/>
              </a:lnSpc>
              <a:spcBef>
                <a:spcPts val="600"/>
              </a:spcBef>
              <a:spcAft>
                <a:spcPts val="600"/>
              </a:spcAft>
              <a:defRPr sz="1400"/>
            </a:lvl3pPr>
            <a:lvl4pPr marL="1600200" indent="-228600">
              <a:lnSpc>
                <a:spcPct val="100000"/>
              </a:lnSpc>
              <a:spcBef>
                <a:spcPts val="600"/>
              </a:spcBef>
              <a:spcAft>
                <a:spcPts val="600"/>
              </a:spcAft>
              <a:buFont typeface="Symbol" panose="05050102010706020507" pitchFamily="18" charset="2"/>
              <a:buChar char="-"/>
              <a:defRPr sz="1200"/>
            </a:lvl4pPr>
            <a:lvl5pPr>
              <a:lnSpc>
                <a:spcPct val="100000"/>
              </a:lnSpc>
              <a:spcBef>
                <a:spcPts val="600"/>
              </a:spcBef>
              <a:spcAft>
                <a:spcPts val="600"/>
              </a:spcAft>
              <a:defRPr sz="1200"/>
            </a:lvl5pPr>
            <a:lvl6pPr marL="2514600" indent="-228600">
              <a:lnSpc>
                <a:spcPct val="100000"/>
              </a:lnSpc>
              <a:spcBef>
                <a:spcPts val="600"/>
              </a:spcBef>
              <a:spcAft>
                <a:spcPts val="600"/>
              </a:spcAft>
              <a:buFont typeface="Symbol" panose="05050102010706020507" pitchFamily="18" charset="2"/>
              <a:buChar char="-"/>
              <a:defRPr sz="1200"/>
            </a:lvl6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2F6C"/>
                </a:solidFill>
                <a:latin typeface="+mn-lt"/>
                <a:cs typeface="Arial" panose="020B0604020202020204" pitchFamily="34" charset="0"/>
              </a:defRPr>
            </a:lvl1pPr>
          </a:lstStyle>
          <a:p>
            <a:r>
              <a:rPr lang="en-US" dirty="0"/>
              <a:t>Click to Edit Title Style</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582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815359" y="3970165"/>
            <a:ext cx="2999232"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2">
            <a:extLst>
              <a:ext uri="{FF2B5EF4-FFF2-40B4-BE49-F238E27FC236}">
                <a16:creationId xmlns:a16="http://schemas.microsoft.com/office/drawing/2014/main" id="{572F4A05-4C17-6B0C-4237-3C99BA564937}"/>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6" name="Group 5">
            <a:extLst>
              <a:ext uri="{FF2B5EF4-FFF2-40B4-BE49-F238E27FC236}">
                <a16:creationId xmlns:a16="http://schemas.microsoft.com/office/drawing/2014/main" id="{599D6F48-80D0-1D20-DF5F-2BF55579277A}"/>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51B043C9-B1C8-6359-98EF-D96796473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B8D19A5E-E778-56A9-2062-A5ED4675B1F1}"/>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10" name="TextBox 9">
            <a:extLst>
              <a:ext uri="{FF2B5EF4-FFF2-40B4-BE49-F238E27FC236}">
                <a16:creationId xmlns:a16="http://schemas.microsoft.com/office/drawing/2014/main" id="{8BFD7036-DFAC-C0D0-2B4F-9F5AB7319F2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682222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Support Image or Char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62D26B-0852-410F-A36B-EAD531A8E2D7}"/>
              </a:ext>
            </a:extLst>
          </p:cNvPr>
          <p:cNvSpPr>
            <a:spLocks noGrp="1"/>
          </p:cNvSpPr>
          <p:nvPr>
            <p:ph type="title" hasCustomPrompt="1"/>
          </p:nvPr>
        </p:nvSpPr>
        <p:spPr>
          <a:xfrm>
            <a:off x="609600"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3" name="Text Placeholder 12">
            <a:extLst>
              <a:ext uri="{FF2B5EF4-FFF2-40B4-BE49-F238E27FC236}">
                <a16:creationId xmlns:a16="http://schemas.microsoft.com/office/drawing/2014/main" id="{61D68753-5D2F-461F-AF48-50A66CC7DD8A}"/>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sp>
        <p:nvSpPr>
          <p:cNvPr id="15" name="Text Placeholder 3">
            <a:extLst>
              <a:ext uri="{FF2B5EF4-FFF2-40B4-BE49-F238E27FC236}">
                <a16:creationId xmlns:a16="http://schemas.microsoft.com/office/drawing/2014/main" id="{3AC75BF9-3914-4E65-81BD-B09D23C768AF}"/>
              </a:ext>
            </a:extLst>
          </p:cNvPr>
          <p:cNvSpPr>
            <a:spLocks noGrp="1"/>
          </p:cNvSpPr>
          <p:nvPr>
            <p:ph type="body" sz="quarter" idx="26" hasCustomPrompt="1"/>
          </p:nvPr>
        </p:nvSpPr>
        <p:spPr>
          <a:xfrm>
            <a:off x="609600" y="1341438"/>
            <a:ext cx="5324061" cy="3970097"/>
          </a:xfrm>
          <a:prstGeom prst="rect">
            <a:avLst/>
          </a:prstGeom>
          <a:solidFill>
            <a:schemeClr val="bg1"/>
          </a:solidFill>
        </p:spPr>
        <p:txBody>
          <a:bodyPr/>
          <a:lstStyle>
            <a:lvl1pPr>
              <a:lnSpc>
                <a:spcPct val="100000"/>
              </a:lnSpc>
              <a:spcBef>
                <a:spcPts val="600"/>
              </a:spcBef>
              <a:defRPr sz="1600"/>
            </a:lvl1pPr>
            <a:lvl2pPr marL="685800" indent="-228600">
              <a:lnSpc>
                <a:spcPct val="100000"/>
              </a:lnSpc>
              <a:spcBef>
                <a:spcPts val="600"/>
              </a:spcBef>
              <a:buFont typeface="Symbol" panose="05050102010706020507" pitchFamily="18" charset="2"/>
              <a:buChar char="-"/>
              <a:defRPr sz="1400"/>
            </a:lvl2pPr>
            <a:lvl3pPr>
              <a:lnSpc>
                <a:spcPct val="100000"/>
              </a:lnSpc>
              <a:spcBef>
                <a:spcPts val="600"/>
              </a:spcBef>
              <a:defRPr sz="1200"/>
            </a:lvl3pPr>
            <a:lvl4pPr marL="1600200" indent="-228600">
              <a:lnSpc>
                <a:spcPct val="100000"/>
              </a:lnSpc>
              <a:spcBef>
                <a:spcPts val="600"/>
              </a:spcBef>
              <a:buFont typeface="Symbol" panose="05050102010706020507" pitchFamily="18" charset="2"/>
              <a:buChar char="-"/>
              <a:defRPr sz="1100"/>
            </a:lvl4pPr>
            <a:lvl5pPr>
              <a:lnSpc>
                <a:spcPct val="100000"/>
              </a:lnSpc>
              <a:spcBef>
                <a:spcPts val="600"/>
              </a:spcBef>
              <a:defRPr sz="1100"/>
            </a:lvl5pPr>
            <a:lvl6pPr marL="2514600" indent="-228600">
              <a:lnSpc>
                <a:spcPct val="100000"/>
              </a:lnSpc>
              <a:spcBef>
                <a:spcPts val="600"/>
              </a:spcBef>
              <a:buFont typeface="Symbol" panose="05050102010706020507" pitchFamily="18" charset="2"/>
              <a:buChar char="-"/>
              <a:defRPr sz="1100"/>
            </a:lvl6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a:extLst>
              <a:ext uri="{FF2B5EF4-FFF2-40B4-BE49-F238E27FC236}">
                <a16:creationId xmlns:a16="http://schemas.microsoft.com/office/drawing/2014/main" id="{FF34D7AB-5058-4107-958E-EF7D6E1E8288}"/>
              </a:ext>
            </a:extLst>
          </p:cNvPr>
          <p:cNvSpPr>
            <a:spLocks noGrp="1"/>
          </p:cNvSpPr>
          <p:nvPr>
            <p:ph sz="quarter" idx="27" hasCustomPrompt="1"/>
          </p:nvPr>
        </p:nvSpPr>
        <p:spPr>
          <a:xfrm>
            <a:off x="6096000" y="1189033"/>
            <a:ext cx="5486399" cy="4366941"/>
          </a:xfrm>
          <a:prstGeom prst="rect">
            <a:avLst/>
          </a:prstGeom>
          <a:no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styles</a:t>
            </a:r>
          </a:p>
        </p:txBody>
      </p:sp>
      <p:grpSp>
        <p:nvGrpSpPr>
          <p:cNvPr id="3" name="Group 2">
            <a:extLst>
              <a:ext uri="{FF2B5EF4-FFF2-40B4-BE49-F238E27FC236}">
                <a16:creationId xmlns:a16="http://schemas.microsoft.com/office/drawing/2014/main" id="{B693AC55-DBC3-68C8-CB23-C4B45BFE20A7}"/>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45C05A12-1E20-0215-A526-E2A843BDF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82009574-7F14-3FAA-EEF1-8386789320DA}"/>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5" name="TextBox 4">
            <a:extLst>
              <a:ext uri="{FF2B5EF4-FFF2-40B4-BE49-F238E27FC236}">
                <a16:creationId xmlns:a16="http://schemas.microsoft.com/office/drawing/2014/main" id="{6D73B6B8-C436-FC94-8BB3-4696F9F37AC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69126042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s with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469F77-D9CE-43A9-9C6F-5AAA6A3F0E6C}"/>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797177" y="3970165"/>
            <a:ext cx="3050266"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282149"/>
            <a:ext cx="3610734" cy="3329539"/>
          </a:xfrm>
          <a:prstGeom prst="rect">
            <a:avLst/>
          </a:prstGeom>
        </p:spPr>
        <p:txBody>
          <a:bodyPr/>
          <a:lstStyle>
            <a:lvl1pPr marL="0" indent="0">
              <a:buNone/>
              <a:defRPr/>
            </a:lvl1pPr>
          </a:lstStyle>
          <a:p>
            <a:endParaRPr lang="en-US"/>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282148"/>
            <a:ext cx="3610734" cy="3329539"/>
          </a:xfrm>
          <a:prstGeom prst="rect">
            <a:avLst/>
          </a:prstGeom>
        </p:spPr>
        <p:txBody>
          <a:bodyPr/>
          <a:lstStyle>
            <a:lvl1pPr marL="0" indent="0">
              <a:buNone/>
              <a:defRPr/>
            </a:lvl1pPr>
          </a:lstStyle>
          <a:p>
            <a:endParaRPr lang="en-US"/>
          </a:p>
        </p:txBody>
      </p:sp>
      <p:sp>
        <p:nvSpPr>
          <p:cNvPr id="6" name="Text Placeholder 12">
            <a:extLst>
              <a:ext uri="{FF2B5EF4-FFF2-40B4-BE49-F238E27FC236}">
                <a16:creationId xmlns:a16="http://schemas.microsoft.com/office/drawing/2014/main" id="{7CAF2C09-6C4F-DCFF-85A3-4CF6EC0DC190}"/>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3" name="Group 2">
            <a:extLst>
              <a:ext uri="{FF2B5EF4-FFF2-40B4-BE49-F238E27FC236}">
                <a16:creationId xmlns:a16="http://schemas.microsoft.com/office/drawing/2014/main" id="{F43B9400-132F-DEF6-EA46-EDF25F5A18C4}"/>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F498C32F-5623-2AA7-F792-39D0A4B41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2CCB4456-BEB5-0C6D-0A90-F0D0239D8C0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F70AC68E-EACD-8069-F1FF-E36CB9B71FD4}"/>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432687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s with Pict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1200"/>
              </a:spcAft>
              <a:buNone/>
              <a:defRPr sz="1800"/>
            </a:lvl1pPr>
            <a:lvl2pPr marL="685800" indent="-228600">
              <a:lnSpc>
                <a:spcPct val="100000"/>
              </a:lnSpc>
              <a:spcBef>
                <a:spcPts val="600"/>
              </a:spcBef>
              <a:buFont typeface="Symbol" panose="05050102010706020507" pitchFamily="18" charset="2"/>
              <a:buChar char="-"/>
              <a:defRPr sz="1600"/>
            </a:lvl2pPr>
            <a:lvl3pPr>
              <a:lnSpc>
                <a:spcPct val="100000"/>
              </a:lnSpc>
              <a:spcBef>
                <a:spcPts val="600"/>
              </a:spcBef>
              <a:defRPr sz="1400"/>
            </a:lvl3pPr>
            <a:lvl4pPr marL="1600200" indent="-228600">
              <a:lnSpc>
                <a:spcPct val="100000"/>
              </a:lnSpc>
              <a:spcBef>
                <a:spcPts val="600"/>
              </a:spcBef>
              <a:buFont typeface="Symbol" panose="05050102010706020507" pitchFamily="18" charset="2"/>
              <a:buChar char="-"/>
              <a:defRPr sz="1200"/>
            </a:lvl4pPr>
            <a:lvl5pPr>
              <a:lnSpc>
                <a:spcPct val="100000"/>
              </a:lnSpc>
              <a:spcBef>
                <a:spcPts val="600"/>
              </a:spcBef>
              <a:defRPr sz="1200"/>
            </a:lvl5pPr>
            <a:lvl6pPr marL="2514600" indent="-228600">
              <a:lnSpc>
                <a:spcPct val="100000"/>
              </a:lnSpc>
              <a:spcBef>
                <a:spcPts val="600"/>
              </a:spcBef>
              <a:buFont typeface="Symbol" panose="05050102010706020507" pitchFamily="18" charset="2"/>
              <a:buChar char="-"/>
              <a:defRPr sz="1200"/>
            </a:lvl6pPr>
          </a:lstStyle>
          <a:p>
            <a:pPr lvl="0"/>
            <a:r>
              <a:rPr lang="en-US" dirty="0"/>
              <a:t>Click to edit text</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Picture Placeholder 3">
            <a:extLst>
              <a:ext uri="{FF2B5EF4-FFF2-40B4-BE49-F238E27FC236}">
                <a16:creationId xmlns:a16="http://schemas.microsoft.com/office/drawing/2014/main" id="{39A26BD1-014A-4113-86CB-7536D7778B1F}"/>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endParaRPr lang="en-US"/>
          </a:p>
        </p:txBody>
      </p:sp>
      <p:sp>
        <p:nvSpPr>
          <p:cNvPr id="5" name="Text Placeholder 12">
            <a:extLst>
              <a:ext uri="{FF2B5EF4-FFF2-40B4-BE49-F238E27FC236}">
                <a16:creationId xmlns:a16="http://schemas.microsoft.com/office/drawing/2014/main" id="{D14C3FAA-13C8-D347-8F54-8B7489B22BD2}"/>
              </a:ext>
            </a:extLst>
          </p:cNvPr>
          <p:cNvSpPr>
            <a:spLocks noGrp="1"/>
          </p:cNvSpPr>
          <p:nvPr>
            <p:ph type="body" sz="quarter" idx="29"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E20E67DC-9D0C-C209-8D47-6D2D87097A5A}"/>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42CD98E8-CF38-BB10-6551-01C87EB8A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94FD3F67-8AB5-AAC3-9233-643638FFB30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3" name="TextBox 2">
            <a:extLst>
              <a:ext uri="{FF2B5EF4-FFF2-40B4-BE49-F238E27FC236}">
                <a16:creationId xmlns:a16="http://schemas.microsoft.com/office/drawing/2014/main" id="{4E9DDA44-06EA-FE46-A4E7-BFE4BA2CB0A2}"/>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938585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595D06-54FB-4096-9761-C161613AAED3}"/>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endParaRPr lang="en-US"/>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470993"/>
            <a:ext cx="3610734" cy="3140696"/>
          </a:xfrm>
          <a:prstGeom prst="rect">
            <a:avLst/>
          </a:prstGeom>
        </p:spPr>
        <p:txBody>
          <a:bodyPr/>
          <a:lstStyle>
            <a:lvl1pPr marL="0" indent="0">
              <a:buNone/>
              <a:defRPr/>
            </a:lvl1pPr>
          </a:lstStyle>
          <a:p>
            <a:endParaRPr lang="en-US"/>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470992"/>
            <a:ext cx="3610734" cy="3140696"/>
          </a:xfrm>
          <a:prstGeom prst="rect">
            <a:avLst/>
          </a:prstGeom>
        </p:spPr>
        <p:txBody>
          <a:bodyPr/>
          <a:lstStyle>
            <a:lvl1pPr marL="0" indent="0">
              <a:buNone/>
              <a:defRPr/>
            </a:lvl1pPr>
          </a:lstStyle>
          <a:p>
            <a:endParaRPr lang="en-US"/>
          </a:p>
        </p:txBody>
      </p:sp>
      <p:sp>
        <p:nvSpPr>
          <p:cNvPr id="6" name="Text Placeholder 12">
            <a:extLst>
              <a:ext uri="{FF2B5EF4-FFF2-40B4-BE49-F238E27FC236}">
                <a16:creationId xmlns:a16="http://schemas.microsoft.com/office/drawing/2014/main" id="{27D283DF-8242-C10D-B0D1-09338E9E6A17}"/>
              </a:ext>
            </a:extLst>
          </p:cNvPr>
          <p:cNvSpPr>
            <a:spLocks noGrp="1"/>
          </p:cNvSpPr>
          <p:nvPr>
            <p:ph type="body" sz="quarter" idx="29" hasCustomPrompt="1"/>
          </p:nvPr>
        </p:nvSpPr>
        <p:spPr>
          <a:xfrm>
            <a:off x="609599" y="5559814"/>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01EC59EF-E69C-284C-74DE-3713E419E09E}"/>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C1A31FFA-D45E-05A8-241F-FB73C5025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8824F733-0338-AC33-B556-98C963CC7909}"/>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3" name="TextBox 2">
            <a:extLst>
              <a:ext uri="{FF2B5EF4-FFF2-40B4-BE49-F238E27FC236}">
                <a16:creationId xmlns:a16="http://schemas.microsoft.com/office/drawing/2014/main" id="{6D6151ED-F9C6-1A31-E49C-CF0C212E3649}"/>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459992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863943"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8" y="4798258"/>
            <a:ext cx="2999232"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78624" y="4798258"/>
            <a:ext cx="2998301"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459252" y="4798258"/>
            <a:ext cx="2998301"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Picture Placeholder 2">
            <a:extLst>
              <a:ext uri="{FF2B5EF4-FFF2-40B4-BE49-F238E27FC236}">
                <a16:creationId xmlns:a16="http://schemas.microsoft.com/office/drawing/2014/main" id="{C9FBEC01-9F7C-4B40-BB53-7CA71DF23C74}"/>
              </a:ext>
            </a:extLst>
          </p:cNvPr>
          <p:cNvSpPr>
            <a:spLocks noGrp="1"/>
          </p:cNvSpPr>
          <p:nvPr>
            <p:ph type="pic" sz="quarter" idx="26"/>
          </p:nvPr>
        </p:nvSpPr>
        <p:spPr>
          <a:xfrm>
            <a:off x="609598" y="1550504"/>
            <a:ext cx="2999232" cy="2961861"/>
          </a:xfrm>
          <a:prstGeom prst="rect">
            <a:avLst/>
          </a:prstGeom>
        </p:spPr>
        <p:txBody>
          <a:bodyPr/>
          <a:lstStyle>
            <a:lvl1pPr marL="0" indent="0">
              <a:buNone/>
              <a:defRPr/>
            </a:lvl1pPr>
          </a:lstStyle>
          <a:p>
            <a:endParaRPr lang="en-US" dirty="0"/>
          </a:p>
        </p:txBody>
      </p:sp>
      <p:sp>
        <p:nvSpPr>
          <p:cNvPr id="21" name="Picture Placeholder 2">
            <a:extLst>
              <a:ext uri="{FF2B5EF4-FFF2-40B4-BE49-F238E27FC236}">
                <a16:creationId xmlns:a16="http://schemas.microsoft.com/office/drawing/2014/main" id="{72BC0D6B-8A30-40EF-AB45-BA0C194FDCFF}"/>
              </a:ext>
            </a:extLst>
          </p:cNvPr>
          <p:cNvSpPr>
            <a:spLocks noGrp="1"/>
          </p:cNvSpPr>
          <p:nvPr>
            <p:ph type="pic" sz="quarter" idx="27"/>
          </p:nvPr>
        </p:nvSpPr>
        <p:spPr>
          <a:xfrm>
            <a:off x="4578624" y="1550504"/>
            <a:ext cx="2998301" cy="2961861"/>
          </a:xfrm>
          <a:prstGeom prst="rect">
            <a:avLst/>
          </a:prstGeom>
        </p:spPr>
        <p:txBody>
          <a:bodyPr/>
          <a:lstStyle>
            <a:lvl1pPr marL="0" indent="0">
              <a:buNone/>
              <a:defRPr/>
            </a:lvl1pPr>
          </a:lstStyle>
          <a:p>
            <a:endParaRPr lang="en-US"/>
          </a:p>
        </p:txBody>
      </p:sp>
      <p:sp>
        <p:nvSpPr>
          <p:cNvPr id="22" name="Picture Placeholder 2">
            <a:extLst>
              <a:ext uri="{FF2B5EF4-FFF2-40B4-BE49-F238E27FC236}">
                <a16:creationId xmlns:a16="http://schemas.microsoft.com/office/drawing/2014/main" id="{8957662E-BFCE-48F9-862F-DF8DE0A7D641}"/>
              </a:ext>
            </a:extLst>
          </p:cNvPr>
          <p:cNvSpPr>
            <a:spLocks noGrp="1"/>
          </p:cNvSpPr>
          <p:nvPr>
            <p:ph type="pic" sz="quarter" idx="28"/>
          </p:nvPr>
        </p:nvSpPr>
        <p:spPr>
          <a:xfrm>
            <a:off x="8459252" y="1553128"/>
            <a:ext cx="2998301" cy="2961861"/>
          </a:xfrm>
          <a:prstGeom prst="rect">
            <a:avLst/>
          </a:prstGeom>
        </p:spPr>
        <p:txBody>
          <a:bodyPr/>
          <a:lstStyle>
            <a:lvl1pPr marL="0" indent="0">
              <a:buNone/>
              <a:defRPr/>
            </a:lvl1pPr>
          </a:lstStyle>
          <a:p>
            <a:endParaRPr lang="en-US"/>
          </a:p>
        </p:txBody>
      </p:sp>
      <p:grpSp>
        <p:nvGrpSpPr>
          <p:cNvPr id="4" name="Group 3">
            <a:extLst>
              <a:ext uri="{FF2B5EF4-FFF2-40B4-BE49-F238E27FC236}">
                <a16:creationId xmlns:a16="http://schemas.microsoft.com/office/drawing/2014/main" id="{C522AF72-7D09-7718-79FC-23C0F02E4214}"/>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0111A947-29A3-BF11-1A63-EC436A3B7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FCA61104-9893-7D61-B81D-04B0520407B0}"/>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5" name="TextBox 4">
            <a:extLst>
              <a:ext uri="{FF2B5EF4-FFF2-40B4-BE49-F238E27FC236}">
                <a16:creationId xmlns:a16="http://schemas.microsoft.com/office/drawing/2014/main" id="{1BEC4113-64BB-2281-3CD4-188D84A29053}"/>
              </a:ext>
            </a:extLst>
          </p:cNvPr>
          <p:cNvSpPr txBox="1"/>
          <p:nvPr userDrawn="1"/>
        </p:nvSpPr>
        <p:spPr>
          <a:xfrm>
            <a:off x="71253" y="6547104"/>
            <a:ext cx="5905598" cy="215444"/>
          </a:xfrm>
          <a:prstGeom prst="rect">
            <a:avLst/>
          </a:prstGeom>
          <a:noFill/>
        </p:spPr>
        <p:txBody>
          <a:bodyPr wrap="square" rtlCol="0">
            <a:spAutoFit/>
          </a:bodyPr>
          <a:lstStyle/>
          <a:p>
            <a:pPr algn="l"/>
            <a:fld id="{E5264778-C0F2-4A1D-870D-8751F1230773}" type="slidenum">
              <a:rPr lang="en-US" sz="800" smtClean="0">
                <a:solidFill>
                  <a:srgbClr val="003478"/>
                </a:solidFill>
              </a:rPr>
              <a:pPr algn="l"/>
              <a:t>‹#›</a:t>
            </a:fld>
            <a:endParaRPr lang="en-US" sz="800" dirty="0">
              <a:solidFill>
                <a:srgbClr val="003478"/>
              </a:solidFill>
            </a:endParaRPr>
          </a:p>
        </p:txBody>
      </p:sp>
    </p:spTree>
    <p:extLst>
      <p:ext uri="{BB962C8B-B14F-4D97-AF65-F5344CB8AC3E}">
        <p14:creationId xmlns:p14="http://schemas.microsoft.com/office/powerpoint/2010/main" val="2036957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600" y="5302002"/>
            <a:ext cx="2998301" cy="380029"/>
          </a:xfrm>
          <a:prstGeom prst="rect">
            <a:avLst/>
          </a:prstGeom>
        </p:spPr>
        <p:txBody>
          <a:bodyPr/>
          <a:lstStyle>
            <a:lvl1pPr marL="0" indent="0">
              <a:lnSpc>
                <a:spcPct val="100000"/>
              </a:lnSpc>
              <a:spcBef>
                <a:spcPts val="0"/>
              </a:spcBef>
              <a:buFont typeface="Arial" panose="020B0604020202020204" pitchFamily="34" charse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9" name="Chart Placeholder 8">
            <a:extLst>
              <a:ext uri="{FF2B5EF4-FFF2-40B4-BE49-F238E27FC236}">
                <a16:creationId xmlns:a16="http://schemas.microsoft.com/office/drawing/2014/main" id="{AB518037-F3DC-4DBC-AA07-629E5C8B49FC}"/>
              </a:ext>
            </a:extLst>
          </p:cNvPr>
          <p:cNvSpPr>
            <a:spLocks noGrp="1"/>
          </p:cNvSpPr>
          <p:nvPr>
            <p:ph type="chart" sz="quarter" idx="24"/>
          </p:nvPr>
        </p:nvSpPr>
        <p:spPr>
          <a:xfrm>
            <a:off x="609600" y="1258606"/>
            <a:ext cx="10972800" cy="3938869"/>
          </a:xfrm>
          <a:prstGeom prst="rect">
            <a:avLst/>
          </a:prstGeom>
          <a:solidFill>
            <a:schemeClr val="bg1"/>
          </a:solidFill>
        </p:spPr>
        <p:txBody>
          <a:bodyPr/>
          <a:lstStyle>
            <a:lvl1pPr marL="0" indent="0">
              <a:buNone/>
              <a:defRPr/>
            </a:lvl1pPr>
          </a:lstStyle>
          <a:p>
            <a:endParaRPr lang="en-US"/>
          </a:p>
        </p:txBody>
      </p:sp>
      <p:sp>
        <p:nvSpPr>
          <p:cNvPr id="5" name="Text Placeholder 12">
            <a:extLst>
              <a:ext uri="{FF2B5EF4-FFF2-40B4-BE49-F238E27FC236}">
                <a16:creationId xmlns:a16="http://schemas.microsoft.com/office/drawing/2014/main" id="{FCAD2B6C-443D-28D6-F18D-18F54A9EEC44}"/>
              </a:ext>
            </a:extLst>
          </p:cNvPr>
          <p:cNvSpPr>
            <a:spLocks noGrp="1"/>
          </p:cNvSpPr>
          <p:nvPr>
            <p:ph type="body" sz="quarter" idx="11" hasCustomPrompt="1"/>
          </p:nvPr>
        </p:nvSpPr>
        <p:spPr>
          <a:xfrm>
            <a:off x="609599" y="5804362"/>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CC8539D1-CD98-51D1-F7A5-CAEEFB3AD880}"/>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D9A3AF1A-3C67-4F0B-04A4-30651C1DB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1C8AD54A-8787-DB93-4C11-29C142509A96}"/>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00DE8E3D-FE09-94E9-C0A5-1D128FCB7DFA}"/>
              </a:ext>
            </a:extLst>
          </p:cNvPr>
          <p:cNvSpPr txBox="1"/>
          <p:nvPr userDrawn="1"/>
        </p:nvSpPr>
        <p:spPr>
          <a:xfrm>
            <a:off x="73152"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050353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Block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1005457"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Text Placeholder 3">
            <a:extLst>
              <a:ext uri="{FF2B5EF4-FFF2-40B4-BE49-F238E27FC236}">
                <a16:creationId xmlns:a16="http://schemas.microsoft.com/office/drawing/2014/main" id="{BC59C980-A3D0-4EF8-9506-D402C5A6FD93}"/>
              </a:ext>
            </a:extLst>
          </p:cNvPr>
          <p:cNvSpPr>
            <a:spLocks noGrp="1"/>
          </p:cNvSpPr>
          <p:nvPr>
            <p:ph type="body" sz="quarter" idx="26" hasCustomPrompt="1"/>
          </p:nvPr>
        </p:nvSpPr>
        <p:spPr>
          <a:xfrm>
            <a:off x="609600" y="1341438"/>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 Placeholder 3">
            <a:extLst>
              <a:ext uri="{FF2B5EF4-FFF2-40B4-BE49-F238E27FC236}">
                <a16:creationId xmlns:a16="http://schemas.microsoft.com/office/drawing/2014/main" id="{34CC6854-32C8-45B3-B6D3-D2E66DF7D4C6}"/>
              </a:ext>
            </a:extLst>
          </p:cNvPr>
          <p:cNvSpPr>
            <a:spLocks noGrp="1"/>
          </p:cNvSpPr>
          <p:nvPr>
            <p:ph type="body" sz="quarter" idx="27" hasCustomPrompt="1"/>
          </p:nvPr>
        </p:nvSpPr>
        <p:spPr>
          <a:xfrm>
            <a:off x="6258341" y="1341437"/>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12">
            <a:extLst>
              <a:ext uri="{FF2B5EF4-FFF2-40B4-BE49-F238E27FC236}">
                <a16:creationId xmlns:a16="http://schemas.microsoft.com/office/drawing/2014/main" id="{2AA9E988-1444-5E64-B3F6-5961B2D426E1}"/>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037A1C23-DB2A-3C30-0E13-68FEB9198F02}"/>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AE08D145-1541-BB76-77A5-4CFDD4821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156350E4-F0C0-A49A-E707-97727F6150C4}"/>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D2C31FCC-A5FE-C2CF-C0F7-E0ECA558E390}"/>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52723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29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88620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1D4684-8BB0-4FE9-B1CB-B9F65E4F9DCA}"/>
              </a:ext>
            </a:extLst>
          </p:cNvPr>
          <p:cNvSpPr>
            <a:spLocks noGrp="1"/>
          </p:cNvSpPr>
          <p:nvPr>
            <p:ph type="pic" sz="quarter" idx="26"/>
          </p:nvPr>
        </p:nvSpPr>
        <p:spPr>
          <a:xfrm>
            <a:off x="0" y="3429000"/>
            <a:ext cx="12192000" cy="3428999"/>
          </a:xfrm>
          <a:prstGeom prst="rect">
            <a:avLst/>
          </a:prstGeom>
        </p:spPr>
        <p:txBody>
          <a:bodyPr anchor="b"/>
          <a:lstStyle>
            <a:lvl1pPr marL="0" indent="0">
              <a:buNone/>
              <a:defRPr/>
            </a:lvl1pPr>
          </a:lstStyle>
          <a:p>
            <a:endParaRPr lang="en-US" dirty="0"/>
          </a:p>
        </p:txBody>
      </p:sp>
      <p:sp>
        <p:nvSpPr>
          <p:cNvPr id="19" name="Text Placeholder 18">
            <a:extLst>
              <a:ext uri="{FF2B5EF4-FFF2-40B4-BE49-F238E27FC236}">
                <a16:creationId xmlns:a16="http://schemas.microsoft.com/office/drawing/2014/main" id="{A7DA89AA-3199-43A5-B716-88F9B206E89D}"/>
              </a:ext>
            </a:extLst>
          </p:cNvPr>
          <p:cNvSpPr>
            <a:spLocks noGrp="1"/>
          </p:cNvSpPr>
          <p:nvPr>
            <p:ph type="body" sz="quarter" idx="23"/>
          </p:nvPr>
        </p:nvSpPr>
        <p:spPr>
          <a:xfrm>
            <a:off x="609600"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2" name="Title 1">
            <a:extLst>
              <a:ext uri="{FF2B5EF4-FFF2-40B4-BE49-F238E27FC236}">
                <a16:creationId xmlns:a16="http://schemas.microsoft.com/office/drawing/2014/main" id="{CB37C666-26F7-4F2C-92CE-67B0C3E52D6B}"/>
              </a:ext>
            </a:extLst>
          </p:cNvPr>
          <p:cNvSpPr>
            <a:spLocks noGrp="1"/>
          </p:cNvSpPr>
          <p:nvPr>
            <p:ph type="title" hasCustomPrompt="1"/>
          </p:nvPr>
        </p:nvSpPr>
        <p:spPr>
          <a:xfrm>
            <a:off x="609600" y="504671"/>
            <a:ext cx="10983686" cy="684362"/>
          </a:xfrm>
          <a:prstGeom prst="rect">
            <a:avLst/>
          </a:prstGeom>
        </p:spPr>
        <p:txBody>
          <a:bodyPr/>
          <a:lstStyle>
            <a:lvl1pPr>
              <a:defRPr sz="2800" b="1" i="0">
                <a:solidFill>
                  <a:srgbClr val="002F6C"/>
                </a:solidFill>
                <a:latin typeface="+mn-lt"/>
                <a:cs typeface="Arial" panose="020B0604020202020204" pitchFamily="34" charset="0"/>
              </a:defRPr>
            </a:lvl1pPr>
          </a:lstStyle>
          <a:p>
            <a:r>
              <a:rPr lang="en-US" dirty="0"/>
              <a:t>Click to Edit Title Style</a:t>
            </a:r>
          </a:p>
        </p:txBody>
      </p:sp>
      <p:sp>
        <p:nvSpPr>
          <p:cNvPr id="11" name="Text Placeholder 18">
            <a:extLst>
              <a:ext uri="{FF2B5EF4-FFF2-40B4-BE49-F238E27FC236}">
                <a16:creationId xmlns:a16="http://schemas.microsoft.com/office/drawing/2014/main" id="{6E546E26-95A4-4F81-AEA4-F78B3F1908C4}"/>
              </a:ext>
            </a:extLst>
          </p:cNvPr>
          <p:cNvSpPr>
            <a:spLocks noGrp="1"/>
          </p:cNvSpPr>
          <p:nvPr>
            <p:ph type="body" sz="quarter" idx="27"/>
          </p:nvPr>
        </p:nvSpPr>
        <p:spPr>
          <a:xfrm>
            <a:off x="4596851"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2" name="Text Placeholder 18">
            <a:extLst>
              <a:ext uri="{FF2B5EF4-FFF2-40B4-BE49-F238E27FC236}">
                <a16:creationId xmlns:a16="http://schemas.microsoft.com/office/drawing/2014/main" id="{1FFA57FE-AEF6-472C-8D21-CC48F53E9B2D}"/>
              </a:ext>
            </a:extLst>
          </p:cNvPr>
          <p:cNvSpPr>
            <a:spLocks noGrp="1"/>
          </p:cNvSpPr>
          <p:nvPr>
            <p:ph type="body" sz="quarter" idx="28"/>
          </p:nvPr>
        </p:nvSpPr>
        <p:spPr>
          <a:xfrm>
            <a:off x="8584102"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grpSp>
        <p:nvGrpSpPr>
          <p:cNvPr id="2" name="Group 1">
            <a:extLst>
              <a:ext uri="{FF2B5EF4-FFF2-40B4-BE49-F238E27FC236}">
                <a16:creationId xmlns:a16="http://schemas.microsoft.com/office/drawing/2014/main" id="{564CBB22-8DA5-45F3-DC73-5F55B7563929}"/>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2CEFE68C-2428-7C9D-C4BE-12D5988AC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530E8DFB-1D27-E3B8-A7FD-8FFFE0CF8EC4}"/>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Tree>
    <p:extLst>
      <p:ext uri="{BB962C8B-B14F-4D97-AF65-F5344CB8AC3E}">
        <p14:creationId xmlns:p14="http://schemas.microsoft.com/office/powerpoint/2010/main" val="3520731209"/>
      </p:ext>
    </p:extLst>
  </p:cSld>
  <p:clrMapOvr>
    <a:masterClrMapping/>
  </p:clrMapOvr>
  <p:extLst>
    <p:ext uri="{DCECCB84-F9BA-43D5-87BE-67443E8EF086}">
      <p15:sldGuideLst xmlns:p15="http://schemas.microsoft.com/office/powerpoint/2012/main">
        <p15:guide id="1" orient="horz" pos="41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ulti Photo with Text Bloc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4631" cy="684362"/>
          </a:xfrm>
          <a:prstGeom prst="rect">
            <a:avLst/>
          </a:prstGeom>
        </p:spPr>
        <p:txBody>
          <a:bodyPr/>
          <a:lstStyle>
            <a:lvl1pPr>
              <a:defRPr sz="2800" b="1" i="0">
                <a:solidFill>
                  <a:srgbClr val="003478"/>
                </a:solidFill>
                <a:latin typeface="+mn-lt"/>
                <a:cs typeface="Calibri" panose="020F0502020204030204" pitchFamily="34" charset="0"/>
              </a:defRPr>
            </a:lvl1pPr>
          </a:lstStyle>
          <a:p>
            <a:r>
              <a:rPr lang="en-US" dirty="0"/>
              <a:t>Click to Edit Title Style</a:t>
            </a:r>
          </a:p>
        </p:txBody>
      </p:sp>
      <p:sp>
        <p:nvSpPr>
          <p:cNvPr id="11" name="Picture Placeholder 2">
            <a:extLst>
              <a:ext uri="{FF2B5EF4-FFF2-40B4-BE49-F238E27FC236}">
                <a16:creationId xmlns:a16="http://schemas.microsoft.com/office/drawing/2014/main" id="{29B4C5E7-2BAE-493F-BBFD-70C991434101}"/>
              </a:ext>
            </a:extLst>
          </p:cNvPr>
          <p:cNvSpPr>
            <a:spLocks noGrp="1"/>
          </p:cNvSpPr>
          <p:nvPr>
            <p:ph type="pic" sz="quarter" idx="14"/>
          </p:nvPr>
        </p:nvSpPr>
        <p:spPr>
          <a:xfrm>
            <a:off x="8060634" y="1619940"/>
            <a:ext cx="1696280" cy="1749425"/>
          </a:xfrm>
          <a:prstGeom prst="rect">
            <a:avLst/>
          </a:prstGeom>
        </p:spPr>
        <p:txBody>
          <a:bodyPr anchor="ctr"/>
          <a:lstStyle>
            <a:lvl1pPr marL="0" indent="0" algn="ctr">
              <a:buNone/>
              <a:defRPr/>
            </a:lvl1pPr>
          </a:lstStyle>
          <a:p>
            <a:endParaRPr lang="en-US" dirty="0"/>
          </a:p>
        </p:txBody>
      </p:sp>
      <p:sp>
        <p:nvSpPr>
          <p:cNvPr id="15" name="Picture Placeholder 2">
            <a:extLst>
              <a:ext uri="{FF2B5EF4-FFF2-40B4-BE49-F238E27FC236}">
                <a16:creationId xmlns:a16="http://schemas.microsoft.com/office/drawing/2014/main" id="{C54C5A27-7B3C-4273-A211-4F8CF1D0C8AF}"/>
              </a:ext>
            </a:extLst>
          </p:cNvPr>
          <p:cNvSpPr>
            <a:spLocks noGrp="1"/>
          </p:cNvSpPr>
          <p:nvPr>
            <p:ph type="pic" sz="quarter" idx="18"/>
          </p:nvPr>
        </p:nvSpPr>
        <p:spPr>
          <a:xfrm>
            <a:off x="9882808" y="1619940"/>
            <a:ext cx="1696280" cy="1749425"/>
          </a:xfrm>
          <a:prstGeom prst="rect">
            <a:avLst/>
          </a:prstGeom>
        </p:spPr>
        <p:txBody>
          <a:bodyPr anchor="ctr"/>
          <a:lstStyle>
            <a:lvl1pPr marL="0" indent="0" algn="ctr">
              <a:buNone/>
              <a:defRPr/>
            </a:lvl1pPr>
          </a:lstStyle>
          <a:p>
            <a:endParaRPr lang="en-US" dirty="0"/>
          </a:p>
        </p:txBody>
      </p:sp>
      <p:sp>
        <p:nvSpPr>
          <p:cNvPr id="16" name="Picture Placeholder 2">
            <a:extLst>
              <a:ext uri="{FF2B5EF4-FFF2-40B4-BE49-F238E27FC236}">
                <a16:creationId xmlns:a16="http://schemas.microsoft.com/office/drawing/2014/main" id="{C816A4C0-7387-4691-A213-8237D3C5C1FE}"/>
              </a:ext>
            </a:extLst>
          </p:cNvPr>
          <p:cNvSpPr>
            <a:spLocks noGrp="1"/>
          </p:cNvSpPr>
          <p:nvPr>
            <p:ph type="pic" sz="quarter" idx="19"/>
          </p:nvPr>
        </p:nvSpPr>
        <p:spPr>
          <a:xfrm>
            <a:off x="8054007" y="3531567"/>
            <a:ext cx="1696280" cy="1749425"/>
          </a:xfrm>
          <a:prstGeom prst="rect">
            <a:avLst/>
          </a:prstGeom>
        </p:spPr>
        <p:txBody>
          <a:bodyPr anchor="ctr"/>
          <a:lstStyle>
            <a:lvl1pPr marL="0" indent="0" algn="ctr">
              <a:buNone/>
              <a:defRPr/>
            </a:lvl1pPr>
          </a:lstStyle>
          <a:p>
            <a:endParaRPr lang="en-US" dirty="0"/>
          </a:p>
        </p:txBody>
      </p:sp>
      <p:sp>
        <p:nvSpPr>
          <p:cNvPr id="17" name="Picture Placeholder 2">
            <a:extLst>
              <a:ext uri="{FF2B5EF4-FFF2-40B4-BE49-F238E27FC236}">
                <a16:creationId xmlns:a16="http://schemas.microsoft.com/office/drawing/2014/main" id="{D43098FF-AC40-42B4-B12D-6ECFA4F0808E}"/>
              </a:ext>
            </a:extLst>
          </p:cNvPr>
          <p:cNvSpPr>
            <a:spLocks noGrp="1"/>
          </p:cNvSpPr>
          <p:nvPr>
            <p:ph type="pic" sz="quarter" idx="20"/>
          </p:nvPr>
        </p:nvSpPr>
        <p:spPr>
          <a:xfrm>
            <a:off x="9886120" y="3531567"/>
            <a:ext cx="1696280" cy="1749425"/>
          </a:xfrm>
          <a:prstGeom prst="rect">
            <a:avLst/>
          </a:prstGeom>
        </p:spPr>
        <p:txBody>
          <a:bodyPr anchor="ctr"/>
          <a:lstStyle>
            <a:lvl1pPr marL="0" indent="0" algn="ctr">
              <a:buNone/>
              <a:defRPr/>
            </a:lvl1pPr>
          </a:lstStyle>
          <a:p>
            <a:endParaRPr lang="en-US" dirty="0"/>
          </a:p>
        </p:txBody>
      </p:sp>
      <p:sp>
        <p:nvSpPr>
          <p:cNvPr id="18" name="Picture Placeholder 2">
            <a:extLst>
              <a:ext uri="{FF2B5EF4-FFF2-40B4-BE49-F238E27FC236}">
                <a16:creationId xmlns:a16="http://schemas.microsoft.com/office/drawing/2014/main" id="{A3F9BCE2-3ADE-4F3D-B650-E42610BAF834}"/>
              </a:ext>
            </a:extLst>
          </p:cNvPr>
          <p:cNvSpPr>
            <a:spLocks noGrp="1"/>
          </p:cNvSpPr>
          <p:nvPr>
            <p:ph type="pic" sz="quarter" idx="21"/>
          </p:nvPr>
        </p:nvSpPr>
        <p:spPr>
          <a:xfrm>
            <a:off x="619540" y="1619940"/>
            <a:ext cx="1696280" cy="1749425"/>
          </a:xfrm>
          <a:prstGeom prst="rect">
            <a:avLst/>
          </a:prstGeom>
        </p:spPr>
        <p:txBody>
          <a:bodyPr anchor="ctr"/>
          <a:lstStyle>
            <a:lvl1pPr marL="0" indent="0" algn="ctr">
              <a:buNone/>
              <a:defRPr/>
            </a:lvl1pPr>
          </a:lstStyle>
          <a:p>
            <a:endParaRPr lang="en-US" dirty="0"/>
          </a:p>
        </p:txBody>
      </p:sp>
      <p:sp>
        <p:nvSpPr>
          <p:cNvPr id="19" name="Picture Placeholder 2">
            <a:extLst>
              <a:ext uri="{FF2B5EF4-FFF2-40B4-BE49-F238E27FC236}">
                <a16:creationId xmlns:a16="http://schemas.microsoft.com/office/drawing/2014/main" id="{17F0C345-FD44-4CB9-AA15-F9A7B0CA6DE7}"/>
              </a:ext>
            </a:extLst>
          </p:cNvPr>
          <p:cNvSpPr>
            <a:spLocks noGrp="1"/>
          </p:cNvSpPr>
          <p:nvPr>
            <p:ph type="pic" sz="quarter" idx="22"/>
          </p:nvPr>
        </p:nvSpPr>
        <p:spPr>
          <a:xfrm>
            <a:off x="2441714" y="1619940"/>
            <a:ext cx="1696280" cy="1749425"/>
          </a:xfrm>
          <a:prstGeom prst="rect">
            <a:avLst/>
          </a:prstGeom>
        </p:spPr>
        <p:txBody>
          <a:bodyPr anchor="ctr"/>
          <a:lstStyle>
            <a:lvl1pPr marL="0" indent="0" algn="ctr">
              <a:buNone/>
              <a:defRPr/>
            </a:lvl1pPr>
          </a:lstStyle>
          <a:p>
            <a:endParaRPr lang="en-US" dirty="0"/>
          </a:p>
        </p:txBody>
      </p:sp>
      <p:sp>
        <p:nvSpPr>
          <p:cNvPr id="20" name="Picture Placeholder 2">
            <a:extLst>
              <a:ext uri="{FF2B5EF4-FFF2-40B4-BE49-F238E27FC236}">
                <a16:creationId xmlns:a16="http://schemas.microsoft.com/office/drawing/2014/main" id="{14A06D38-ACF1-4C38-B96C-4A022CD87DCF}"/>
              </a:ext>
            </a:extLst>
          </p:cNvPr>
          <p:cNvSpPr>
            <a:spLocks noGrp="1"/>
          </p:cNvSpPr>
          <p:nvPr>
            <p:ph type="pic" sz="quarter" idx="23"/>
          </p:nvPr>
        </p:nvSpPr>
        <p:spPr>
          <a:xfrm>
            <a:off x="612913" y="3531567"/>
            <a:ext cx="1696280" cy="1749425"/>
          </a:xfrm>
          <a:prstGeom prst="rect">
            <a:avLst/>
          </a:prstGeom>
        </p:spPr>
        <p:txBody>
          <a:bodyPr anchor="ctr"/>
          <a:lstStyle>
            <a:lvl1pPr marL="0" indent="0" algn="ctr">
              <a:buNone/>
              <a:defRPr/>
            </a:lvl1pPr>
          </a:lstStyle>
          <a:p>
            <a:endParaRPr lang="en-US" dirty="0"/>
          </a:p>
        </p:txBody>
      </p:sp>
      <p:sp>
        <p:nvSpPr>
          <p:cNvPr id="21" name="Picture Placeholder 2">
            <a:extLst>
              <a:ext uri="{FF2B5EF4-FFF2-40B4-BE49-F238E27FC236}">
                <a16:creationId xmlns:a16="http://schemas.microsoft.com/office/drawing/2014/main" id="{3E961B3A-4844-482D-8E3E-7A2D4FC91565}"/>
              </a:ext>
            </a:extLst>
          </p:cNvPr>
          <p:cNvSpPr>
            <a:spLocks noGrp="1"/>
          </p:cNvSpPr>
          <p:nvPr>
            <p:ph type="pic" sz="quarter" idx="24"/>
          </p:nvPr>
        </p:nvSpPr>
        <p:spPr>
          <a:xfrm>
            <a:off x="2445026" y="3531567"/>
            <a:ext cx="1696280" cy="1749425"/>
          </a:xfrm>
          <a:prstGeom prst="rect">
            <a:avLst/>
          </a:prstGeom>
        </p:spPr>
        <p:txBody>
          <a:bodyPr anchor="ctr"/>
          <a:lstStyle>
            <a:lvl1pPr marL="0" indent="0" algn="ctr">
              <a:buNone/>
              <a:defRPr/>
            </a:lvl1pPr>
          </a:lstStyle>
          <a:p>
            <a:endParaRPr lang="en-US" dirty="0"/>
          </a:p>
        </p:txBody>
      </p:sp>
      <p:sp>
        <p:nvSpPr>
          <p:cNvPr id="22" name="Text Placeholder 21">
            <a:extLst>
              <a:ext uri="{FF2B5EF4-FFF2-40B4-BE49-F238E27FC236}">
                <a16:creationId xmlns:a16="http://schemas.microsoft.com/office/drawing/2014/main" id="{5E71B3E1-54DA-4FBD-B4D4-E14162E1B854}"/>
              </a:ext>
            </a:extLst>
          </p:cNvPr>
          <p:cNvSpPr>
            <a:spLocks noGrp="1"/>
          </p:cNvSpPr>
          <p:nvPr>
            <p:ph type="body" sz="quarter" idx="25"/>
          </p:nvPr>
        </p:nvSpPr>
        <p:spPr>
          <a:xfrm>
            <a:off x="4273208" y="1619941"/>
            <a:ext cx="3657600" cy="3657600"/>
          </a:xfrm>
          <a:prstGeom prst="rect">
            <a:avLst/>
          </a:prstGeom>
          <a:solidFill>
            <a:srgbClr val="003478"/>
          </a:solidFill>
        </p:spPr>
        <p:txBody>
          <a:bodyPr lIns="365760" rIns="365760" anchor="ctr"/>
          <a:lstStyle>
            <a:lvl1pPr marL="0" indent="0" algn="l">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
        <p:nvSpPr>
          <p:cNvPr id="5" name="Text Placeholder 12">
            <a:extLst>
              <a:ext uri="{FF2B5EF4-FFF2-40B4-BE49-F238E27FC236}">
                <a16:creationId xmlns:a16="http://schemas.microsoft.com/office/drawing/2014/main" id="{C386BB78-113E-72A3-1A10-779C47F4D8B9}"/>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3F758584-ECE1-F481-B358-7467C37E1790}"/>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0DDC0A6E-5DEF-7E07-BF97-044EAB9B44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8F1DA883-40F4-9DF5-A250-44B6AA32EF13}"/>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8CE3AE62-3C01-8F04-8AE0-E82868DB4A24}"/>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834505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Page ">
    <p:spTree>
      <p:nvGrpSpPr>
        <p:cNvPr id="1" name=""/>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673C045F-876A-487E-9097-CF25663536C5}"/>
              </a:ext>
            </a:extLst>
          </p:cNvPr>
          <p:cNvSpPr>
            <a:spLocks noGrp="1"/>
          </p:cNvSpPr>
          <p:nvPr>
            <p:ph sz="quarter" idx="12" hasCustomPrompt="1"/>
          </p:nvPr>
        </p:nvSpPr>
        <p:spPr>
          <a:xfrm>
            <a:off x="612648" y="1331304"/>
            <a:ext cx="10962862" cy="3707836"/>
          </a:xfrm>
          <a:prstGeom prst="rect">
            <a:avLst/>
          </a:prstGeom>
        </p:spPr>
        <p:txBody>
          <a:bodyPr/>
          <a:lstStyle>
            <a:lvl1pPr marL="0" indent="0">
              <a:buFontTx/>
              <a:buNone/>
              <a:defRPr sz="1800" baseline="0">
                <a:solidFill>
                  <a:schemeClr val="tx1"/>
                </a:solidFill>
                <a:latin typeface="Arial" panose="020B0604020202020204" pitchFamily="34" charset="0"/>
                <a:cs typeface="Arial" panose="020B0604020202020204" pitchFamily="34" charset="0"/>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edit text</a:t>
            </a:r>
          </a:p>
        </p:txBody>
      </p:sp>
      <p:sp>
        <p:nvSpPr>
          <p:cNvPr id="6" name="Title 1">
            <a:extLst>
              <a:ext uri="{FF2B5EF4-FFF2-40B4-BE49-F238E27FC236}">
                <a16:creationId xmlns:a16="http://schemas.microsoft.com/office/drawing/2014/main" id="{DE6E007D-4A49-4350-A5D2-296D7DED613E}"/>
              </a:ext>
            </a:extLst>
          </p:cNvPr>
          <p:cNvSpPr>
            <a:spLocks noGrp="1"/>
          </p:cNvSpPr>
          <p:nvPr>
            <p:ph type="title" hasCustomPrompt="1"/>
          </p:nvPr>
        </p:nvSpPr>
        <p:spPr>
          <a:xfrm>
            <a:off x="612648" y="504671"/>
            <a:ext cx="10984633" cy="684362"/>
          </a:xfrm>
          <a:prstGeom prst="rect">
            <a:avLst/>
          </a:prstGeom>
        </p:spPr>
        <p:txBody>
          <a:bodyPr/>
          <a:lstStyle>
            <a:lvl1pPr>
              <a:defRPr sz="2800" b="1" i="0">
                <a:solidFill>
                  <a:srgbClr val="003478"/>
                </a:solidFill>
                <a:latin typeface="Arial" panose="020B0604020202020204" pitchFamily="34" charset="0"/>
                <a:cs typeface="Arial" panose="020B0604020202020204" pitchFamily="34" charset="0"/>
              </a:defRPr>
            </a:lvl1pPr>
          </a:lstStyle>
          <a:p>
            <a:r>
              <a:rPr lang="en-US" dirty="0"/>
              <a:t>Click to Edit Title Style</a:t>
            </a:r>
          </a:p>
        </p:txBody>
      </p:sp>
      <p:sp>
        <p:nvSpPr>
          <p:cNvPr id="7" name="Text Placeholder 2">
            <a:extLst>
              <a:ext uri="{FF2B5EF4-FFF2-40B4-BE49-F238E27FC236}">
                <a16:creationId xmlns:a16="http://schemas.microsoft.com/office/drawing/2014/main" id="{A8CA206A-CB1D-4E4E-8256-938ED74FCA69}"/>
              </a:ext>
            </a:extLst>
          </p:cNvPr>
          <p:cNvSpPr>
            <a:spLocks noGrp="1"/>
          </p:cNvSpPr>
          <p:nvPr>
            <p:ph type="body" sz="quarter" idx="14" hasCustomPrompt="1"/>
          </p:nvPr>
        </p:nvSpPr>
        <p:spPr>
          <a:xfrm>
            <a:off x="612910" y="5206735"/>
            <a:ext cx="5108023" cy="238125"/>
          </a:xfrm>
          <a:prstGeom prst="rect">
            <a:avLst/>
          </a:prstGeom>
        </p:spPr>
        <p:txBody>
          <a:bodyPr/>
          <a:lstStyle>
            <a:lvl1pPr marL="0" indent="0">
              <a:buNone/>
              <a:defRPr sz="1000">
                <a:latin typeface="Arial" panose="020B0604020202020204" pitchFamily="34" charset="0"/>
              </a:defRPr>
            </a:lvl1pPr>
            <a:lvl2pPr marL="457200" indent="0">
              <a:buNone/>
              <a:defRPr sz="1000">
                <a:latin typeface="Arial Nova Cond" panose="020B0604020202020204" pitchFamily="34" charset="0"/>
              </a:defRPr>
            </a:lvl2pPr>
            <a:lvl3pPr marL="914400" indent="0">
              <a:buNone/>
              <a:defRPr sz="1000">
                <a:latin typeface="Arial Nova Cond" panose="020B0604020202020204" pitchFamily="34" charset="0"/>
              </a:defRPr>
            </a:lvl3pPr>
            <a:lvl4pPr marL="1371600" indent="0">
              <a:buNone/>
              <a:defRPr sz="1000">
                <a:latin typeface="Arial Nova Cond" panose="020B0604020202020204" pitchFamily="34" charset="0"/>
              </a:defRPr>
            </a:lvl4pPr>
            <a:lvl5pPr marL="1828800" indent="0">
              <a:buNone/>
              <a:defRPr sz="1000">
                <a:latin typeface="Arial Nova Cond"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Footnote</a:t>
            </a:r>
          </a:p>
        </p:txBody>
      </p:sp>
      <p:sp>
        <p:nvSpPr>
          <p:cNvPr id="8" name="Text Placeholder 12">
            <a:extLst>
              <a:ext uri="{FF2B5EF4-FFF2-40B4-BE49-F238E27FC236}">
                <a16:creationId xmlns:a16="http://schemas.microsoft.com/office/drawing/2014/main" id="{E04CEAC4-5E47-14AB-3A81-6C2468206472}"/>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F011D703-3B71-95A3-5B15-C6A4D9DA9305}"/>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45DF24E5-A600-5242-246C-6C4C188729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A365637D-2634-5FD6-9556-09A5BD5498DA}"/>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DB253AF9-EF5E-6A8C-1936-5C5C44F3A04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2739703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1482511" y="3009440"/>
            <a:ext cx="9218621" cy="650277"/>
          </a:xfrm>
          <a:prstGeom prst="rect">
            <a:avLst/>
          </a:prstGeom>
        </p:spPr>
        <p:txBody>
          <a:bodyPr/>
          <a:lstStyle>
            <a:lvl1pPr algn="ctr">
              <a:defRPr sz="3600" b="1">
                <a:solidFill>
                  <a:srgbClr val="003478"/>
                </a:solidFill>
                <a:latin typeface="Arial" panose="020B0604020202020204" pitchFamily="34" charset="0"/>
                <a:cs typeface="Arial" panose="020B0604020202020204" pitchFamily="34" charset="0"/>
              </a:defRPr>
            </a:lvl1pPr>
          </a:lstStyle>
          <a:p>
            <a:r>
              <a:rPr lang="en-US" dirty="0"/>
              <a:t>Transition Slide</a:t>
            </a:r>
          </a:p>
        </p:txBody>
      </p:sp>
      <p:cxnSp>
        <p:nvCxnSpPr>
          <p:cNvPr id="4" name="Straight Connector 3">
            <a:extLst>
              <a:ext uri="{FF2B5EF4-FFF2-40B4-BE49-F238E27FC236}">
                <a16:creationId xmlns:a16="http://schemas.microsoft.com/office/drawing/2014/main" id="{47064096-BC33-4BE5-921C-3C44EFC9E5AC}"/>
              </a:ext>
            </a:extLst>
          </p:cNvPr>
          <p:cNvCxnSpPr>
            <a:cxnSpLocks/>
          </p:cNvCxnSpPr>
          <p:nvPr userDrawn="1"/>
        </p:nvCxnSpPr>
        <p:spPr>
          <a:xfrm>
            <a:off x="5406021" y="4128578"/>
            <a:ext cx="1371600" cy="0"/>
          </a:xfrm>
          <a:prstGeom prst="line">
            <a:avLst/>
          </a:prstGeom>
          <a:ln w="57150">
            <a:solidFill>
              <a:srgbClr val="003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284964"/>
      </p:ext>
    </p:extLst>
  </p:cSld>
  <p:clrMapOvr>
    <a:masterClrMapping/>
  </p:clrMapOvr>
  <p:extLst>
    <p:ext uri="{DCECCB84-F9BA-43D5-87BE-67443E8EF086}">
      <p15:sldGuideLst xmlns:p15="http://schemas.microsoft.com/office/powerpoint/2012/main">
        <p15:guide id="1" orient="horz" pos="41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0B67E-E42D-187F-1790-1AFBC4B7F9D2}"/>
              </a:ext>
            </a:extLst>
          </p:cNvPr>
          <p:cNvPicPr>
            <a:picLocks noChangeAspect="1"/>
          </p:cNvPicPr>
          <p:nvPr userDrawn="1"/>
        </p:nvPicPr>
        <p:blipFill>
          <a:blip r:embed="rId2"/>
          <a:stretch>
            <a:fillRect/>
          </a:stretch>
        </p:blipFill>
        <p:spPr>
          <a:xfrm>
            <a:off x="2025030" y="2668858"/>
            <a:ext cx="8091658" cy="1219973"/>
          </a:xfrm>
          <a:prstGeom prst="rect">
            <a:avLst/>
          </a:prstGeom>
        </p:spPr>
      </p:pic>
    </p:spTree>
    <p:extLst>
      <p:ext uri="{BB962C8B-B14F-4D97-AF65-F5344CB8AC3E}">
        <p14:creationId xmlns:p14="http://schemas.microsoft.com/office/powerpoint/2010/main" val="9927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microsoft.com/office/2007/relationships/hdphoto" Target="../media/hdphoto1.wdp"/><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14.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1.xml"/><Relationship Id="rId7" Type="http://schemas.openxmlformats.org/officeDocument/2006/relationships/image" Target="../media/image19.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23.png"/><Relationship Id="rId4" Type="http://schemas.openxmlformats.org/officeDocument/2006/relationships/slideLayout" Target="../slideLayouts/slideLayout65.xml"/><Relationship Id="rId9"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3.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24.jpeg"/><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29 August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18178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4" r:id="rId32"/>
    <p:sldLayoutId id="2147483869" r:id="rId33"/>
    <p:sldLayoutId id="2147483871" r:id="rId34"/>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8/29/2023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5">
            <a:alphaModFix amt="70000"/>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2450314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6" r:id="rId20"/>
    <p:sldLayoutId id="2147483717" r:id="rId21"/>
    <p:sldLayoutId id="2147483870" r:id="rId2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Tree>
    <p:extLst>
      <p:ext uri="{BB962C8B-B14F-4D97-AF65-F5344CB8AC3E}">
        <p14:creationId xmlns:p14="http://schemas.microsoft.com/office/powerpoint/2010/main" val="1711319933"/>
      </p:ext>
    </p:extLst>
  </p:cSld>
  <p:clrMap bg1="lt1" tx1="dk1" bg2="lt2" tx2="dk2" accent1="accent1" accent2="accent2" accent3="accent3" accent4="accent4" accent5="accent5" accent6="accent6" hlink="hlink" folHlink="folHlink"/>
  <p:sldLayoutIdLst>
    <p:sldLayoutId id="2147483755" r:id="rId1"/>
    <p:sldLayoutId id="214748375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FA81E5-61D1-401D-BF36-997EA3D029B7}"/>
              </a:ext>
            </a:extLst>
          </p:cNvPr>
          <p:cNvSpPr/>
          <p:nvPr userDrawn="1"/>
        </p:nvSpPr>
        <p:spPr bwMode="auto">
          <a:xfrm>
            <a:off x="-3" y="0"/>
            <a:ext cx="12192000" cy="6858000"/>
          </a:xfrm>
          <a:prstGeom prst="rect">
            <a:avLst/>
          </a:prstGeom>
          <a:solidFill>
            <a:schemeClr val="accent2"/>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1FD9494D-C276-FB4D-114A-B3DEA73DABC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1610" r="9690" b="8044"/>
          <a:stretch/>
        </p:blipFill>
        <p:spPr>
          <a:xfrm>
            <a:off x="-1" y="7470"/>
            <a:ext cx="9143997" cy="6860744"/>
          </a:xfrm>
          <a:prstGeom prst="rect">
            <a:avLst/>
          </a:prstGeom>
        </p:spPr>
      </p:pic>
      <p:pic>
        <p:nvPicPr>
          <p:cNvPr id="13" name="Picture 12">
            <a:extLst>
              <a:ext uri="{FF2B5EF4-FFF2-40B4-BE49-F238E27FC236}">
                <a16:creationId xmlns:a16="http://schemas.microsoft.com/office/drawing/2014/main" id="{53AC8E14-E06F-4E45-B08C-D759A1D70FCF}"/>
              </a:ext>
            </a:extLst>
          </p:cNvPr>
          <p:cNvPicPr>
            <a:picLocks noChangeAspect="1"/>
          </p:cNvPicPr>
          <p:nvPr userDrawn="1"/>
        </p:nvPicPr>
        <p:blipFill rotWithShape="1">
          <a:blip r:embed="rId6" cstate="email">
            <a:lum bright="70000" contrast="-70000"/>
            <a:extLst>
              <a:ext uri="{28A0092B-C50C-407E-A947-70E740481C1C}">
                <a14:useLocalDpi xmlns:a14="http://schemas.microsoft.com/office/drawing/2010/main"/>
              </a:ext>
            </a:extLst>
          </a:blip>
          <a:srcRect/>
          <a:stretch/>
        </p:blipFill>
        <p:spPr>
          <a:xfrm>
            <a:off x="9808805" y="6100508"/>
            <a:ext cx="1718382" cy="506851"/>
          </a:xfrm>
          <a:prstGeom prst="rect">
            <a:avLst/>
          </a:prstGeom>
        </p:spPr>
      </p:pic>
      <p:grpSp>
        <p:nvGrpSpPr>
          <p:cNvPr id="4" name="Group 3">
            <a:extLst>
              <a:ext uri="{FF2B5EF4-FFF2-40B4-BE49-F238E27FC236}">
                <a16:creationId xmlns:a16="http://schemas.microsoft.com/office/drawing/2014/main" id="{3C6604AD-8B47-48FA-BE90-7E631FD9D547}"/>
              </a:ext>
            </a:extLst>
          </p:cNvPr>
          <p:cNvGrpSpPr/>
          <p:nvPr userDrawn="1"/>
        </p:nvGrpSpPr>
        <p:grpSpPr>
          <a:xfrm>
            <a:off x="9435668" y="1964154"/>
            <a:ext cx="2464656" cy="2466052"/>
            <a:chOff x="9435668" y="2186751"/>
            <a:chExt cx="2464656" cy="2466052"/>
          </a:xfrm>
        </p:grpSpPr>
        <p:pic>
          <p:nvPicPr>
            <p:cNvPr id="15" name="Picture 14">
              <a:extLst>
                <a:ext uri="{FF2B5EF4-FFF2-40B4-BE49-F238E27FC236}">
                  <a16:creationId xmlns:a16="http://schemas.microsoft.com/office/drawing/2014/main" id="{982A4876-31DD-43F6-B61E-534A5325D09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38600" y="2186751"/>
              <a:ext cx="2058793" cy="1124712"/>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033E922-FC7B-4F89-8A74-B35E4219834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435668" y="4083899"/>
              <a:ext cx="2464656" cy="568904"/>
            </a:xfrm>
            <a:prstGeom prst="rect">
              <a:avLst/>
            </a:prstGeom>
          </p:spPr>
        </p:pic>
      </p:grpSp>
    </p:spTree>
    <p:extLst>
      <p:ext uri="{BB962C8B-B14F-4D97-AF65-F5344CB8AC3E}">
        <p14:creationId xmlns:p14="http://schemas.microsoft.com/office/powerpoint/2010/main" val="29347481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1800">
          <a:solidFill>
            <a:srgbClr val="2D2A26"/>
          </a:solidFill>
          <a:latin typeface="+mn-lt"/>
          <a:ea typeface="+mn-ea"/>
          <a:cs typeface="+mn-cs"/>
        </a:defRPr>
      </a:lvl1pPr>
      <a:lvl2pPr marL="742932" indent="-28574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2pPr>
      <a:lvl3pPr marL="1142971"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3pPr>
      <a:lvl4pPr marL="1600160"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4pPr>
      <a:lvl5pPr marL="2057349"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5pPr>
      <a:lvl6pPr marL="2514537" indent="-228594" algn="l" rtl="0" eaLnBrk="1" fontAlgn="base" hangingPunct="1">
        <a:spcBef>
          <a:spcPct val="20000"/>
        </a:spcBef>
        <a:spcAft>
          <a:spcPct val="0"/>
        </a:spcAft>
        <a:buChar char="»"/>
        <a:defRPr sz="1400">
          <a:solidFill>
            <a:schemeClr val="tx1"/>
          </a:solidFill>
          <a:latin typeface="+mn-lt"/>
        </a:defRPr>
      </a:lvl6pPr>
      <a:lvl7pPr marL="2971726" indent="-228594" algn="l" rtl="0" eaLnBrk="1" fontAlgn="base" hangingPunct="1">
        <a:spcBef>
          <a:spcPct val="20000"/>
        </a:spcBef>
        <a:spcAft>
          <a:spcPct val="0"/>
        </a:spcAft>
        <a:buChar char="»"/>
        <a:defRPr sz="1400">
          <a:solidFill>
            <a:schemeClr val="tx1"/>
          </a:solidFill>
          <a:latin typeface="+mn-lt"/>
        </a:defRPr>
      </a:lvl7pPr>
      <a:lvl8pPr marL="3428914" indent="-228594" algn="l" rtl="0" eaLnBrk="1" fontAlgn="base" hangingPunct="1">
        <a:spcBef>
          <a:spcPct val="20000"/>
        </a:spcBef>
        <a:spcAft>
          <a:spcPct val="0"/>
        </a:spcAft>
        <a:buChar char="»"/>
        <a:defRPr sz="1400">
          <a:solidFill>
            <a:schemeClr val="tx1"/>
          </a:solidFill>
          <a:latin typeface="+mn-lt"/>
        </a:defRPr>
      </a:lvl8pPr>
      <a:lvl9pPr marL="3886103" indent="-228594"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FA81E5-61D1-401D-BF36-997EA3D029B7}"/>
              </a:ext>
            </a:extLst>
          </p:cNvPr>
          <p:cNvSpPr/>
          <p:nvPr userDrawn="1"/>
        </p:nvSpPr>
        <p:spPr bwMode="auto">
          <a:xfrm>
            <a:off x="0" y="0"/>
            <a:ext cx="12192000" cy="822960"/>
          </a:xfrm>
          <a:prstGeom prst="rect">
            <a:avLst/>
          </a:prstGeom>
          <a:solidFill>
            <a:schemeClr val="accent2"/>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304803" y="97941"/>
            <a:ext cx="722753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914400"/>
            <a:ext cx="11582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a:extLst>
              <a:ext uri="{FF2B5EF4-FFF2-40B4-BE49-F238E27FC236}">
                <a16:creationId xmlns:a16="http://schemas.microsoft.com/office/drawing/2014/main" id="{D640EB94-3DBE-419E-9843-E238A0C615A5}"/>
              </a:ext>
            </a:extLst>
          </p:cNvPr>
          <p:cNvSpPr txBox="1"/>
          <p:nvPr userDrawn="1"/>
        </p:nvSpPr>
        <p:spPr>
          <a:xfrm>
            <a:off x="11029321" y="6400800"/>
            <a:ext cx="1040761" cy="457200"/>
          </a:xfrm>
          <a:prstGeom prst="rect">
            <a:avLst/>
          </a:prstGeom>
          <a:noFill/>
        </p:spPr>
        <p:txBody>
          <a:bodyPr wrap="square" rtlCol="0" anchor="ctr">
            <a:noAutofit/>
          </a:bodyPr>
          <a:lstStyle/>
          <a:p>
            <a:pPr algn="r" fontAlgn="base">
              <a:spcBef>
                <a:spcPct val="0"/>
              </a:spcBef>
              <a:spcAft>
                <a:spcPct val="0"/>
              </a:spcAft>
              <a:defRPr/>
            </a:pPr>
            <a:fld id="{3DEE994A-6C19-4C10-AACD-8C8ECB3D8C2A}" type="slidenum">
              <a:rPr lang="en-US" sz="1100" smtClean="0">
                <a:solidFill>
                  <a:srgbClr val="989898"/>
                </a:solidFill>
              </a:rPr>
              <a:t>‹#›</a:t>
            </a:fld>
            <a:endParaRPr lang="en-US" sz="1100" dirty="0">
              <a:solidFill>
                <a:srgbClr val="989898"/>
              </a:solidFill>
            </a:endParaRPr>
          </a:p>
        </p:txBody>
      </p:sp>
      <p:pic>
        <p:nvPicPr>
          <p:cNvPr id="13" name="Picture 12" descr="A picture containing text&#10;&#10;Description automatically generated">
            <a:extLst>
              <a:ext uri="{FF2B5EF4-FFF2-40B4-BE49-F238E27FC236}">
                <a16:creationId xmlns:a16="http://schemas.microsoft.com/office/drawing/2014/main" id="{0AC8B1F8-85E5-4BBC-9A3C-111FF380DB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654260" y="176912"/>
            <a:ext cx="2306953" cy="45720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06F6A201-E047-470F-81F5-755F6CB12DF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83131" y="176912"/>
            <a:ext cx="1986951" cy="457200"/>
          </a:xfrm>
          <a:prstGeom prst="rect">
            <a:avLst/>
          </a:prstGeom>
        </p:spPr>
      </p:pic>
    </p:spTree>
    <p:extLst>
      <p:ext uri="{BB962C8B-B14F-4D97-AF65-F5344CB8AC3E}">
        <p14:creationId xmlns:p14="http://schemas.microsoft.com/office/powerpoint/2010/main" val="40087604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hd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1800">
          <a:solidFill>
            <a:srgbClr val="2D2A26"/>
          </a:solidFill>
          <a:latin typeface="+mn-lt"/>
          <a:ea typeface="+mn-ea"/>
          <a:cs typeface="+mn-cs"/>
        </a:defRPr>
      </a:lvl1pPr>
      <a:lvl2pPr marL="742932" indent="-28574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2pPr>
      <a:lvl3pPr marL="1142971"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3pPr>
      <a:lvl4pPr marL="1600160"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4pPr>
      <a:lvl5pPr marL="2057349"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5pPr>
      <a:lvl6pPr marL="2514537" indent="-228594" algn="l" rtl="0" eaLnBrk="1" fontAlgn="base" hangingPunct="1">
        <a:spcBef>
          <a:spcPct val="20000"/>
        </a:spcBef>
        <a:spcAft>
          <a:spcPct val="0"/>
        </a:spcAft>
        <a:buChar char="»"/>
        <a:defRPr sz="1400">
          <a:solidFill>
            <a:schemeClr val="tx1"/>
          </a:solidFill>
          <a:latin typeface="+mn-lt"/>
        </a:defRPr>
      </a:lvl6pPr>
      <a:lvl7pPr marL="2971726" indent="-228594" algn="l" rtl="0" eaLnBrk="1" fontAlgn="base" hangingPunct="1">
        <a:spcBef>
          <a:spcPct val="20000"/>
        </a:spcBef>
        <a:spcAft>
          <a:spcPct val="0"/>
        </a:spcAft>
        <a:buChar char="»"/>
        <a:defRPr sz="1400">
          <a:solidFill>
            <a:schemeClr val="tx1"/>
          </a:solidFill>
          <a:latin typeface="+mn-lt"/>
        </a:defRPr>
      </a:lvl7pPr>
      <a:lvl8pPr marL="3428914" indent="-228594" algn="l" rtl="0" eaLnBrk="1" fontAlgn="base" hangingPunct="1">
        <a:spcBef>
          <a:spcPct val="20000"/>
        </a:spcBef>
        <a:spcAft>
          <a:spcPct val="0"/>
        </a:spcAft>
        <a:buChar char="»"/>
        <a:defRPr sz="1400">
          <a:solidFill>
            <a:schemeClr val="tx1"/>
          </a:solidFill>
          <a:latin typeface="+mn-lt"/>
        </a:defRPr>
      </a:lvl8pPr>
      <a:lvl9pPr marL="3886103" indent="-228594"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3" orient="horz" pos="4032">
          <p15:clr>
            <a:srgbClr val="F26B43"/>
          </p15:clr>
        </p15:guide>
        <p15:guide id="4" pos="7488">
          <p15:clr>
            <a:srgbClr val="F26B43"/>
          </p15:clr>
        </p15:guide>
        <p15:guide id="5" pos="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3402479516"/>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2211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360">
          <p15:clr>
            <a:srgbClr val="F26B43"/>
          </p15:clr>
        </p15:guide>
        <p15:guide id="5" orient="horz" pos="2160">
          <p15:clr>
            <a:srgbClr val="F26B43"/>
          </p15:clr>
        </p15:guide>
        <p15:guide id="6" orient="horz" pos="3912">
          <p15:clr>
            <a:srgbClr val="F26B43"/>
          </p15:clr>
        </p15:guide>
        <p15:guide id="7"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6.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57.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chart" Target="../charts/chart1.xml"/><Relationship Id="rId11" Type="http://schemas.openxmlformats.org/officeDocument/2006/relationships/image" Target="../media/image38.jpeg"/><Relationship Id="rId5" Type="http://schemas.openxmlformats.org/officeDocument/2006/relationships/image" Target="../media/image30.png"/><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68.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39.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3.xml"/><Relationship Id="rId5" Type="http://schemas.openxmlformats.org/officeDocument/2006/relationships/image" Target="../media/image72.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7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76.jpe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3.xml"/><Relationship Id="rId5" Type="http://schemas.openxmlformats.org/officeDocument/2006/relationships/image" Target="../media/image80.jpe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3.xml"/><Relationship Id="rId5" Type="http://schemas.openxmlformats.org/officeDocument/2006/relationships/image" Target="../media/image83.jpe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chart" Target="../charts/chart2.xml"/><Relationship Id="rId5" Type="http://schemas.openxmlformats.org/officeDocument/2006/relationships/image" Target="../media/image30.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1"/>
            <a:ext cx="12192001"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988126" y="2033272"/>
            <a:ext cx="10215748" cy="1435142"/>
          </a:xfrm>
          <a:effectLst>
            <a:outerShdw blurRad="50800" dist="38100" dir="2700000" algn="tl" rotWithShape="0">
              <a:prstClr val="black">
                <a:alpha val="40000"/>
              </a:prstClr>
            </a:outerShdw>
          </a:effectLst>
        </p:spPr>
        <p:txBody>
          <a:bodyPr>
            <a:noAutofit/>
          </a:bodyPr>
          <a:lstStyle/>
          <a:p>
            <a:pPr algn="ctr"/>
            <a:r>
              <a:rPr lang="en-US" sz="5400" dirty="0"/>
              <a:t>LSIC </a:t>
            </a:r>
            <a:r>
              <a:rPr lang="en-US" sz="5400" dirty="0" smtClean="0"/>
              <a:t>Autonomy Workshop</a:t>
            </a:r>
            <a:br>
              <a:rPr lang="en-US" sz="5400" dirty="0" smtClean="0"/>
            </a:br>
            <a:r>
              <a:rPr lang="en-US" sz="5400" dirty="0" smtClean="0"/>
              <a:t>Day 1</a:t>
            </a:r>
            <a:endParaRPr lang="en-US" sz="5400" dirty="0"/>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5109" y="544694"/>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4192116" y="6048408"/>
            <a:ext cx="3203114" cy="586102"/>
          </a:xfrm>
          <a:prstGeom prst="rect">
            <a:avLst/>
          </a:prstGeom>
        </p:spPr>
      </p:pic>
      <p:sp>
        <p:nvSpPr>
          <p:cNvPr id="13" name="Text Placeholder 12">
            <a:extLst>
              <a:ext uri="{FF2B5EF4-FFF2-40B4-BE49-F238E27FC236}">
                <a16:creationId xmlns:a16="http://schemas.microsoft.com/office/drawing/2014/main" id="{BA55CA70-51B7-044E-D707-7959598C8518}"/>
              </a:ext>
            </a:extLst>
          </p:cNvPr>
          <p:cNvSpPr txBox="1">
            <a:spLocks/>
          </p:cNvSpPr>
          <p:nvPr/>
        </p:nvSpPr>
        <p:spPr>
          <a:xfrm>
            <a:off x="4561829" y="3549966"/>
            <a:ext cx="3068341" cy="505024"/>
          </a:xfrm>
          <a:prstGeom prst="rect">
            <a:avLst/>
          </a:prstGeom>
          <a:noFill/>
        </p:spPr>
        <p:txBody>
          <a:bodyPr anchor="ctr">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500" dirty="0" smtClean="0"/>
              <a:t>August 21, </a:t>
            </a:r>
            <a:r>
              <a:rPr lang="en-US" sz="2500" dirty="0"/>
              <a:t>2023</a:t>
            </a:r>
          </a:p>
        </p:txBody>
      </p:sp>
    </p:spTree>
    <p:extLst>
      <p:ext uri="{BB962C8B-B14F-4D97-AF65-F5344CB8AC3E}">
        <p14:creationId xmlns:p14="http://schemas.microsoft.com/office/powerpoint/2010/main" val="1357251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392605" y="5341353"/>
            <a:ext cx="3932181"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Alex Pletta &amp; Ben Younes (</a:t>
            </a:r>
            <a:r>
              <a:rPr lang="en-US" sz="2400" b="1" dirty="0" err="1" smtClean="0">
                <a:solidFill>
                  <a:prstClr val="white"/>
                </a:solidFill>
              </a:rPr>
              <a:t>Astrobotic</a:t>
            </a:r>
            <a:r>
              <a:rPr lang="en-US" sz="2400" b="1" dirty="0" smtClean="0">
                <a:solidFill>
                  <a:prstClr val="white"/>
                </a:solidFill>
              </a:rPr>
              <a:t>)</a:t>
            </a:r>
          </a:p>
        </p:txBody>
      </p:sp>
      <p:sp>
        <p:nvSpPr>
          <p:cNvPr id="3" name="TextBox 2"/>
          <p:cNvSpPr txBox="1"/>
          <p:nvPr/>
        </p:nvSpPr>
        <p:spPr>
          <a:xfrm>
            <a:off x="5101020" y="493528"/>
            <a:ext cx="6861504" cy="6232475"/>
          </a:xfrm>
          <a:prstGeom prst="rect">
            <a:avLst/>
          </a:prstGeom>
          <a:noFill/>
          <a:ln w="19050">
            <a:noFill/>
          </a:ln>
        </p:spPr>
        <p:txBody>
          <a:bodyPr wrap="square" rtlCol="0">
            <a:spAutoFit/>
          </a:bodyPr>
          <a:lstStyle/>
          <a:p>
            <a:pPr algn="ctr"/>
            <a:r>
              <a:rPr lang="en-US" sz="2200" b="1" dirty="0" smtClean="0">
                <a:solidFill>
                  <a:schemeClr val="bg1"/>
                </a:solidFill>
              </a:rPr>
              <a:t>The Future of Precision Lunar Localization</a:t>
            </a:r>
            <a:endParaRPr lang="en-US" sz="2200" b="1" dirty="0">
              <a:solidFill>
                <a:schemeClr val="bg1"/>
              </a:solidFill>
            </a:endParaRPr>
          </a:p>
          <a:p>
            <a:pPr algn="ctr"/>
            <a:endParaRPr lang="en-US" sz="2000" b="1" dirty="0" smtClean="0">
              <a:solidFill>
                <a:schemeClr val="bg1"/>
              </a:solidFill>
            </a:endParaRPr>
          </a:p>
          <a:p>
            <a:r>
              <a:rPr lang="en-US" sz="1700" dirty="0">
                <a:solidFill>
                  <a:schemeClr val="bg1"/>
                </a:solidFill>
              </a:rPr>
              <a:t>Traditional planetary surface mobility platforms have historically relied on imprecise localization that excels in wide open, long distance traversal applications. The surface systems of the next century, especially within the context of Moon to Mars, however, will require high precision to enable continuous operation in dusty, high dynamic range, high speed, spectrally reflective, and texture-limited environments. Making the problem more challenging are long-term reliability requirements, especially when navigating around surface assets for construction, ISRU and increasingly complex science objectives.</a:t>
            </a:r>
          </a:p>
          <a:p>
            <a:r>
              <a:rPr lang="en-US" sz="1700" dirty="0">
                <a:solidFill>
                  <a:schemeClr val="bg1"/>
                </a:solidFill>
              </a:rPr>
              <a:t> </a:t>
            </a:r>
          </a:p>
          <a:p>
            <a:r>
              <a:rPr lang="en-US" sz="1700" dirty="0">
                <a:solidFill>
                  <a:schemeClr val="bg1"/>
                </a:solidFill>
              </a:rPr>
              <a:t>This presentation will focus on discussing the localization difficulties posed by these challenges, tradeoffs in sensing modalities, and recommendations for future technology development to assess and de-risk potential approaches. Discussion will revolve around overcoming the unique environmental constraints inherent to robotic </a:t>
            </a:r>
            <a:r>
              <a:rPr lang="en-US" sz="1700" dirty="0" err="1">
                <a:solidFill>
                  <a:schemeClr val="bg1"/>
                </a:solidFill>
              </a:rPr>
              <a:t>sitework</a:t>
            </a:r>
            <a:r>
              <a:rPr lang="en-US" sz="1700" dirty="0">
                <a:solidFill>
                  <a:schemeClr val="bg1"/>
                </a:solidFill>
              </a:rPr>
              <a:t> in a lunar environment. Additional presentation emphasis will be on robotic total stations and their applicability to lunar </a:t>
            </a:r>
            <a:r>
              <a:rPr lang="en-US" sz="1700" dirty="0" err="1">
                <a:solidFill>
                  <a:schemeClr val="bg1"/>
                </a:solidFill>
              </a:rPr>
              <a:t>sitework</a:t>
            </a:r>
            <a:r>
              <a:rPr lang="en-US" sz="1700" dirty="0">
                <a:solidFill>
                  <a:schemeClr val="bg1"/>
                </a:solidFill>
              </a:rPr>
              <a:t> robotics as a particularly promising sensing modality. Lessons learned exploring this modality within a lunar construction context will be shared.</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5243" r="13306" b="14509"/>
          <a:stretch/>
        </p:blipFill>
        <p:spPr bwMode="auto">
          <a:xfrm>
            <a:off x="190500" y="890196"/>
            <a:ext cx="2516377" cy="3019652"/>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b="21885"/>
          <a:stretch/>
        </p:blipFill>
        <p:spPr bwMode="auto">
          <a:xfrm>
            <a:off x="2247385" y="2198467"/>
            <a:ext cx="2624160" cy="3075521"/>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3821117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Fernando Figueroa (NASA)</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4903" b="6190"/>
          <a:stretch/>
        </p:blipFill>
        <p:spPr bwMode="auto">
          <a:xfrm>
            <a:off x="691535" y="1371045"/>
            <a:ext cx="3334323" cy="3970308"/>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871545" y="1150328"/>
            <a:ext cx="6861504" cy="5232202"/>
          </a:xfrm>
          <a:prstGeom prst="rect">
            <a:avLst/>
          </a:prstGeom>
          <a:noFill/>
          <a:ln w="19050">
            <a:noFill/>
          </a:ln>
        </p:spPr>
        <p:txBody>
          <a:bodyPr wrap="square" rtlCol="0">
            <a:spAutoFit/>
          </a:bodyPr>
          <a:lstStyle/>
          <a:p>
            <a:pPr algn="ctr"/>
            <a:r>
              <a:rPr lang="en-US" sz="2200" b="1" dirty="0" smtClean="0">
                <a:solidFill>
                  <a:schemeClr val="bg1"/>
                </a:solidFill>
              </a:rPr>
              <a:t>Autonomy Technologies for Systems of a Moon Base</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aim of the workshop is to “explore emerging autonomy technologies that could enable or enhance mission capabilities, reduce mission risk, and reduce mission cost.” Enhancing mission capabilities will depend on how capable and trustworthy the autonomy implemented is. As systems increase in complexity, and also with multiple interdependent/interacting systems, current autonomy capability and trustworthiness is very low. A paradigm and technology from NASA that addresses this shortcoming will be discussed, the NASA Platform for Autonomous Systems (NPAS). NPAS also happens to address reduction of mission risk and cost. NPAS will be discussed as a capability that is reaching readiness for space use, but also serves as a reference to develop technologies suitable for integrated autonomous operations of lunar systems; encompassing autonomous systems, situational awareness, and reasoning and acting. </a:t>
            </a:r>
            <a:endParaRPr lang="en-US" sz="2000" b="1" dirty="0">
              <a:solidFill>
                <a:schemeClr val="bg1"/>
              </a:solidFill>
            </a:endParaRPr>
          </a:p>
        </p:txBody>
      </p:sp>
      <p:sp>
        <p:nvSpPr>
          <p:cNvPr id="12" name="TextBox 11"/>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176549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Jim Bellingham (JHU)</a:t>
            </a:r>
          </a:p>
        </p:txBody>
      </p:sp>
      <p:sp>
        <p:nvSpPr>
          <p:cNvPr id="3" name="TextBox 2"/>
          <p:cNvSpPr txBox="1"/>
          <p:nvPr/>
        </p:nvSpPr>
        <p:spPr>
          <a:xfrm>
            <a:off x="4871545" y="1150328"/>
            <a:ext cx="6861504" cy="5170646"/>
          </a:xfrm>
          <a:prstGeom prst="rect">
            <a:avLst/>
          </a:prstGeom>
          <a:noFill/>
          <a:ln w="19050">
            <a:noFill/>
          </a:ln>
        </p:spPr>
        <p:txBody>
          <a:bodyPr wrap="square" rtlCol="0">
            <a:spAutoFit/>
          </a:bodyPr>
          <a:lstStyle/>
          <a:p>
            <a:pPr algn="ctr"/>
            <a:r>
              <a:rPr lang="en-US" sz="2200" b="1" dirty="0" smtClean="0">
                <a:solidFill>
                  <a:schemeClr val="bg1"/>
                </a:solidFill>
              </a:rPr>
              <a:t>Autonomous Systems, Humans, and Reliability</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Autonomy will assume an increasingly critical role in the realm of space exploration, spanning diverse domains. Its application will range from robots operating independently in remote and hostile environments to systems in close and continuously interaction with human counterparts.  V&amp;V of autonomous systems remains an outstanding challenge, with failure modes often coming to light only through extensive and costly experimentation. Consequently, the test, break, fix cycle can dominate cost and schedule risk in large AI systems.  Further, AI systems interacting with humans have advanced rapidly recently but fall far short in many respects.  In this case, the challenge is for AI to understand human objectives as well at the human cognitive and emotional state so that it can carefully structure interactions to mitigate human errors and optimize performance.   Thus, while AI already offers powerful new capabilities, there are significant challenges to overcome when high reliability is critical.</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749027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13</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8" name="TextBox 7"/>
          <p:cNvSpPr txBox="1"/>
          <p:nvPr/>
        </p:nvSpPr>
        <p:spPr>
          <a:xfrm>
            <a:off x="1004777" y="5151106"/>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1: Autonomous Systems, Situational and Self Awareness, Reasoning and Acting</a:t>
            </a:r>
          </a:p>
        </p:txBody>
      </p:sp>
      <p:grpSp>
        <p:nvGrpSpPr>
          <p:cNvPr id="11" name="Group 10"/>
          <p:cNvGrpSpPr/>
          <p:nvPr/>
        </p:nvGrpSpPr>
        <p:grpSpPr>
          <a:xfrm>
            <a:off x="257310" y="628850"/>
            <a:ext cx="1424070" cy="1808139"/>
            <a:chOff x="257310" y="184014"/>
            <a:chExt cx="1424070" cy="1808139"/>
          </a:xfrm>
        </p:grpSpPr>
        <p:pic>
          <p:nvPicPr>
            <p:cNvPr id="2" name="Picture 1"/>
            <p:cNvPicPr>
              <a:picLocks noChangeAspect="1"/>
            </p:cNvPicPr>
            <p:nvPr/>
          </p:nvPicPr>
          <p:blipFill>
            <a:blip r:embed="rId3"/>
            <a:stretch>
              <a:fillRect/>
            </a:stretch>
          </p:blipFill>
          <p:spPr>
            <a:xfrm>
              <a:off x="257310" y="184014"/>
              <a:ext cx="1424070" cy="1424070"/>
            </a:xfrm>
            <a:prstGeom prst="rect">
              <a:avLst/>
            </a:prstGeom>
          </p:spPr>
        </p:pic>
        <p:sp>
          <p:nvSpPr>
            <p:cNvPr id="10" name="TextBox 9"/>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39936" y="127759"/>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635239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8674" name="Picture 2" descr="Free vector cute astronaut eating ramen noodle in space cartoon vector icon illustration science food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12" y="1129186"/>
            <a:ext cx="4832131" cy="4832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5"/>
          <a:stretch>
            <a:fillRect/>
          </a:stretch>
        </p:blipFill>
        <p:spPr>
          <a:xfrm>
            <a:off x="7913322" y="4028439"/>
            <a:ext cx="1912306" cy="1904469"/>
          </a:xfrm>
          <a:prstGeom prst="rect">
            <a:avLst/>
          </a:prstGeom>
        </p:spPr>
      </p:pic>
      <p:sp>
        <p:nvSpPr>
          <p:cNvPr id="11" name="TextBox 10"/>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grpSp>
        <p:nvGrpSpPr>
          <p:cNvPr id="14" name="Group 13"/>
          <p:cNvGrpSpPr/>
          <p:nvPr/>
        </p:nvGrpSpPr>
        <p:grpSpPr>
          <a:xfrm>
            <a:off x="10155986" y="4376946"/>
            <a:ext cx="1166835" cy="930460"/>
            <a:chOff x="1015933" y="1890849"/>
            <a:chExt cx="3077932" cy="2454410"/>
          </a:xfrm>
        </p:grpSpPr>
        <p:sp>
          <p:nvSpPr>
            <p:cNvPr id="15" name="Chord 14"/>
            <p:cNvSpPr/>
            <p:nvPr/>
          </p:nvSpPr>
          <p:spPr>
            <a:xfrm rot="6761556">
              <a:off x="1443446" y="1894114"/>
              <a:ext cx="2331720" cy="2325189"/>
            </a:xfrm>
            <a:prstGeom prst="chord">
              <a:avLst>
                <a:gd name="adj1" fmla="val 4045027"/>
                <a:gd name="adj2" fmla="val 14793249"/>
              </a:avLst>
            </a:pr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6" name="Chord 17"/>
            <p:cNvSpPr/>
            <p:nvPr/>
          </p:nvSpPr>
          <p:spPr>
            <a:xfrm rot="17585379">
              <a:off x="1904919" y="2580513"/>
              <a:ext cx="1319715" cy="2209777"/>
            </a:xfrm>
            <a:custGeom>
              <a:avLst/>
              <a:gdLst>
                <a:gd name="connsiteX0" fmla="*/ 1612503 w 2331720"/>
                <a:gd name="connsiteY0" fmla="*/ 2236490 h 2325189"/>
                <a:gd name="connsiteX1" fmla="*/ 93255 w 2331720"/>
                <a:gd name="connsiteY1" fmla="*/ 1618205 h 2325189"/>
                <a:gd name="connsiteX2" fmla="*/ 703079 w 2331720"/>
                <a:gd name="connsiteY2" fmla="*/ 95514 h 2325189"/>
                <a:gd name="connsiteX3" fmla="*/ 1612503 w 2331720"/>
                <a:gd name="connsiteY3" fmla="*/ 2236490 h 2325189"/>
                <a:gd name="connsiteX0" fmla="*/ 1319715 w 1319715"/>
                <a:gd name="connsiteY0" fmla="*/ 2140976 h 2209777"/>
                <a:gd name="connsiteX1" fmla="*/ 220157 w 1319715"/>
                <a:gd name="connsiteY1" fmla="*/ 1357968 h 2209777"/>
                <a:gd name="connsiteX2" fmla="*/ 410291 w 1319715"/>
                <a:gd name="connsiteY2" fmla="*/ 0 h 2209777"/>
                <a:gd name="connsiteX3" fmla="*/ 1319715 w 1319715"/>
                <a:gd name="connsiteY3" fmla="*/ 2140976 h 2209777"/>
              </a:gdLst>
              <a:ahLst/>
              <a:cxnLst>
                <a:cxn ang="0">
                  <a:pos x="connsiteX0" y="connsiteY0"/>
                </a:cxn>
                <a:cxn ang="0">
                  <a:pos x="connsiteX1" y="connsiteY1"/>
                </a:cxn>
                <a:cxn ang="0">
                  <a:pos x="connsiteX2" y="connsiteY2"/>
                </a:cxn>
                <a:cxn ang="0">
                  <a:pos x="connsiteX3" y="connsiteY3"/>
                </a:cxn>
              </a:cxnLst>
              <a:rect l="l" t="t" r="r" b="b"/>
              <a:pathLst>
                <a:path w="1319715" h="2209777">
                  <a:moveTo>
                    <a:pt x="1319715" y="2140976"/>
                  </a:moveTo>
                  <a:cubicBezTo>
                    <a:pt x="728959" y="2385303"/>
                    <a:pt x="470791" y="1944714"/>
                    <a:pt x="220157" y="1357968"/>
                  </a:cubicBezTo>
                  <a:cubicBezTo>
                    <a:pt x="-31196" y="769539"/>
                    <a:pt x="-178400" y="253881"/>
                    <a:pt x="410291" y="0"/>
                  </a:cubicBezTo>
                  <a:lnTo>
                    <a:pt x="1319715" y="2140976"/>
                  </a:lnTo>
                  <a:close/>
                </a:path>
              </a:pathLst>
            </a:cu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Teardrop 16"/>
            <p:cNvSpPr/>
            <p:nvPr/>
          </p:nvSpPr>
          <p:spPr>
            <a:xfrm>
              <a:off x="1985554" y="2516552"/>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8" name="Teardrop 17"/>
            <p:cNvSpPr/>
            <p:nvPr/>
          </p:nvSpPr>
          <p:spPr>
            <a:xfrm>
              <a:off x="2254431" y="2182214"/>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9" name="Teardrop 18"/>
            <p:cNvSpPr/>
            <p:nvPr/>
          </p:nvSpPr>
          <p:spPr>
            <a:xfrm>
              <a:off x="2559231" y="25185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0" name="Teardrop 19"/>
            <p:cNvSpPr/>
            <p:nvPr/>
          </p:nvSpPr>
          <p:spPr>
            <a:xfrm>
              <a:off x="1685109" y="2820263"/>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1" name="Teardrop 20"/>
            <p:cNvSpPr/>
            <p:nvPr/>
          </p:nvSpPr>
          <p:spPr>
            <a:xfrm>
              <a:off x="3401786" y="2731006"/>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2" name="Teardrop 21"/>
            <p:cNvSpPr/>
            <p:nvPr/>
          </p:nvSpPr>
          <p:spPr>
            <a:xfrm>
              <a:off x="2901589" y="25159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3" name="Teardrop 22"/>
            <p:cNvSpPr/>
            <p:nvPr/>
          </p:nvSpPr>
          <p:spPr>
            <a:xfrm>
              <a:off x="2711631" y="2110369"/>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4" name="Teardrop 23"/>
            <p:cNvSpPr/>
            <p:nvPr/>
          </p:nvSpPr>
          <p:spPr>
            <a:xfrm>
              <a:off x="3169920" y="234181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5" name="Rounded Rectangle 24"/>
            <p:cNvSpPr/>
            <p:nvPr/>
          </p:nvSpPr>
          <p:spPr>
            <a:xfrm>
              <a:off x="1512026" y="3265735"/>
              <a:ext cx="2194560" cy="26751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6" name="Diagonal Stripe 25"/>
            <p:cNvSpPr/>
            <p:nvPr/>
          </p:nvSpPr>
          <p:spPr>
            <a:xfrm rot="786060">
              <a:off x="2376351" y="3158665"/>
              <a:ext cx="1587137"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solidFill>
                  <a:schemeClr val="tx1"/>
                </a:solidFill>
              </a:endParaRPr>
            </a:p>
          </p:txBody>
        </p:sp>
        <p:sp>
          <p:nvSpPr>
            <p:cNvPr id="27" name="Diagonal Stripe 26"/>
            <p:cNvSpPr/>
            <p:nvPr/>
          </p:nvSpPr>
          <p:spPr>
            <a:xfrm rot="20790735" flipH="1">
              <a:off x="1371388" y="3169440"/>
              <a:ext cx="1296602"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solidFill>
                  <a:schemeClr val="tx1"/>
                </a:solidFill>
              </a:endParaRPr>
            </a:p>
          </p:txBody>
        </p:sp>
        <p:sp>
          <p:nvSpPr>
            <p:cNvPr id="28" name="Lightning Bolt 27"/>
            <p:cNvSpPr/>
            <p:nvPr/>
          </p:nvSpPr>
          <p:spPr>
            <a:xfrm rot="21075345">
              <a:off x="2186140" y="3045153"/>
              <a:ext cx="1907725" cy="253857"/>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9" name="Lightning Bolt 28"/>
            <p:cNvSpPr/>
            <p:nvPr/>
          </p:nvSpPr>
          <p:spPr>
            <a:xfrm rot="205111" flipH="1">
              <a:off x="1015933" y="3079315"/>
              <a:ext cx="2191456" cy="230883"/>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Tree>
    <p:extLst>
      <p:ext uri="{BB962C8B-B14F-4D97-AF65-F5344CB8AC3E}">
        <p14:creationId xmlns:p14="http://schemas.microsoft.com/office/powerpoint/2010/main" val="308845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302689"/>
            <a:ext cx="5744838" cy="1124201"/>
          </a:xfrm>
        </p:spPr>
        <p:txBody>
          <a:bodyPr>
            <a:normAutofit/>
          </a:bodyPr>
          <a:lstStyle/>
          <a:p>
            <a:pPr marL="0" indent="0" algn="ctr">
              <a:buNone/>
            </a:pPr>
            <a:r>
              <a:rPr lang="en-US" sz="3200" b="1" dirty="0" smtClean="0"/>
              <a:t>Reasoning and Acting / Trust in Autonomous Systems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15</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1</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302689"/>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Situational and Self Awareness</a:t>
            </a:r>
          </a:p>
        </p:txBody>
      </p:sp>
      <p:sp>
        <p:nvSpPr>
          <p:cNvPr id="14" name="TextBox 13"/>
          <p:cNvSpPr txBox="1"/>
          <p:nvPr/>
        </p:nvSpPr>
        <p:spPr>
          <a:xfrm>
            <a:off x="1285193" y="2608973"/>
            <a:ext cx="3586352" cy="3785652"/>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Tom Cheng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Raymond Lu (facilitator)</a:t>
            </a:r>
          </a:p>
          <a:p>
            <a:pPr marL="342900" indent="-342900">
              <a:buFont typeface="Arial" panose="020B0604020202020204" pitchFamily="34" charset="0"/>
              <a:buChar char="•"/>
            </a:pPr>
            <a:r>
              <a:rPr lang="en-US" sz="2000" dirty="0" smtClean="0">
                <a:solidFill>
                  <a:schemeClr val="bg1"/>
                </a:solidFill>
              </a:rPr>
              <a:t>Alhassan Yasin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smtClean="0">
                <a:solidFill>
                  <a:schemeClr val="bg1"/>
                </a:solidFill>
              </a:rPr>
              <a:t>Terry Fong (SME)</a:t>
            </a:r>
            <a:endParaRPr lang="en-US" sz="2000" dirty="0">
              <a:solidFill>
                <a:schemeClr val="bg1"/>
              </a:solidFill>
            </a:endParaRPr>
          </a:p>
        </p:txBody>
      </p:sp>
      <p:sp>
        <p:nvSpPr>
          <p:cNvPr id="2" name="TextBox 1"/>
          <p:cNvSpPr txBox="1"/>
          <p:nvPr/>
        </p:nvSpPr>
        <p:spPr>
          <a:xfrm>
            <a:off x="4684856" y="5386321"/>
            <a:ext cx="2519594" cy="1015663"/>
          </a:xfrm>
          <a:prstGeom prst="rect">
            <a:avLst/>
          </a:prstGeom>
          <a:solidFill>
            <a:srgbClr val="FFFF00"/>
          </a:solidFill>
          <a:ln w="19050">
            <a:noFill/>
          </a:ln>
        </p:spPr>
        <p:txBody>
          <a:bodyPr wrap="square" rtlCol="0">
            <a:spAutoFit/>
          </a:bodyPr>
          <a:lstStyle/>
          <a:p>
            <a:pPr algn="ctr"/>
            <a:r>
              <a:rPr lang="en-US" sz="2000" b="1" dirty="0" smtClean="0"/>
              <a:t>Coffee Break </a:t>
            </a:r>
          </a:p>
          <a:p>
            <a:pPr algn="ctr"/>
            <a:r>
              <a:rPr lang="en-US" sz="2000" b="1" dirty="0" smtClean="0"/>
              <a:t>1:45 PM – 1:55 PM</a:t>
            </a:r>
          </a:p>
          <a:p>
            <a:pPr algn="ctr"/>
            <a:r>
              <a:rPr lang="en-US" sz="2000" b="1" dirty="0" smtClean="0"/>
              <a:t>ET</a:t>
            </a:r>
          </a:p>
        </p:txBody>
      </p:sp>
      <p:sp>
        <p:nvSpPr>
          <p:cNvPr id="10" name="TextBox 9"/>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
        <p:nvSpPr>
          <p:cNvPr id="11" name="TextBox 10"/>
          <p:cNvSpPr txBox="1"/>
          <p:nvPr/>
        </p:nvSpPr>
        <p:spPr>
          <a:xfrm>
            <a:off x="7333030" y="2311129"/>
            <a:ext cx="4067503" cy="4093428"/>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John Gersh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Bob Chalmers (SME)</a:t>
            </a:r>
          </a:p>
          <a:p>
            <a:endParaRPr lang="en-US" sz="2000" dirty="0" smtClean="0">
              <a:solidFill>
                <a:schemeClr val="bg1"/>
              </a:solidFill>
            </a:endParaRPr>
          </a:p>
          <a:p>
            <a:r>
              <a:rPr lang="en-US" sz="2000" b="1" dirty="0" smtClean="0">
                <a:solidFill>
                  <a:srgbClr val="FFFF00"/>
                </a:solidFill>
              </a:rPr>
              <a:t>Zoom Room 6:</a:t>
            </a:r>
          </a:p>
          <a:p>
            <a:pPr marL="342900" indent="-342900">
              <a:buFont typeface="Arial" panose="020B0604020202020204" pitchFamily="34" charset="0"/>
              <a:buChar char="•"/>
            </a:pPr>
            <a:r>
              <a:rPr lang="en-US" sz="2000" dirty="0" smtClean="0">
                <a:solidFill>
                  <a:schemeClr val="bg1"/>
                </a:solidFill>
              </a:rPr>
              <a:t>Sean Young (facilitator)</a:t>
            </a:r>
          </a:p>
          <a:p>
            <a:pPr marL="342900" indent="-342900">
              <a:buFont typeface="Arial" panose="020B0604020202020204" pitchFamily="34" charset="0"/>
              <a:buChar char="•"/>
            </a:pPr>
            <a:r>
              <a:rPr lang="en-US" sz="2000" dirty="0" smtClean="0">
                <a:solidFill>
                  <a:schemeClr val="bg1"/>
                </a:solidFill>
              </a:rPr>
              <a:t>Julie Obenauer-Motley (SME)</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Tree>
    <p:extLst>
      <p:ext uri="{BB962C8B-B14F-4D97-AF65-F5344CB8AC3E}">
        <p14:creationId xmlns:p14="http://schemas.microsoft.com/office/powerpoint/2010/main" val="3778386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68894"/>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16342" y="1476527"/>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7650" name="Picture 2" descr="Free vector cute astronaut reading book with coffee cartoon vector icon illustration science education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710" y="1363716"/>
            <a:ext cx="4390039" cy="43900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5"/>
          <a:stretch>
            <a:fillRect/>
          </a:stretch>
        </p:blipFill>
        <p:spPr>
          <a:xfrm>
            <a:off x="7913322" y="4028439"/>
            <a:ext cx="1912306" cy="1904469"/>
          </a:xfrm>
          <a:prstGeom prst="rect">
            <a:avLst/>
          </a:prstGeom>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4507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2: Collaborative Systems</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Sarah Hasnain (JHU/APL)</a:t>
            </a:r>
          </a:p>
        </p:txBody>
      </p:sp>
    </p:spTree>
    <p:extLst>
      <p:ext uri="{BB962C8B-B14F-4D97-AF65-F5344CB8AC3E}">
        <p14:creationId xmlns:p14="http://schemas.microsoft.com/office/powerpoint/2010/main" val="2696141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2</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190500" y="5341984"/>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Edward Chow (NASA)</a:t>
            </a:r>
          </a:p>
        </p:txBody>
      </p:sp>
      <p:sp>
        <p:nvSpPr>
          <p:cNvPr id="6" name="TextBox 5">
            <a:extLst>
              <a:ext uri="{FF2B5EF4-FFF2-40B4-BE49-F238E27FC236}">
                <a16:creationId xmlns:a16="http://schemas.microsoft.com/office/drawing/2014/main" id="{F958E70F-13FD-A1BC-79F1-C95246743A63}"/>
              </a:ext>
            </a:extLst>
          </p:cNvPr>
          <p:cNvSpPr txBox="1"/>
          <p:nvPr/>
        </p:nvSpPr>
        <p:spPr>
          <a:xfrm>
            <a:off x="4031975" y="5366940"/>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Grace Gao (Stanford)</a:t>
            </a:r>
          </a:p>
        </p:txBody>
      </p:sp>
      <p:sp>
        <p:nvSpPr>
          <p:cNvPr id="7" name="TextBox 6">
            <a:extLst>
              <a:ext uri="{FF2B5EF4-FFF2-40B4-BE49-F238E27FC236}">
                <a16:creationId xmlns:a16="http://schemas.microsoft.com/office/drawing/2014/main" id="{F958E70F-13FD-A1BC-79F1-C95246743A63}"/>
              </a:ext>
            </a:extLst>
          </p:cNvPr>
          <p:cNvSpPr txBox="1"/>
          <p:nvPr/>
        </p:nvSpPr>
        <p:spPr>
          <a:xfrm>
            <a:off x="8314171" y="5366940"/>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Julie Obenauer-Motley (JHU/APL)</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10639" t="4302" r="10755" b="20615"/>
          <a:stretch/>
        </p:blipFill>
        <p:spPr bwMode="auto">
          <a:xfrm>
            <a:off x="461324" y="1274518"/>
            <a:ext cx="2989131" cy="396836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bwMode="auto">
          <a:xfrm>
            <a:off x="4629969" y="1938710"/>
            <a:ext cx="2852396" cy="2852396"/>
          </a:xfrm>
          <a:prstGeom prst="rect">
            <a:avLst/>
          </a:prstGeom>
          <a:noFill/>
          <a:ln>
            <a:noFill/>
          </a:ln>
        </p:spPr>
      </p:pic>
      <p:pic>
        <p:nvPicPr>
          <p:cNvPr id="12" name="Picture 11" descr="U:\Project_Notes\Brookings\obenajf1_LThumb.jpg"/>
          <p:cNvPicPr/>
          <p:nvPr/>
        </p:nvPicPr>
        <p:blipFill>
          <a:blip r:embed="rId6">
            <a:extLst>
              <a:ext uri="{28A0092B-C50C-407E-A947-70E740481C1C}">
                <a14:useLocalDpi xmlns:a14="http://schemas.microsoft.com/office/drawing/2010/main" val="0"/>
              </a:ext>
            </a:extLst>
          </a:blip>
          <a:srcRect/>
          <a:stretch>
            <a:fillRect/>
          </a:stretch>
        </p:blipFill>
        <p:spPr bwMode="auto">
          <a:xfrm>
            <a:off x="8389329" y="1606614"/>
            <a:ext cx="3516588" cy="3516588"/>
          </a:xfrm>
          <a:prstGeom prst="rect">
            <a:avLst/>
          </a:prstGeom>
          <a:noFill/>
          <a:ln>
            <a:noFill/>
          </a:ln>
        </p:spPr>
      </p:pic>
      <p:sp>
        <p:nvSpPr>
          <p:cNvPr id="15" name="TextBox 14"/>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1583355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113857"/>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84811" y="148108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6626" name="Picture 2" descr="Free vector cute astronaut with coffee cup cartoon vector icon illustration. space food and drink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69" y="1233265"/>
            <a:ext cx="4662380" cy="46623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5"/>
          <a:stretch>
            <a:fillRect/>
          </a:stretch>
        </p:blipFill>
        <p:spPr>
          <a:xfrm>
            <a:off x="7913322" y="4028439"/>
            <a:ext cx="1912306" cy="1904469"/>
          </a:xfrm>
          <a:prstGeom prst="rect">
            <a:avLst/>
          </a:prstGeom>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83486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4" name="Picture 3">
            <a:extLst>
              <a:ext uri="{FF2B5EF4-FFF2-40B4-BE49-F238E27FC236}">
                <a16:creationId xmlns:a16="http://schemas.microsoft.com/office/drawing/2014/main" id="{2C84BF3D-6E82-414A-F0CA-4009FDE1FBA4}"/>
              </a:ext>
            </a:extLst>
          </p:cNvPr>
          <p:cNvPicPr>
            <a:picLocks noChangeAspect="1"/>
          </p:cNvPicPr>
          <p:nvPr/>
        </p:nvPicPr>
        <p:blipFill rotWithShape="1">
          <a:blip r:embed="rId3"/>
          <a:srcRect t="1496" r="30259" b="29430"/>
          <a:stretch/>
        </p:blipFill>
        <p:spPr>
          <a:xfrm>
            <a:off x="0" y="-38795"/>
            <a:ext cx="12324547" cy="6896795"/>
          </a:xfrm>
          <a:prstGeom prst="rect">
            <a:avLst/>
          </a:prstGeom>
          <a:solidFill>
            <a:schemeClr val="tx1">
              <a:alpha val="53000"/>
            </a:schemeClr>
          </a:solidFill>
        </p:spPr>
      </p:pic>
      <p:sp>
        <p:nvSpPr>
          <p:cNvPr id="527" name="Google Shape;527;p45"/>
          <p:cNvSpPr txBox="1"/>
          <p:nvPr/>
        </p:nvSpPr>
        <p:spPr>
          <a:xfrm>
            <a:off x="-12700" y="-47998"/>
            <a:ext cx="11887200" cy="914400"/>
          </a:xfrm>
          <a:prstGeom prst="rect">
            <a:avLst/>
          </a:prstGeom>
          <a:noFill/>
          <a:ln>
            <a:noFill/>
          </a:ln>
        </p:spPr>
        <p:txBody>
          <a:bodyPr spcFirstLastPara="1" wrap="square" lIns="0" tIns="0" rIns="0" bIns="0" anchor="ctr" anchorCtr="0">
            <a:normAutofit/>
          </a:bodyPr>
          <a:lstStyle/>
          <a:p>
            <a:pPr marL="234950" marR="0" lvl="0" indent="682625" algn="l"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GB" sz="3500" b="1" i="0" u="none" strike="noStrike" kern="0" cap="none" spc="0" normalizeH="0" baseline="0" noProof="0" dirty="0" smtClean="0">
                <a:ln>
                  <a:noFill/>
                </a:ln>
                <a:solidFill>
                  <a:srgbClr val="FFFF00"/>
                </a:solidFill>
                <a:effectLst/>
                <a:uLnTx/>
                <a:uFillTx/>
                <a:latin typeface="Arial"/>
                <a:ea typeface="Arial"/>
                <a:cs typeface="Arial"/>
                <a:sym typeface="Arial"/>
              </a:rPr>
              <a:t>The Planning Committee</a:t>
            </a:r>
            <a:endParaRPr sz="3500" b="1" dirty="0">
              <a:solidFill>
                <a:srgbClr val="FFFF00"/>
              </a:solidFill>
              <a:latin typeface="+mj-lt"/>
              <a:cs typeface="Arial"/>
              <a:sym typeface="Arial"/>
            </a:endParaRPr>
          </a:p>
        </p:txBody>
      </p:sp>
      <p:pic>
        <p:nvPicPr>
          <p:cNvPr id="3" name="Google Shape;515;p44" descr="A picture containing drawing&#10;&#10;Description automatically generated">
            <a:extLst>
              <a:ext uri="{FF2B5EF4-FFF2-40B4-BE49-F238E27FC236}">
                <a16:creationId xmlns:a16="http://schemas.microsoft.com/office/drawing/2014/main" id="{00957F28-ADCA-CF5F-E69F-F17E053E014D}"/>
              </a:ext>
            </a:extLst>
          </p:cNvPr>
          <p:cNvPicPr preferRelativeResize="0"/>
          <p:nvPr/>
        </p:nvPicPr>
        <p:blipFill rotWithShape="1">
          <a:blip r:embed="rId4">
            <a:alphaModFix/>
          </a:blip>
          <a:srcRect/>
          <a:stretch/>
        </p:blipFill>
        <p:spPr>
          <a:xfrm>
            <a:off x="196337" y="170498"/>
            <a:ext cx="595552" cy="640080"/>
          </a:xfrm>
          <a:prstGeom prst="rect">
            <a:avLst/>
          </a:prstGeom>
          <a:noFill/>
          <a:ln>
            <a:noFill/>
          </a:ln>
        </p:spPr>
      </p:pic>
      <p:pic>
        <p:nvPicPr>
          <p:cNvPr id="5" name="Picture 4">
            <a:extLst>
              <a:ext uri="{FF2B5EF4-FFF2-40B4-BE49-F238E27FC236}">
                <a16:creationId xmlns:a16="http://schemas.microsoft.com/office/drawing/2014/main" id="{F5A5CBBD-EEFA-6597-631A-C88798E143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700" y="6236318"/>
            <a:ext cx="2765149" cy="640080"/>
          </a:xfrm>
          <a:prstGeom prst="rect">
            <a:avLst/>
          </a:prstGeom>
          <a:effectLst>
            <a:outerShdw blurRad="50800" dir="2700000" algn="tl" rotWithShape="0">
              <a:prstClr val="black">
                <a:alpha val="40000"/>
              </a:prstClr>
            </a:outerShdw>
          </a:effectLst>
        </p:spPr>
      </p:pic>
      <p:sp>
        <p:nvSpPr>
          <p:cNvPr id="9" name="TextBox 8">
            <a:extLst>
              <a:ext uri="{FF2B5EF4-FFF2-40B4-BE49-F238E27FC236}">
                <a16:creationId xmlns:a16="http://schemas.microsoft.com/office/drawing/2014/main" id="{2346C4E2-8986-9F6F-795E-60B3E93C1CA9}"/>
              </a:ext>
            </a:extLst>
          </p:cNvPr>
          <p:cNvSpPr txBox="1"/>
          <p:nvPr/>
        </p:nvSpPr>
        <p:spPr>
          <a:xfrm>
            <a:off x="4209037" y="1023669"/>
            <a:ext cx="3852337" cy="830997"/>
          </a:xfrm>
          <a:prstGeom prst="rect">
            <a:avLst/>
          </a:prstGeom>
          <a:noFill/>
          <a:ln w="190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00"/>
                </a:solidFill>
                <a:latin typeface="Gentona Light" pitchFamily="2" charset="77"/>
              </a:rPr>
              <a:t>Johns Hopkins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00"/>
                </a:solidFill>
                <a:latin typeface="Gentona Light" pitchFamily="2" charset="77"/>
              </a:rPr>
              <a:t>Applied </a:t>
            </a:r>
            <a:r>
              <a:rPr lang="en-US" sz="2400" dirty="0">
                <a:solidFill>
                  <a:srgbClr val="FFFF00"/>
                </a:solidFill>
                <a:latin typeface="Gentona Light" pitchFamily="2" charset="77"/>
              </a:rPr>
              <a:t>Physics Laboratory</a:t>
            </a:r>
          </a:p>
        </p:txBody>
      </p:sp>
      <p:sp>
        <p:nvSpPr>
          <p:cNvPr id="12" name="AutoShape 2" descr="https://mysite.jhuapl.edu/User%20Photos/Profile%20Pictures/SRINIAV1_LThumb.jpg?t=63682807206">
            <a:extLst>
              <a:ext uri="{FF2B5EF4-FFF2-40B4-BE49-F238E27FC236}">
                <a16:creationId xmlns:a16="http://schemas.microsoft.com/office/drawing/2014/main" id="{866CBB0F-541C-6B9A-157C-D485F0C4DC3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13D31C9E-FE6A-A10D-EB4B-92376C7DF0C9}"/>
              </a:ext>
            </a:extLst>
          </p:cNvPr>
          <p:cNvGraphicFramePr>
            <a:graphicFrameLocks/>
          </p:cNvGraphicFramePr>
          <p:nvPr/>
        </p:nvGraphicFramePr>
        <p:xfrm>
          <a:off x="3652543" y="3406549"/>
          <a:ext cx="4265790" cy="2994250"/>
        </p:xfrm>
        <a:graphic>
          <a:graphicData uri="http://schemas.openxmlformats.org/drawingml/2006/chart">
            <c:chart xmlns:c="http://schemas.openxmlformats.org/drawingml/2006/chart" xmlns:r="http://schemas.openxmlformats.org/officeDocument/2006/relationships" r:id="rId6"/>
          </a:graphicData>
        </a:graphic>
      </p:graphicFrame>
      <p:grpSp>
        <p:nvGrpSpPr>
          <p:cNvPr id="18" name="Group 17"/>
          <p:cNvGrpSpPr/>
          <p:nvPr/>
        </p:nvGrpSpPr>
        <p:grpSpPr>
          <a:xfrm>
            <a:off x="2678107" y="2026561"/>
            <a:ext cx="1435525" cy="1875289"/>
            <a:chOff x="2303532" y="1968458"/>
            <a:chExt cx="1435525" cy="1875289"/>
          </a:xfrm>
        </p:grpSpPr>
        <p:sp>
          <p:nvSpPr>
            <p:cNvPr id="11" name="Rectangle 10">
              <a:extLst>
                <a:ext uri="{FF2B5EF4-FFF2-40B4-BE49-F238E27FC236}">
                  <a16:creationId xmlns:a16="http://schemas.microsoft.com/office/drawing/2014/main" id="{C6C4E3BC-A774-6C0D-AB96-0F5B1E1BAE99}"/>
                </a:ext>
              </a:extLst>
            </p:cNvPr>
            <p:cNvSpPr/>
            <p:nvPr/>
          </p:nvSpPr>
          <p:spPr>
            <a:xfrm>
              <a:off x="2303532" y="3258972"/>
              <a:ext cx="14355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Jibu Abraham</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7" name="Picture 2" descr="https://lsic.jhuapl.edu/uploadedDocs/team/836-ABRAHJV1_L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048" y="1968458"/>
              <a:ext cx="1262495" cy="1262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5395629" y="2018449"/>
            <a:ext cx="1430574" cy="1861798"/>
            <a:chOff x="9170052" y="1912402"/>
            <a:chExt cx="1430574" cy="1861798"/>
          </a:xfrm>
        </p:grpSpPr>
        <p:sp>
          <p:nvSpPr>
            <p:cNvPr id="8" name="Rectangle 7">
              <a:extLst>
                <a:ext uri="{FF2B5EF4-FFF2-40B4-BE49-F238E27FC236}">
                  <a16:creationId xmlns:a16="http://schemas.microsoft.com/office/drawing/2014/main" id="{81A92DC1-63D4-C21C-4560-EC44F1FEE086}"/>
                </a:ext>
              </a:extLst>
            </p:cNvPr>
            <p:cNvSpPr/>
            <p:nvPr/>
          </p:nvSpPr>
          <p:spPr>
            <a:xfrm>
              <a:off x="9170052" y="3189425"/>
              <a:ext cx="14305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Sarah</a:t>
              </a:r>
              <a:r>
                <a:rPr kumimoji="0" lang="en-US" sz="1600" b="1" i="0" u="none" strike="noStrike" kern="1200" cap="none" spc="0" normalizeH="0" noProof="0" dirty="0" smtClean="0">
                  <a:ln>
                    <a:noFill/>
                  </a:ln>
                  <a:solidFill>
                    <a:srgbClr val="FFFFFF"/>
                  </a:solidFill>
                  <a:effectLst/>
                  <a:uLnTx/>
                  <a:uFillTx/>
                  <a:latin typeface="-apple-system"/>
                  <a:ea typeface="+mn-ea"/>
                  <a:cs typeface="+mn-cs"/>
                </a:rPr>
                <a:t> Hasnain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28" name="Picture 4" descr="https://lsic.jhuapl.edu/uploadedDocs/team/1113-Hasna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3099" y="1912402"/>
              <a:ext cx="1277023" cy="1277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8138845" y="2018449"/>
            <a:ext cx="1405694" cy="1930328"/>
            <a:chOff x="6422854" y="1971522"/>
            <a:chExt cx="1405694" cy="1930328"/>
          </a:xfrm>
        </p:grpSpPr>
        <p:sp>
          <p:nvSpPr>
            <p:cNvPr id="36" name="Rectangle 35">
              <a:extLst>
                <a:ext uri="{FF2B5EF4-FFF2-40B4-BE49-F238E27FC236}">
                  <a16:creationId xmlns:a16="http://schemas.microsoft.com/office/drawing/2014/main" id="{59CD5559-7174-12D5-6E1F-13C51F171527}"/>
                </a:ext>
              </a:extLst>
            </p:cNvPr>
            <p:cNvSpPr/>
            <p:nvPr/>
          </p:nvSpPr>
          <p:spPr>
            <a:xfrm>
              <a:off x="6509368" y="3317075"/>
              <a:ext cx="12212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Mario Lento</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4" name="Picture 10" descr="https://lsic.jhuapl.edu/uploadedDocs/team/1681-Lento_Mario_00108560_6173-goodfilter.jpg"/>
            <p:cNvPicPr>
              <a:picLocks noChangeAspect="1" noChangeArrowheads="1"/>
            </p:cNvPicPr>
            <p:nvPr/>
          </p:nvPicPr>
          <p:blipFill rotWithShape="1">
            <a:blip r:embed="rId9">
              <a:extLst>
                <a:ext uri="{28A0092B-C50C-407E-A947-70E740481C1C}">
                  <a14:useLocalDpi xmlns:a14="http://schemas.microsoft.com/office/drawing/2010/main" val="0"/>
                </a:ext>
              </a:extLst>
            </a:blip>
            <a:srcRect b="26329"/>
            <a:stretch/>
          </p:blipFill>
          <p:spPr bwMode="auto">
            <a:xfrm>
              <a:off x="6422854" y="1971522"/>
              <a:ext cx="1405694" cy="133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6841282" y="4084081"/>
            <a:ext cx="1297563" cy="1902447"/>
            <a:chOff x="8263532" y="1977799"/>
            <a:chExt cx="1297563" cy="1902447"/>
          </a:xfrm>
        </p:grpSpPr>
        <p:sp>
          <p:nvSpPr>
            <p:cNvPr id="37" name="Rectangle 36">
              <a:extLst>
                <a:ext uri="{FF2B5EF4-FFF2-40B4-BE49-F238E27FC236}">
                  <a16:creationId xmlns:a16="http://schemas.microsoft.com/office/drawing/2014/main" id="{59CD5559-7174-12D5-6E1F-13C51F171527}"/>
                </a:ext>
              </a:extLst>
            </p:cNvPr>
            <p:cNvSpPr/>
            <p:nvPr/>
          </p:nvSpPr>
          <p:spPr>
            <a:xfrm>
              <a:off x="8341002" y="3295471"/>
              <a:ext cx="11426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Stacy Teng</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6" name="Picture 12" descr="https://lsic.jhuapl.edu/uploadedDocs/team/1134-TENGSH1_LThum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3532" y="1977799"/>
              <a:ext cx="1297563" cy="1333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357552" y="4084081"/>
            <a:ext cx="1338052" cy="1851188"/>
            <a:chOff x="905215" y="1962863"/>
            <a:chExt cx="1338052" cy="1851188"/>
          </a:xfrm>
        </p:grpSpPr>
        <p:sp>
          <p:nvSpPr>
            <p:cNvPr id="35" name="Rectangle 34">
              <a:extLst>
                <a:ext uri="{FF2B5EF4-FFF2-40B4-BE49-F238E27FC236}">
                  <a16:creationId xmlns:a16="http://schemas.microsoft.com/office/drawing/2014/main" id="{59CD5559-7174-12D5-6E1F-13C51F171527}"/>
                </a:ext>
              </a:extLst>
            </p:cNvPr>
            <p:cNvSpPr/>
            <p:nvPr/>
          </p:nvSpPr>
          <p:spPr>
            <a:xfrm>
              <a:off x="905215" y="3229276"/>
              <a:ext cx="13380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smtClean="0">
                  <a:solidFill>
                    <a:srgbClr val="FFFFFF"/>
                  </a:solidFill>
                  <a:latin typeface="-apple-system"/>
                </a:rPr>
                <a:t>Kratina MacKay</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8" name="Picture 14" descr="https://mysite.jhuapl.edu/User%20Photos/Profile%20Pictures/mackakm1_LThumb.jpg"/>
            <p:cNvPicPr>
              <a:picLocks noChangeAspect="1" noChangeArrowheads="1"/>
            </p:cNvPicPr>
            <p:nvPr/>
          </p:nvPicPr>
          <p:blipFill rotWithShape="1">
            <a:blip r:embed="rId11">
              <a:extLst>
                <a:ext uri="{28A0092B-C50C-407E-A947-70E740481C1C}">
                  <a14:useLocalDpi xmlns:a14="http://schemas.microsoft.com/office/drawing/2010/main" val="0"/>
                </a:ext>
              </a:extLst>
            </a:blip>
            <a:srcRect b="28912"/>
            <a:stretch/>
          </p:blipFill>
          <p:spPr bwMode="auto">
            <a:xfrm>
              <a:off x="922421" y="1962863"/>
              <a:ext cx="1303640" cy="1275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9496397" y="4084081"/>
            <a:ext cx="1350752" cy="1902447"/>
            <a:chOff x="5347593" y="4215164"/>
            <a:chExt cx="1350752" cy="1902447"/>
          </a:xfrm>
        </p:grpSpPr>
        <p:sp>
          <p:nvSpPr>
            <p:cNvPr id="15" name="Rectangle 14">
              <a:extLst>
                <a:ext uri="{FF2B5EF4-FFF2-40B4-BE49-F238E27FC236}">
                  <a16:creationId xmlns:a16="http://schemas.microsoft.com/office/drawing/2014/main" id="{59CD5559-7174-12D5-6E1F-13C51F171527}"/>
                </a:ext>
              </a:extLst>
            </p:cNvPr>
            <p:cNvSpPr/>
            <p:nvPr/>
          </p:nvSpPr>
          <p:spPr>
            <a:xfrm>
              <a:off x="5347593" y="5532836"/>
              <a:ext cx="13380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Alhassan Yasin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45" name="Picture 44"/>
            <p:cNvPicPr/>
            <p:nvPr/>
          </p:nvPicPr>
          <p:blipFill rotWithShape="1">
            <a:blip r:embed="rId12" cstate="print">
              <a:extLst>
                <a:ext uri="{28A0092B-C50C-407E-A947-70E740481C1C}">
                  <a14:useLocalDpi xmlns:a14="http://schemas.microsoft.com/office/drawing/2010/main" val="0"/>
                </a:ext>
              </a:extLst>
            </a:blip>
            <a:srcRect l="268" t="8020" r="-350" b="6993"/>
            <a:stretch/>
          </p:blipFill>
          <p:spPr bwMode="auto">
            <a:xfrm>
              <a:off x="5392199" y="4215164"/>
              <a:ext cx="1306146" cy="1330227"/>
            </a:xfrm>
            <a:prstGeom prst="rect">
              <a:avLst/>
            </a:prstGeom>
            <a:noFill/>
            <a:ln>
              <a:noFill/>
            </a:ln>
            <a:extLst>
              <a:ext uri="{53640926-AAD7-44D8-BBD7-CCE9431645EC}">
                <a14:shadowObscured xmlns:a14="http://schemas.microsoft.com/office/drawing/2010/main"/>
              </a:ext>
            </a:extLst>
          </p:spPr>
        </p:pic>
      </p:grpSp>
      <p:grpSp>
        <p:nvGrpSpPr>
          <p:cNvPr id="39" name="Group 38"/>
          <p:cNvGrpSpPr/>
          <p:nvPr/>
        </p:nvGrpSpPr>
        <p:grpSpPr>
          <a:xfrm>
            <a:off x="4053156" y="4117926"/>
            <a:ext cx="1430574" cy="1923691"/>
            <a:chOff x="7675518" y="3675516"/>
            <a:chExt cx="1430574" cy="1923691"/>
          </a:xfrm>
        </p:grpSpPr>
        <p:sp>
          <p:nvSpPr>
            <p:cNvPr id="14" name="Rectangle 13">
              <a:extLst>
                <a:ext uri="{FF2B5EF4-FFF2-40B4-BE49-F238E27FC236}">
                  <a16:creationId xmlns:a16="http://schemas.microsoft.com/office/drawing/2014/main" id="{7AD88096-BB6C-18D9-FF35-1DECC308F86A}"/>
                </a:ext>
              </a:extLst>
            </p:cNvPr>
            <p:cNvSpPr/>
            <p:nvPr/>
          </p:nvSpPr>
          <p:spPr>
            <a:xfrm>
              <a:off x="7675518" y="5014432"/>
              <a:ext cx="14305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Danielle Mortensen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5712" y="3675516"/>
              <a:ext cx="1330187" cy="1362337"/>
            </a:xfrm>
            <a:prstGeom prst="rect">
              <a:avLst/>
            </a:prstGeom>
          </p:spPr>
        </p:pic>
      </p:grpSp>
    </p:spTree>
    <p:extLst>
      <p:ext uri="{BB962C8B-B14F-4D97-AF65-F5344CB8AC3E}">
        <p14:creationId xmlns:p14="http://schemas.microsoft.com/office/powerpoint/2010/main" val="3690095381"/>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4763" y="44571"/>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Eddie Tunstel (</a:t>
            </a:r>
            <a:r>
              <a:rPr lang="en-US" sz="2400" b="1" dirty="0" err="1" smtClean="0">
                <a:solidFill>
                  <a:prstClr val="white"/>
                </a:solidFill>
              </a:rPr>
              <a:t>Motiv</a:t>
            </a:r>
            <a:r>
              <a:rPr lang="en-US" sz="2400" b="1" dirty="0" smtClean="0">
                <a:solidFill>
                  <a:prstClr val="white"/>
                </a:solidFill>
              </a:rPr>
              <a:t> Space Systems)</a:t>
            </a:r>
          </a:p>
        </p:txBody>
      </p:sp>
      <p:sp>
        <p:nvSpPr>
          <p:cNvPr id="3" name="TextBox 2"/>
          <p:cNvSpPr txBox="1"/>
          <p:nvPr/>
        </p:nvSpPr>
        <p:spPr>
          <a:xfrm>
            <a:off x="5044966" y="472748"/>
            <a:ext cx="6861504" cy="6247864"/>
          </a:xfrm>
          <a:prstGeom prst="rect">
            <a:avLst/>
          </a:prstGeom>
          <a:noFill/>
          <a:ln w="19050">
            <a:noFill/>
          </a:ln>
        </p:spPr>
        <p:txBody>
          <a:bodyPr wrap="square" rtlCol="0">
            <a:spAutoFit/>
          </a:bodyPr>
          <a:lstStyle/>
          <a:p>
            <a:pPr algn="ctr"/>
            <a:r>
              <a:rPr lang="en-US" sz="2200" b="1" dirty="0" smtClean="0">
                <a:solidFill>
                  <a:schemeClr val="bg1"/>
                </a:solidFill>
              </a:rPr>
              <a:t>Human-Collaborative Robotic Autonomy: Earth-Moon Maturation</a:t>
            </a:r>
            <a:endParaRPr lang="en-US" sz="2200" b="1" dirty="0">
              <a:solidFill>
                <a:schemeClr val="bg1"/>
              </a:solidFill>
            </a:endParaRPr>
          </a:p>
          <a:p>
            <a:pPr algn="ctr"/>
            <a:endParaRPr lang="en-US" sz="2000" b="1" dirty="0" smtClean="0">
              <a:solidFill>
                <a:schemeClr val="bg1"/>
              </a:solidFill>
            </a:endParaRPr>
          </a:p>
          <a:p>
            <a:r>
              <a:rPr lang="en-US" sz="1600" dirty="0">
                <a:solidFill>
                  <a:schemeClr val="bg1"/>
                </a:solidFill>
              </a:rPr>
              <a:t>The promise of autonomous systems as applied to collaborative operations is clear, and approaches to human-autonomy interaction continue to evolve and improve. On Earth, there are many examples of collaborative robotic system applications and a growing number of human-robot systems that exhibit sufficient technological maturity and performance. The same should apply to surface operations involving autonomy and collaboration on the Moon. Development gaps hindering direct transfer of such capabilities to the lunar surface environment are associated with effectiveness, robustness, and survivability in that domain, more so than with the autonomy technology itself. Most technology gaps may in fact be associated with hardware that can host and execute the autonomy. This brief talk aims to share and support this perspective by highlighting related R&amp;D that has been quite active within fundamental and applied robotics research in past decades, including as driven directly by envisioned lunar and planetary surface mission applications. In lieu of mission opportunities involving more than one surface asset, Earth-proven technology has not undergone the necessary tailoring and forging to achieve readiness for infusion into collaborative lunar or planetary surface systems. With deliberation now resurfacing with the prospect of real missions in mind, some thoughts are shared on what is needed.</a:t>
            </a:r>
          </a:p>
        </p:txBody>
      </p:sp>
      <p:pic>
        <p:nvPicPr>
          <p:cNvPr id="4098" name="Picture 2" descr="ETunstel_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23" y="1434107"/>
            <a:ext cx="3752748" cy="37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2996262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Lynn Reggia (JHU/APL)</a:t>
            </a:r>
          </a:p>
        </p:txBody>
      </p:sp>
      <p:sp>
        <p:nvSpPr>
          <p:cNvPr id="3" name="TextBox 2"/>
          <p:cNvSpPr txBox="1"/>
          <p:nvPr/>
        </p:nvSpPr>
        <p:spPr>
          <a:xfrm>
            <a:off x="4871545" y="1150328"/>
            <a:ext cx="6861504" cy="3570208"/>
          </a:xfrm>
          <a:prstGeom prst="rect">
            <a:avLst/>
          </a:prstGeom>
          <a:noFill/>
          <a:ln w="19050">
            <a:noFill/>
          </a:ln>
        </p:spPr>
        <p:txBody>
          <a:bodyPr wrap="square" rtlCol="0">
            <a:spAutoFit/>
          </a:bodyPr>
          <a:lstStyle/>
          <a:p>
            <a:pPr algn="ctr"/>
            <a:r>
              <a:rPr lang="en-US" sz="2200" b="1" dirty="0" smtClean="0">
                <a:solidFill>
                  <a:schemeClr val="bg1"/>
                </a:solidFill>
              </a:rPr>
              <a:t>Human-Machine Teaming Challenges for Future Operations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As we consider how to advance and innovate across domains ranging from commercial delivery, to military, to space – advancing the state of the art of technology and machines to perform as teammates to our humans, rather than just tools, will be vital.  Human-Machine Teaming is not new, but advances in Artificial Intelligence and robotics are opening a new frontier of both opportunities and challenges for developers, users, and policy makers.  A high-level overview of how one team at JHU/APL thinks about this area will be offered in this session.</a:t>
            </a:r>
          </a:p>
        </p:txBody>
      </p:sp>
      <p:pic>
        <p:nvPicPr>
          <p:cNvPr id="7" name="Picture 6" descr="C:\Users\mortedr2\AppData\Local\Microsoft\Windows\INetCache\Content.Word\Lynn Reggia-1019.jpg"/>
          <p:cNvPicPr/>
          <p:nvPr/>
        </p:nvPicPr>
        <p:blipFill rotWithShape="1">
          <a:blip r:embed="rId4" cstate="print">
            <a:extLst>
              <a:ext uri="{28A0092B-C50C-407E-A947-70E740481C1C}">
                <a14:useLocalDpi xmlns:a14="http://schemas.microsoft.com/office/drawing/2010/main" val="0"/>
              </a:ext>
            </a:extLst>
          </a:blip>
          <a:srcRect b="15945"/>
          <a:stretch/>
        </p:blipFill>
        <p:spPr bwMode="auto">
          <a:xfrm>
            <a:off x="530833" y="1150328"/>
            <a:ext cx="3655728" cy="3974017"/>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2920064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Dave Handelman (JHU/APL)</a:t>
            </a:r>
          </a:p>
        </p:txBody>
      </p:sp>
      <p:sp>
        <p:nvSpPr>
          <p:cNvPr id="3" name="TextBox 2"/>
          <p:cNvSpPr txBox="1"/>
          <p:nvPr/>
        </p:nvSpPr>
        <p:spPr>
          <a:xfrm>
            <a:off x="4871545" y="1150328"/>
            <a:ext cx="6861504" cy="4124206"/>
          </a:xfrm>
          <a:prstGeom prst="rect">
            <a:avLst/>
          </a:prstGeom>
          <a:noFill/>
          <a:ln w="19050">
            <a:noFill/>
          </a:ln>
        </p:spPr>
        <p:txBody>
          <a:bodyPr wrap="square" rtlCol="0">
            <a:spAutoFit/>
          </a:bodyPr>
          <a:lstStyle/>
          <a:p>
            <a:pPr algn="ctr"/>
            <a:r>
              <a:rPr lang="en-US" sz="2200" b="1" dirty="0" smtClean="0">
                <a:solidFill>
                  <a:schemeClr val="bg1"/>
                </a:solidFill>
              </a:rPr>
              <a:t>Intuitive Delay-Tolerant Control of Dexterous Dual-Arm Robots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Johns Hopkins University Applied Physics Laboratory has developed a system that enables a human operator to easily control a dexterous dual-arm robot, even if large distances between the operator and robot cause significant communication time delays. Using an immersive mixed-reality interface, the operator first performs part of the task in real time using a simulated model of the robot. When the operator is satisfied with the motion, commands are sent to the robot, and returned 3D data is used to confirm robot performance. This iterative model-mediated control approach will enable remote operators to help robots complete tasks that are beyond the ability of autonomy.</a:t>
            </a:r>
          </a:p>
        </p:txBody>
      </p:sp>
      <p:pic>
        <p:nvPicPr>
          <p:cNvPr id="5122" name="Picture 2" descr="Handelman_David_0010746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30" y="1336526"/>
            <a:ext cx="3051934" cy="39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4243881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23</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17" name="TextBox 16"/>
          <p:cNvSpPr txBox="1"/>
          <p:nvPr/>
        </p:nvSpPr>
        <p:spPr>
          <a:xfrm>
            <a:off x="1075722"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2: Collaborative Systems</a:t>
            </a:r>
          </a:p>
        </p:txBody>
      </p:sp>
      <p:grpSp>
        <p:nvGrpSpPr>
          <p:cNvPr id="18" name="Group 17"/>
          <p:cNvGrpSpPr/>
          <p:nvPr/>
        </p:nvGrpSpPr>
        <p:grpSpPr>
          <a:xfrm>
            <a:off x="242899" y="687973"/>
            <a:ext cx="1424070" cy="1808139"/>
            <a:chOff x="257310" y="184014"/>
            <a:chExt cx="1424070" cy="1808139"/>
          </a:xfrm>
        </p:grpSpPr>
        <p:pic>
          <p:nvPicPr>
            <p:cNvPr id="19" name="Picture 18"/>
            <p:cNvPicPr>
              <a:picLocks noChangeAspect="1"/>
            </p:cNvPicPr>
            <p:nvPr/>
          </p:nvPicPr>
          <p:blipFill>
            <a:blip r:embed="rId3"/>
            <a:stretch>
              <a:fillRect/>
            </a:stretch>
          </p:blipFill>
          <p:spPr>
            <a:xfrm>
              <a:off x="257310" y="184014"/>
              <a:ext cx="1424070" cy="1424070"/>
            </a:xfrm>
            <a:prstGeom prst="rect">
              <a:avLst/>
            </a:prstGeom>
          </p:spPr>
        </p:pic>
        <p:sp>
          <p:nvSpPr>
            <p:cNvPr id="20" name="TextBox 19"/>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1" name="TextBox 10"/>
          <p:cNvSpPr txBox="1"/>
          <p:nvPr/>
        </p:nvSpPr>
        <p:spPr>
          <a:xfrm>
            <a:off x="25525" y="179071"/>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77364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25602" name="Picture 2" descr="Free vector cute astronaut drink coffee in space cartoon vector icon illustration science drink icon isol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044" y="1302707"/>
            <a:ext cx="4708087" cy="47080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08374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185205"/>
            <a:ext cx="5744838" cy="1079504"/>
          </a:xfrm>
        </p:spPr>
        <p:txBody>
          <a:bodyPr>
            <a:normAutofit/>
          </a:bodyPr>
          <a:lstStyle/>
          <a:p>
            <a:pPr marL="0" indent="0" algn="ctr">
              <a:buNone/>
            </a:pPr>
            <a:r>
              <a:rPr lang="en-US" sz="3200" b="1" dirty="0" smtClean="0"/>
              <a:t>Machine-Machine Teaming / Swarms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25</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2</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185205"/>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Human-Machine Teaming</a:t>
            </a:r>
          </a:p>
        </p:txBody>
      </p:sp>
      <p:sp>
        <p:nvSpPr>
          <p:cNvPr id="16" name="TextBox 15"/>
          <p:cNvSpPr txBox="1"/>
          <p:nvPr/>
        </p:nvSpPr>
        <p:spPr>
          <a:xfrm>
            <a:off x="4205404" y="5684926"/>
            <a:ext cx="3059232" cy="707886"/>
          </a:xfrm>
          <a:prstGeom prst="rect">
            <a:avLst/>
          </a:prstGeom>
          <a:solidFill>
            <a:srgbClr val="FFFF00"/>
          </a:solidFill>
          <a:ln w="19050">
            <a:noFill/>
          </a:ln>
        </p:spPr>
        <p:txBody>
          <a:bodyPr wrap="square" rtlCol="0">
            <a:spAutoFit/>
          </a:bodyPr>
          <a:lstStyle/>
          <a:p>
            <a:pPr algn="ctr"/>
            <a:r>
              <a:rPr lang="en-US" sz="2000" b="1" dirty="0" smtClean="0"/>
              <a:t>Meet back in Main Room at 4:35 PM ET</a:t>
            </a:r>
          </a:p>
        </p:txBody>
      </p:sp>
      <p:sp>
        <p:nvSpPr>
          <p:cNvPr id="17" name="TextBox 16"/>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
        <p:nvSpPr>
          <p:cNvPr id="11" name="TextBox 10"/>
          <p:cNvSpPr txBox="1"/>
          <p:nvPr/>
        </p:nvSpPr>
        <p:spPr>
          <a:xfrm>
            <a:off x="1285193" y="1947126"/>
            <a:ext cx="3644254" cy="4093428"/>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Bobby Wilson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a:solidFill>
                  <a:schemeClr val="bg1"/>
                </a:solidFill>
              </a:rPr>
              <a:t>Sarah Hasnain (facilitator)</a:t>
            </a:r>
          </a:p>
          <a:p>
            <a:pPr marL="342900" indent="-342900">
              <a:buFont typeface="Arial" panose="020B0604020202020204" pitchFamily="34" charset="0"/>
              <a:buChar char="•"/>
            </a:pPr>
            <a:r>
              <a:rPr lang="en-US" sz="2000" dirty="0" smtClean="0">
                <a:solidFill>
                  <a:schemeClr val="bg1"/>
                </a:solidFill>
              </a:rPr>
              <a:t>John Gersh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a:solidFill>
                  <a:schemeClr val="bg1"/>
                </a:solidFill>
              </a:rPr>
              <a:t>Sean Young (facilitator</a:t>
            </a:r>
            <a:r>
              <a:rPr lang="en-US" sz="2000" dirty="0" smtClean="0">
                <a:solidFill>
                  <a:schemeClr val="bg1"/>
                </a:solidFill>
              </a:rPr>
              <a:t>)</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
        <p:nvSpPr>
          <p:cNvPr id="18" name="TextBox 17"/>
          <p:cNvSpPr txBox="1"/>
          <p:nvPr/>
        </p:nvSpPr>
        <p:spPr>
          <a:xfrm>
            <a:off x="7249862" y="2207052"/>
            <a:ext cx="4107949" cy="3785652"/>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Jean-Pierre de la Croix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Amir Rahmani (SME)</a:t>
            </a:r>
          </a:p>
          <a:p>
            <a:endParaRPr lang="en-US" sz="2000" dirty="0" smtClean="0">
              <a:solidFill>
                <a:schemeClr val="bg1"/>
              </a:solidFill>
            </a:endParaRPr>
          </a:p>
          <a:p>
            <a:r>
              <a:rPr lang="en-US" sz="2000" b="1" dirty="0" smtClean="0">
                <a:solidFill>
                  <a:srgbClr val="FFFF00"/>
                </a:solidFill>
              </a:rPr>
              <a:t>Zoom Room 6:</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Terry Fong (SME)</a:t>
            </a:r>
          </a:p>
          <a:p>
            <a:pPr marL="342900" indent="-342900">
              <a:buFont typeface="Arial" panose="020B0604020202020204" pitchFamily="34" charset="0"/>
              <a:buChar char="•"/>
            </a:pPr>
            <a:r>
              <a:rPr lang="en-US" sz="2000" dirty="0" smtClean="0">
                <a:solidFill>
                  <a:schemeClr val="bg1"/>
                </a:solidFill>
              </a:rPr>
              <a:t>Bob Bamberger (SME)</a:t>
            </a:r>
            <a:endParaRPr lang="en-US" sz="2000" dirty="0">
              <a:solidFill>
                <a:schemeClr val="bg1"/>
              </a:solidFill>
            </a:endParaRPr>
          </a:p>
        </p:txBody>
      </p:sp>
    </p:spTree>
    <p:extLst>
      <p:ext uri="{BB962C8B-B14F-4D97-AF65-F5344CB8AC3E}">
        <p14:creationId xmlns:p14="http://schemas.microsoft.com/office/powerpoint/2010/main" val="1946562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EF0E-6280-761C-6ABA-F1EF50A5BEF6}"/>
              </a:ext>
            </a:extLst>
          </p:cNvPr>
          <p:cNvSpPr/>
          <p:nvPr/>
        </p:nvSpPr>
        <p:spPr>
          <a:xfrm rot="5400000">
            <a:off x="5694390" y="-5049810"/>
            <a:ext cx="803216" cy="12192006"/>
          </a:xfrm>
          <a:prstGeom prst="rect">
            <a:avLst/>
          </a:prstGeom>
          <a:gradFill>
            <a:gsLst>
              <a:gs pos="0">
                <a:schemeClr val="accent1">
                  <a:lumMod val="50000"/>
                  <a:alpha val="0"/>
                </a:schemeClr>
              </a:gs>
              <a:gs pos="99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grpSp>
        <p:nvGrpSpPr>
          <p:cNvPr id="3" name="Group 2">
            <a:extLst>
              <a:ext uri="{FF2B5EF4-FFF2-40B4-BE49-F238E27FC236}">
                <a16:creationId xmlns:a16="http://schemas.microsoft.com/office/drawing/2014/main" id="{B092E089-D215-0E43-9297-FBFE3C491905}"/>
              </a:ext>
            </a:extLst>
          </p:cNvPr>
          <p:cNvGrpSpPr/>
          <p:nvPr/>
        </p:nvGrpSpPr>
        <p:grpSpPr>
          <a:xfrm>
            <a:off x="282436" y="2736622"/>
            <a:ext cx="11481379" cy="3744626"/>
            <a:chOff x="414330" y="3051507"/>
            <a:chExt cx="11481379" cy="3744626"/>
          </a:xfrm>
        </p:grpSpPr>
        <p:pic>
          <p:nvPicPr>
            <p:cNvPr id="4" name="Picture 3">
              <a:extLst>
                <a:ext uri="{FF2B5EF4-FFF2-40B4-BE49-F238E27FC236}">
                  <a16:creationId xmlns:a16="http://schemas.microsoft.com/office/drawing/2014/main" id="{71E54454-48B1-A749-B595-86F85188A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051507"/>
              <a:ext cx="11481379" cy="3744626"/>
            </a:xfrm>
            <a:prstGeom prst="rect">
              <a:avLst/>
            </a:prstGeom>
          </p:spPr>
        </p:pic>
        <p:pic>
          <p:nvPicPr>
            <p:cNvPr id="15" name="Picture 14">
              <a:extLst>
                <a:ext uri="{FF2B5EF4-FFF2-40B4-BE49-F238E27FC236}">
                  <a16:creationId xmlns:a16="http://schemas.microsoft.com/office/drawing/2014/main" id="{FED4F865-C50D-144F-9639-0B9D23530A1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19" name="Picture 18" descr="ISRU Power Plant">
              <a:extLst>
                <a:ext uri="{FF2B5EF4-FFF2-40B4-BE49-F238E27FC236}">
                  <a16:creationId xmlns:a16="http://schemas.microsoft.com/office/drawing/2014/main" id="{1EE6D393-EFAE-3049-ADF9-4D3938673D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1938" y="5581311"/>
              <a:ext cx="1387181" cy="780289"/>
            </a:xfrm>
            <a:prstGeom prst="rect">
              <a:avLst/>
            </a:prstGeom>
          </p:spPr>
        </p:pic>
        <p:pic>
          <p:nvPicPr>
            <p:cNvPr id="20" name="Picture 19">
              <a:extLst>
                <a:ext uri="{FF2B5EF4-FFF2-40B4-BE49-F238E27FC236}">
                  <a16:creationId xmlns:a16="http://schemas.microsoft.com/office/drawing/2014/main" id="{246DE0B6-1142-3545-966A-335D66A05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5" name="Slide Number Placeholder 4">
            <a:extLst>
              <a:ext uri="{FF2B5EF4-FFF2-40B4-BE49-F238E27FC236}">
                <a16:creationId xmlns:a16="http://schemas.microsoft.com/office/drawing/2014/main" id="{751585CC-3877-929E-A987-2CB7251DF130}"/>
              </a:ext>
            </a:extLst>
          </p:cNvPr>
          <p:cNvSpPr>
            <a:spLocks noGrp="1"/>
          </p:cNvSpPr>
          <p:nvPr>
            <p:ph type="sldNum" sz="quarter" idx="12"/>
          </p:nvPr>
        </p:nvSpPr>
        <p:spPr/>
        <p:txBody>
          <a:bodyPr/>
          <a:lstStyle/>
          <a:p>
            <a:fld id="{4EBCDCBD-78E1-0D41-A999-31B5EBF8E02C}" type="slidenum">
              <a:rPr lang="en-US" smtClean="0"/>
              <a:pPr/>
              <a:t>26</a:t>
            </a:fld>
            <a:endParaRPr lang="en-US" dirty="0"/>
          </a:p>
        </p:txBody>
      </p:sp>
      <p:sp>
        <p:nvSpPr>
          <p:cNvPr id="6" name="Date Placeholder 5">
            <a:extLst>
              <a:ext uri="{FF2B5EF4-FFF2-40B4-BE49-F238E27FC236}">
                <a16:creationId xmlns:a16="http://schemas.microsoft.com/office/drawing/2014/main" id="{69AF8326-8F00-3D20-2B37-5C4BF4393B51}"/>
              </a:ext>
            </a:extLst>
          </p:cNvPr>
          <p:cNvSpPr>
            <a:spLocks noGrp="1"/>
          </p:cNvSpPr>
          <p:nvPr>
            <p:ph type="dt" sz="half" idx="10"/>
          </p:nvPr>
        </p:nvSpPr>
        <p:spPr/>
        <p:txBody>
          <a:bodyPr/>
          <a:lstStyle/>
          <a:p>
            <a:r>
              <a:rPr lang="en-US"/>
              <a:t>24 April 2023</a:t>
            </a:r>
            <a:endParaRPr lang="en-US" dirty="0"/>
          </a:p>
        </p:txBody>
      </p:sp>
      <p:sp>
        <p:nvSpPr>
          <p:cNvPr id="8" name="Google Shape;516;p44">
            <a:extLst>
              <a:ext uri="{FF2B5EF4-FFF2-40B4-BE49-F238E27FC236}">
                <a16:creationId xmlns:a16="http://schemas.microsoft.com/office/drawing/2014/main" id="{B5ACA90A-45D6-B4B6-D7C8-F244C24BB483}"/>
              </a:ext>
            </a:extLst>
          </p:cNvPr>
          <p:cNvSpPr txBox="1"/>
          <p:nvPr/>
        </p:nvSpPr>
        <p:spPr>
          <a:xfrm>
            <a:off x="196337" y="1244172"/>
            <a:ext cx="12007238"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Acknowledge the moment we’re having.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0" dirty="0">
              <a:solidFill>
                <a:schemeClr val="bg1"/>
              </a:solidFill>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20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E21AF543-37DE-1057-2FEA-BC33B32871FB}"/>
              </a:ext>
            </a:extLst>
          </p:cNvPr>
          <p:cNvPicPr>
            <a:picLocks noChangeAspect="1"/>
          </p:cNvPicPr>
          <p:nvPr/>
        </p:nvPicPr>
        <p:blipFill rotWithShape="1">
          <a:blip r:embed="rId8"/>
          <a:srcRect b="6760"/>
          <a:stretch/>
        </p:blipFill>
        <p:spPr>
          <a:xfrm>
            <a:off x="-11580" y="-1285"/>
            <a:ext cx="12192005" cy="6859284"/>
          </a:xfrm>
          <a:prstGeom prst="rect">
            <a:avLst/>
          </a:prstGeom>
        </p:spPr>
      </p:pic>
      <p:sp>
        <p:nvSpPr>
          <p:cNvPr id="16" name="TextBox 15">
            <a:extLst>
              <a:ext uri="{FF2B5EF4-FFF2-40B4-BE49-F238E27FC236}">
                <a16:creationId xmlns:a16="http://schemas.microsoft.com/office/drawing/2014/main" id="{2A0DB4E5-D2C4-5866-259B-7D00856A6BFC}"/>
              </a:ext>
            </a:extLst>
          </p:cNvPr>
          <p:cNvSpPr txBox="1"/>
          <p:nvPr/>
        </p:nvSpPr>
        <p:spPr>
          <a:xfrm>
            <a:off x="87256" y="6238878"/>
            <a:ext cx="6112700" cy="523220"/>
          </a:xfrm>
          <a:prstGeom prst="rect">
            <a:avLst/>
          </a:prstGeom>
          <a:noFill/>
          <a:ln w="19050">
            <a:noFill/>
          </a:ln>
        </p:spPr>
        <p:txBody>
          <a:bodyPr wrap="square">
            <a:spAutoFit/>
          </a:bodyPr>
          <a:lstStyle/>
          <a:p>
            <a:r>
              <a:rPr lang="en-US" sz="1400" dirty="0">
                <a:solidFill>
                  <a:schemeClr val="bg1"/>
                </a:solidFill>
                <a:effectLst/>
                <a:latin typeface="Times" pitchFamily="2" charset="0"/>
              </a:rPr>
              <a:t>Lunar Reconnaissance Orbiter Camera image (M1432398306LR; credit: NASA/GSFC/Arizona State University).</a:t>
            </a:r>
          </a:p>
        </p:txBody>
      </p:sp>
      <p:sp>
        <p:nvSpPr>
          <p:cNvPr id="9" name="Title 21">
            <a:extLst>
              <a:ext uri="{FF2B5EF4-FFF2-40B4-BE49-F238E27FC236}">
                <a16:creationId xmlns:a16="http://schemas.microsoft.com/office/drawing/2014/main" id="{DAAF2D48-D426-29AB-B1FD-254142E1422F}"/>
              </a:ext>
            </a:extLst>
          </p:cNvPr>
          <p:cNvSpPr txBox="1">
            <a:spLocks noChangeArrowheads="1"/>
          </p:cNvSpPr>
          <p:nvPr/>
        </p:nvSpPr>
        <p:spPr>
          <a:xfrm>
            <a:off x="11575" y="3050979"/>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sz="5000" b="0" dirty="0" smtClean="0">
                <a:solidFill>
                  <a:srgbClr val="FFFF00"/>
                </a:solidFill>
              </a:rPr>
              <a:t>Day 1 Closing Remarks</a:t>
            </a:r>
            <a:endParaRPr lang="en-US" altLang="en-US" sz="5000" b="0" dirty="0">
              <a:solidFill>
                <a:srgbClr val="FFFF00"/>
              </a:solidFill>
            </a:endParaRPr>
          </a:p>
          <a:p>
            <a:endParaRPr lang="en-US" altLang="en-US" sz="3300" b="0" dirty="0"/>
          </a:p>
          <a:p>
            <a:endParaRPr lang="en-US" altLang="en-US" sz="3300" i="1" u="sng" dirty="0"/>
          </a:p>
        </p:txBody>
      </p:sp>
      <p:sp>
        <p:nvSpPr>
          <p:cNvPr id="2" name="Title 21">
            <a:extLst>
              <a:ext uri="{FF2B5EF4-FFF2-40B4-BE49-F238E27FC236}">
                <a16:creationId xmlns:a16="http://schemas.microsoft.com/office/drawing/2014/main" id="{FB031805-939B-D3E6-E91B-AA6A8D3D5503}"/>
              </a:ext>
            </a:extLst>
          </p:cNvPr>
          <p:cNvSpPr txBox="1">
            <a:spLocks noChangeArrowheads="1"/>
          </p:cNvSpPr>
          <p:nvPr/>
        </p:nvSpPr>
        <p:spPr>
          <a:xfrm>
            <a:off x="561156" y="274441"/>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altLang="en-US" sz="3300" dirty="0"/>
          </a:p>
        </p:txBody>
      </p:sp>
      <p:sp>
        <p:nvSpPr>
          <p:cNvPr id="7" name="TextBox 6"/>
          <p:cNvSpPr txBox="1"/>
          <p:nvPr/>
        </p:nvSpPr>
        <p:spPr>
          <a:xfrm>
            <a:off x="965045" y="3890014"/>
            <a:ext cx="5582653" cy="400110"/>
          </a:xfrm>
          <a:prstGeom prst="rect">
            <a:avLst/>
          </a:prstGeom>
          <a:noFill/>
          <a:ln w="19050">
            <a:noFill/>
          </a:ln>
        </p:spPr>
        <p:txBody>
          <a:bodyPr wrap="square" rtlCol="0">
            <a:spAutoFit/>
          </a:bodyPr>
          <a:lstStyle/>
          <a:p>
            <a:r>
              <a:rPr lang="en-US" sz="2000" dirty="0" smtClean="0">
                <a:solidFill>
                  <a:schemeClr val="bg1"/>
                </a:solidFill>
              </a:rPr>
              <a:t>Day 2 starts 10:00 AM ET tomorrow, Aug 22</a:t>
            </a:r>
            <a:r>
              <a:rPr lang="en-US" sz="2000" baseline="30000" dirty="0" smtClean="0">
                <a:solidFill>
                  <a:schemeClr val="bg1"/>
                </a:solidFill>
              </a:rPr>
              <a:t>nd</a:t>
            </a:r>
            <a:r>
              <a:rPr lang="en-US" sz="2000" dirty="0" smtClean="0">
                <a:solidFill>
                  <a:schemeClr val="bg1"/>
                </a:solidFill>
              </a:rPr>
              <a:t>!</a:t>
            </a:r>
          </a:p>
        </p:txBody>
      </p:sp>
    </p:spTree>
    <p:extLst>
      <p:ext uri="{BB962C8B-B14F-4D97-AF65-F5344CB8AC3E}">
        <p14:creationId xmlns:p14="http://schemas.microsoft.com/office/powerpoint/2010/main" val="3409896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1"/>
            <a:ext cx="12192001"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988126" y="2033272"/>
            <a:ext cx="10215748" cy="1435142"/>
          </a:xfrm>
          <a:effectLst>
            <a:outerShdw blurRad="50800" dist="38100" dir="2700000" algn="tl" rotWithShape="0">
              <a:prstClr val="black">
                <a:alpha val="40000"/>
              </a:prstClr>
            </a:outerShdw>
          </a:effectLst>
        </p:spPr>
        <p:txBody>
          <a:bodyPr>
            <a:noAutofit/>
          </a:bodyPr>
          <a:lstStyle/>
          <a:p>
            <a:pPr algn="ctr"/>
            <a:r>
              <a:rPr lang="en-US" sz="5400" dirty="0"/>
              <a:t>LSIC </a:t>
            </a:r>
            <a:r>
              <a:rPr lang="en-US" sz="5400" dirty="0" smtClean="0"/>
              <a:t>Autonomy Workshop</a:t>
            </a:r>
            <a:br>
              <a:rPr lang="en-US" sz="5400" dirty="0" smtClean="0"/>
            </a:br>
            <a:r>
              <a:rPr lang="en-US" sz="5400" dirty="0" smtClean="0"/>
              <a:t>Day 2</a:t>
            </a:r>
            <a:endParaRPr lang="en-US" sz="5400" dirty="0"/>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5109" y="544694"/>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4192116" y="6048408"/>
            <a:ext cx="3203114" cy="586102"/>
          </a:xfrm>
          <a:prstGeom prst="rect">
            <a:avLst/>
          </a:prstGeom>
        </p:spPr>
      </p:pic>
      <p:sp>
        <p:nvSpPr>
          <p:cNvPr id="13" name="Text Placeholder 12">
            <a:extLst>
              <a:ext uri="{FF2B5EF4-FFF2-40B4-BE49-F238E27FC236}">
                <a16:creationId xmlns:a16="http://schemas.microsoft.com/office/drawing/2014/main" id="{BA55CA70-51B7-044E-D707-7959598C8518}"/>
              </a:ext>
            </a:extLst>
          </p:cNvPr>
          <p:cNvSpPr txBox="1">
            <a:spLocks/>
          </p:cNvSpPr>
          <p:nvPr/>
        </p:nvSpPr>
        <p:spPr>
          <a:xfrm>
            <a:off x="4561829" y="3549966"/>
            <a:ext cx="3068341" cy="505024"/>
          </a:xfrm>
          <a:prstGeom prst="rect">
            <a:avLst/>
          </a:prstGeom>
          <a:noFill/>
        </p:spPr>
        <p:txBody>
          <a:bodyPr anchor="ctr">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500" dirty="0" smtClean="0"/>
              <a:t>August 22, </a:t>
            </a:r>
            <a:r>
              <a:rPr lang="en-US" sz="2500" dirty="0"/>
              <a:t>2023</a:t>
            </a:r>
          </a:p>
        </p:txBody>
      </p:sp>
    </p:spTree>
    <p:extLst>
      <p:ext uri="{BB962C8B-B14F-4D97-AF65-F5344CB8AC3E}">
        <p14:creationId xmlns:p14="http://schemas.microsoft.com/office/powerpoint/2010/main" val="3676268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Meeting Logistics</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232107" y="1400643"/>
            <a:ext cx="5947976"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Use Slido to submit </a:t>
            </a:r>
            <a:r>
              <a:rPr lang="en-US" sz="2400" dirty="0" smtClean="0">
                <a:solidFill>
                  <a:srgbClr val="FFFF00"/>
                </a:solidFill>
              </a:rPr>
              <a:t>questions</a:t>
            </a:r>
            <a:r>
              <a:rPr lang="en-US" sz="2400" dirty="0" smtClean="0">
                <a:solidFill>
                  <a:prstClr val="white"/>
                </a:solidFill>
              </a:rPr>
              <a:t> and for workshop </a:t>
            </a:r>
            <a:r>
              <a:rPr lang="en-US" sz="2400" dirty="0" smtClean="0">
                <a:solidFill>
                  <a:srgbClr val="FFFF00"/>
                </a:solidFill>
              </a:rPr>
              <a:t>polls</a:t>
            </a:r>
          </a:p>
          <a:p>
            <a:pPr marL="914400" lvl="1" indent="-457200">
              <a:buFont typeface="Arial" panose="020B0604020202020204" pitchFamily="34" charset="0"/>
              <a:buChar char="•"/>
              <a:defRPr/>
            </a:pPr>
            <a:r>
              <a:rPr lang="en-US" sz="2400" u="sng" dirty="0" smtClean="0">
                <a:solidFill>
                  <a:prstClr val="white"/>
                </a:solidFill>
              </a:rPr>
              <a:t>https://www.slido.com</a:t>
            </a:r>
          </a:p>
          <a:p>
            <a:pPr marL="914400" lvl="1" indent="-457200">
              <a:buFont typeface="Arial" panose="020B0604020202020204" pitchFamily="34" charset="0"/>
              <a:buChar char="•"/>
              <a:defRPr/>
            </a:pPr>
            <a:r>
              <a:rPr lang="en-US" sz="2400" dirty="0" smtClean="0">
                <a:solidFill>
                  <a:prstClr val="white"/>
                </a:solidFill>
              </a:rPr>
              <a:t>#LSIC-Autonomy</a:t>
            </a:r>
          </a:p>
          <a:p>
            <a:pPr marL="914400" lvl="1" indent="-457200">
              <a:buFont typeface="Arial" panose="020B0604020202020204" pitchFamily="34" charset="0"/>
              <a:buChar char="•"/>
              <a:defRPr/>
            </a:pPr>
            <a:r>
              <a:rPr lang="en-US" sz="2400" dirty="0" smtClean="0">
                <a:solidFill>
                  <a:prstClr val="white"/>
                </a:solidFill>
              </a:rPr>
              <a:t>Password: 2023Workshop</a:t>
            </a:r>
          </a:p>
          <a:p>
            <a:pPr marL="914400" lvl="1" indent="-457200">
              <a:buFont typeface="Arial" panose="020B0604020202020204" pitchFamily="34" charset="0"/>
              <a:buChar char="•"/>
              <a:defRPr/>
            </a:pPr>
            <a:r>
              <a:rPr lang="en-US" sz="2400" dirty="0" smtClean="0">
                <a:solidFill>
                  <a:prstClr val="white"/>
                </a:solidFill>
              </a:rPr>
              <a:t>Polls already open!</a:t>
            </a:r>
          </a:p>
          <a:p>
            <a:pPr marL="914400" lvl="1" indent="-457200">
              <a:buFont typeface="Arial" panose="020B0604020202020204" pitchFamily="34" charset="0"/>
              <a:buChar char="•"/>
              <a:defRPr/>
            </a:pPr>
            <a:endParaRPr lang="en-US" sz="2400" dirty="0">
              <a:solidFill>
                <a:prstClr val="white"/>
              </a:solidFill>
            </a:endParaRPr>
          </a:p>
          <a:p>
            <a:pPr lvl="1">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Event </a:t>
            </a:r>
            <a:r>
              <a:rPr lang="en-US" sz="2400" dirty="0" smtClean="0">
                <a:solidFill>
                  <a:srgbClr val="FFFF00"/>
                </a:solidFill>
              </a:rPr>
              <a:t>schedule</a:t>
            </a:r>
            <a:r>
              <a:rPr lang="en-US" sz="2400" dirty="0" smtClean="0">
                <a:solidFill>
                  <a:prstClr val="white"/>
                </a:solidFill>
              </a:rPr>
              <a:t> and </a:t>
            </a:r>
            <a:r>
              <a:rPr lang="en-US" sz="2400" dirty="0" smtClean="0">
                <a:solidFill>
                  <a:srgbClr val="FFFF00"/>
                </a:solidFill>
              </a:rPr>
              <a:t>program</a:t>
            </a:r>
          </a:p>
          <a:p>
            <a:pPr marL="914400" lvl="1" indent="-457200">
              <a:buFont typeface="Arial" panose="020B0604020202020204" pitchFamily="34" charset="0"/>
              <a:buChar char="•"/>
              <a:defRPr/>
            </a:pPr>
            <a:r>
              <a:rPr lang="en-US" sz="2400" u="sng" dirty="0">
                <a:solidFill>
                  <a:prstClr val="white"/>
                </a:solidFill>
              </a:rPr>
              <a:t>https://</a:t>
            </a:r>
            <a:r>
              <a:rPr lang="en-US" sz="2400" u="sng" dirty="0" smtClean="0">
                <a:solidFill>
                  <a:prstClr val="white"/>
                </a:solidFill>
              </a:rPr>
              <a:t>lsic.jhuapl.edu/Events/Agenda/index.php?id=474</a:t>
            </a:r>
            <a:endParaRPr lang="en-US" sz="2400" u="sng" dirty="0">
              <a:solidFill>
                <a:prstClr val="white"/>
              </a:solidFill>
            </a:endParaRPr>
          </a:p>
          <a:p>
            <a:pPr>
              <a:defRPr/>
            </a:pPr>
            <a:endParaRPr lang="en-US" sz="2400" dirty="0">
              <a:solidFill>
                <a:prstClr val="white"/>
              </a:solidFill>
            </a:endParaRPr>
          </a:p>
        </p:txBody>
      </p:sp>
      <p:grpSp>
        <p:nvGrpSpPr>
          <p:cNvPr id="7" name="Group 6"/>
          <p:cNvGrpSpPr/>
          <p:nvPr/>
        </p:nvGrpSpPr>
        <p:grpSpPr>
          <a:xfrm>
            <a:off x="8032180" y="4437399"/>
            <a:ext cx="2362408" cy="1900368"/>
            <a:chOff x="8247624" y="3893489"/>
            <a:chExt cx="2362408" cy="1900368"/>
          </a:xfrm>
        </p:grpSpPr>
        <p:pic>
          <p:nvPicPr>
            <p:cNvPr id="11" name="Picture 10"/>
            <p:cNvPicPr>
              <a:picLocks noChangeAspect="1"/>
            </p:cNvPicPr>
            <p:nvPr/>
          </p:nvPicPr>
          <p:blipFill>
            <a:blip r:embed="rId4"/>
            <a:stretch>
              <a:fillRect/>
            </a:stretch>
          </p:blipFill>
          <p:spPr>
            <a:xfrm>
              <a:off x="8247624" y="3893489"/>
              <a:ext cx="1931522" cy="1900368"/>
            </a:xfrm>
            <a:prstGeom prst="rect">
              <a:avLst/>
            </a:prstGeom>
          </p:spPr>
        </p:pic>
        <p:sp>
          <p:nvSpPr>
            <p:cNvPr id="6" name="TextBox 5"/>
            <p:cNvSpPr txBox="1"/>
            <p:nvPr/>
          </p:nvSpPr>
          <p:spPr>
            <a:xfrm rot="5400000">
              <a:off x="9487716" y="4584919"/>
              <a:ext cx="1813746" cy="430887"/>
            </a:xfrm>
            <a:prstGeom prst="rect">
              <a:avLst/>
            </a:prstGeom>
            <a:noFill/>
          </p:spPr>
          <p:txBody>
            <a:bodyPr wrap="square" rtlCol="0">
              <a:spAutoFit/>
            </a:bodyPr>
            <a:lstStyle/>
            <a:p>
              <a:pPr algn="ctr"/>
              <a:r>
                <a:rPr lang="en-US" sz="2200" dirty="0" smtClean="0">
                  <a:solidFill>
                    <a:schemeClr val="bg1"/>
                  </a:solidFill>
                </a:rPr>
                <a:t>Event Page</a:t>
              </a:r>
              <a:endParaRPr lang="en-US" sz="2200" dirty="0">
                <a:solidFill>
                  <a:schemeClr val="bg1"/>
                </a:solidFill>
              </a:endParaRPr>
            </a:p>
          </p:txBody>
        </p:sp>
      </p:grpSp>
      <p:grpSp>
        <p:nvGrpSpPr>
          <p:cNvPr id="8" name="Group 7"/>
          <p:cNvGrpSpPr/>
          <p:nvPr/>
        </p:nvGrpSpPr>
        <p:grpSpPr>
          <a:xfrm>
            <a:off x="8032180" y="2040305"/>
            <a:ext cx="2343051" cy="1904469"/>
            <a:chOff x="7733667" y="1585949"/>
            <a:chExt cx="2343051" cy="1904469"/>
          </a:xfrm>
        </p:grpSpPr>
        <p:pic>
          <p:nvPicPr>
            <p:cNvPr id="14" name="Picture 13"/>
            <p:cNvPicPr>
              <a:picLocks noChangeAspect="1"/>
            </p:cNvPicPr>
            <p:nvPr/>
          </p:nvPicPr>
          <p:blipFill>
            <a:blip r:embed="rId5"/>
            <a:stretch>
              <a:fillRect/>
            </a:stretch>
          </p:blipFill>
          <p:spPr>
            <a:xfrm>
              <a:off x="7733667" y="1585949"/>
              <a:ext cx="1912306" cy="1904469"/>
            </a:xfrm>
            <a:prstGeom prst="rect">
              <a:avLst/>
            </a:prstGeom>
          </p:spPr>
        </p:pic>
        <p:sp>
          <p:nvSpPr>
            <p:cNvPr id="15" name="TextBox 14"/>
            <p:cNvSpPr txBox="1"/>
            <p:nvPr/>
          </p:nvSpPr>
          <p:spPr>
            <a:xfrm rot="5400000">
              <a:off x="9112493" y="2322739"/>
              <a:ext cx="1497563" cy="430887"/>
            </a:xfrm>
            <a:prstGeom prst="rect">
              <a:avLst/>
            </a:prstGeom>
            <a:noFill/>
          </p:spPr>
          <p:txBody>
            <a:bodyPr wrap="square" rtlCol="0">
              <a:spAutoFit/>
            </a:bodyPr>
            <a:lstStyle/>
            <a:p>
              <a:pPr algn="ctr"/>
              <a:r>
                <a:rPr lang="en-US" sz="2200" dirty="0" smtClean="0">
                  <a:solidFill>
                    <a:schemeClr val="bg1"/>
                  </a:solidFill>
                </a:rPr>
                <a:t>Slido</a:t>
              </a:r>
              <a:endParaRPr lang="en-US" sz="2200" dirty="0">
                <a:solidFill>
                  <a:schemeClr val="bg1"/>
                </a:solidFill>
              </a:endParaRPr>
            </a:p>
          </p:txBody>
        </p:sp>
      </p:grpSp>
      <p:pic>
        <p:nvPicPr>
          <p:cNvPr id="10" name="Picture 9"/>
          <p:cNvPicPr>
            <a:picLocks noChangeAspect="1"/>
          </p:cNvPicPr>
          <p:nvPr/>
        </p:nvPicPr>
        <p:blipFill>
          <a:blip r:embed="rId6"/>
          <a:stretch>
            <a:fillRect/>
          </a:stretch>
        </p:blipFill>
        <p:spPr>
          <a:xfrm>
            <a:off x="6748316" y="1158770"/>
            <a:ext cx="4480034" cy="637005"/>
          </a:xfrm>
          <a:prstGeom prst="rect">
            <a:avLst/>
          </a:prstGeom>
        </p:spPr>
      </p:pic>
    </p:spTree>
    <p:extLst>
      <p:ext uri="{BB962C8B-B14F-4D97-AF65-F5344CB8AC3E}">
        <p14:creationId xmlns:p14="http://schemas.microsoft.com/office/powerpoint/2010/main" val="4029771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Introduction</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288110" y="-97812"/>
            <a:ext cx="903891" cy="9184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79825" y="-82298"/>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876739" y="1400763"/>
            <a:ext cx="8438520" cy="2077492"/>
          </a:xfrm>
          <a:prstGeom prst="rect">
            <a:avLst/>
          </a:prstGeom>
          <a:noFill/>
          <a:ln w="19050">
            <a:noFill/>
          </a:ln>
        </p:spPr>
        <p:txBody>
          <a:bodyPr wrap="square" rtlCol="0">
            <a:spAutoFit/>
          </a:bodyPr>
          <a:lstStyle/>
          <a:p>
            <a:pPr algn="ctr">
              <a:defRPr/>
            </a:pPr>
            <a:r>
              <a:rPr lang="en-US" sz="3500" b="1" dirty="0" smtClean="0">
                <a:solidFill>
                  <a:prstClr val="white"/>
                </a:solidFill>
              </a:rPr>
              <a:t>Opening Remarks</a:t>
            </a:r>
          </a:p>
          <a:p>
            <a:pPr algn="ctr">
              <a:defRPr/>
            </a:pPr>
            <a:r>
              <a:rPr lang="en-US" sz="3500" b="1" dirty="0" smtClean="0">
                <a:solidFill>
                  <a:prstClr val="white"/>
                </a:solidFill>
              </a:rPr>
              <a:t>&amp;</a:t>
            </a:r>
          </a:p>
          <a:p>
            <a:pPr algn="ctr">
              <a:defRPr/>
            </a:pPr>
            <a:r>
              <a:rPr lang="en-US" sz="3500" b="1" dirty="0" smtClean="0">
                <a:solidFill>
                  <a:prstClr val="white"/>
                </a:solidFill>
              </a:rPr>
              <a:t>Summary of Day 1</a:t>
            </a:r>
            <a:endParaRPr lang="en-US" sz="2400" dirty="0">
              <a:solidFill>
                <a:prstClr val="white"/>
              </a:solidFill>
            </a:endParaRPr>
          </a:p>
          <a:p>
            <a:pPr>
              <a:defRPr/>
            </a:pPr>
            <a:endParaRPr lang="en-US" sz="2400" dirty="0">
              <a:solidFill>
                <a:prstClr val="white"/>
              </a:solidFill>
            </a:endParaRPr>
          </a:p>
        </p:txBody>
      </p:sp>
      <p:sp>
        <p:nvSpPr>
          <p:cNvPr id="14" name="TextBox 13"/>
          <p:cNvSpPr txBox="1"/>
          <p:nvPr/>
        </p:nvSpPr>
        <p:spPr>
          <a:xfrm>
            <a:off x="3304673" y="3212042"/>
            <a:ext cx="5582653" cy="1015663"/>
          </a:xfrm>
          <a:prstGeom prst="rect">
            <a:avLst/>
          </a:prstGeom>
          <a:noFill/>
          <a:ln w="19050">
            <a:noFill/>
          </a:ln>
        </p:spPr>
        <p:txBody>
          <a:bodyPr wrap="square" rtlCol="0">
            <a:spAutoFit/>
          </a:bodyPr>
          <a:lstStyle/>
          <a:p>
            <a:pPr algn="ctr"/>
            <a:r>
              <a:rPr lang="en-US" sz="2000" dirty="0" smtClean="0">
                <a:solidFill>
                  <a:schemeClr val="bg1"/>
                </a:solidFill>
              </a:rPr>
              <a:t>Athonu Chatterjee</a:t>
            </a:r>
          </a:p>
          <a:p>
            <a:pPr algn="ctr"/>
            <a:r>
              <a:rPr lang="en-US" sz="2000" dirty="0" smtClean="0">
                <a:solidFill>
                  <a:schemeClr val="bg1"/>
                </a:solidFill>
              </a:rPr>
              <a:t>Johns Hopkins University Applied Physics Lab</a:t>
            </a:r>
          </a:p>
          <a:p>
            <a:pPr algn="ctr"/>
            <a:r>
              <a:rPr lang="en-US" sz="2000" dirty="0" smtClean="0">
                <a:solidFill>
                  <a:schemeClr val="bg1"/>
                </a:solidFill>
              </a:rPr>
              <a:t>LSII Excavation &amp; Construction Lead</a:t>
            </a:r>
          </a:p>
        </p:txBody>
      </p:sp>
    </p:spTree>
    <p:extLst>
      <p:ext uri="{BB962C8B-B14F-4D97-AF65-F5344CB8AC3E}">
        <p14:creationId xmlns:p14="http://schemas.microsoft.com/office/powerpoint/2010/main" val="2874958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2ACB0A9D-0357-5E85-2304-F1FD4AC14AA8}"/>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5123793" y="2892972"/>
              <a:ext cx="3216166" cy="7882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3" name="Rectangle 2"/>
            <p:cNvSpPr/>
            <p:nvPr/>
          </p:nvSpPr>
          <p:spPr>
            <a:xfrm>
              <a:off x="5218386" y="3618186"/>
              <a:ext cx="2412124"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4" name="Rectangle 3"/>
            <p:cNvSpPr/>
            <p:nvPr/>
          </p:nvSpPr>
          <p:spPr>
            <a:xfrm>
              <a:off x="7835462" y="3618186"/>
              <a:ext cx="394138"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
        <p:nvSpPr>
          <p:cNvPr id="7" name="TextBox 6"/>
          <p:cNvSpPr txBox="1"/>
          <p:nvPr/>
        </p:nvSpPr>
        <p:spPr>
          <a:xfrm>
            <a:off x="5123793" y="2949713"/>
            <a:ext cx="4083269" cy="707886"/>
          </a:xfrm>
          <a:prstGeom prst="rect">
            <a:avLst/>
          </a:prstGeom>
          <a:noFill/>
          <a:ln w="19050">
            <a:noFill/>
          </a:ln>
        </p:spPr>
        <p:txBody>
          <a:bodyPr wrap="square" rtlCol="0">
            <a:spAutoFit/>
          </a:bodyPr>
          <a:lstStyle/>
          <a:p>
            <a:r>
              <a:rPr lang="en-US" sz="2000" dirty="0" smtClean="0">
                <a:solidFill>
                  <a:schemeClr val="bg1"/>
                </a:solidFill>
                <a:latin typeface="Agency FB" panose="020B0503020202020204" pitchFamily="34" charset="0"/>
              </a:rPr>
              <a:t>Abstract Submission closed.</a:t>
            </a:r>
          </a:p>
          <a:p>
            <a:r>
              <a:rPr lang="en-US" sz="2000" dirty="0" smtClean="0">
                <a:solidFill>
                  <a:schemeClr val="bg1"/>
                </a:solidFill>
                <a:latin typeface="Agency FB" panose="020B0503020202020204" pitchFamily="34" charset="0"/>
              </a:rPr>
              <a:t>Register now!</a:t>
            </a:r>
          </a:p>
        </p:txBody>
      </p:sp>
    </p:spTree>
    <p:extLst>
      <p:ext uri="{BB962C8B-B14F-4D97-AF65-F5344CB8AC3E}">
        <p14:creationId xmlns:p14="http://schemas.microsoft.com/office/powerpoint/2010/main" val="3564300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3: Lunar Applications in Autonomy</a:t>
            </a:r>
          </a:p>
        </p:txBody>
      </p:sp>
      <p:sp>
        <p:nvSpPr>
          <p:cNvPr id="3" name="TextBox 2"/>
          <p:cNvSpPr txBox="1"/>
          <p:nvPr/>
        </p:nvSpPr>
        <p:spPr>
          <a:xfrm>
            <a:off x="254876" y="5891766"/>
            <a:ext cx="5475890" cy="400110"/>
          </a:xfrm>
          <a:prstGeom prst="rect">
            <a:avLst/>
          </a:prstGeom>
          <a:noFill/>
          <a:ln w="19050">
            <a:noFill/>
          </a:ln>
        </p:spPr>
        <p:txBody>
          <a:bodyPr wrap="square" rtlCol="0">
            <a:spAutoFit/>
          </a:bodyPr>
          <a:lstStyle/>
          <a:p>
            <a:pPr algn="ctr"/>
            <a:r>
              <a:rPr lang="en-US" sz="2000" b="1" dirty="0" smtClean="0">
                <a:solidFill>
                  <a:schemeClr val="bg1"/>
                </a:solidFill>
              </a:rPr>
              <a:t>Facilitator: Danielle Mortensen (JHU/APL)</a:t>
            </a:r>
          </a:p>
        </p:txBody>
      </p:sp>
    </p:spTree>
    <p:extLst>
      <p:ext uri="{BB962C8B-B14F-4D97-AF65-F5344CB8AC3E}">
        <p14:creationId xmlns:p14="http://schemas.microsoft.com/office/powerpoint/2010/main" val="3297214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3</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341984"/>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Terry Fong (NASA)</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366940"/>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Alhassan Yasin (JHU)</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366940"/>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Kris Zacny (Honeybee Robotics)</a:t>
            </a: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95" y="1274519"/>
            <a:ext cx="3180922" cy="3976152"/>
          </a:xfrm>
          <a:prstGeom prst="rect">
            <a:avLst/>
          </a:prstGeom>
          <a:noFill/>
          <a:ln>
            <a:noFill/>
          </a:ln>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l="8254" t="7058" r="13647" b="11297"/>
          <a:stretch/>
        </p:blipFill>
        <p:spPr bwMode="auto">
          <a:xfrm>
            <a:off x="4671585" y="1278104"/>
            <a:ext cx="3045635" cy="3972567"/>
          </a:xfrm>
          <a:prstGeom prst="rect">
            <a:avLst/>
          </a:prstGeom>
          <a:noFill/>
          <a:ln>
            <a:noFill/>
          </a:ln>
          <a:extLst>
            <a:ext uri="{53640926-AAD7-44D8-BBD7-CCE9431645EC}">
              <a14:shadowObscured xmlns:a14="http://schemas.microsoft.com/office/drawing/2010/main"/>
            </a:ext>
          </a:extLst>
        </p:spPr>
      </p:pic>
      <p:pic>
        <p:nvPicPr>
          <p:cNvPr id="12" name="Picture 11" descr="C:\Users\mortedr2\AppData\Local\Microsoft\Windows\INetCache\Content.Outlook\X962YEHD\Zacny-websit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6488" y="1278104"/>
            <a:ext cx="2916312" cy="3972567"/>
          </a:xfrm>
          <a:prstGeom prst="rect">
            <a:avLst/>
          </a:prstGeom>
          <a:noFill/>
          <a:ln>
            <a:noFill/>
          </a:ln>
        </p:spPr>
      </p:pic>
      <p:sp>
        <p:nvSpPr>
          <p:cNvPr id="14" name="TextBox 13"/>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730180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3794" name="Picture 2" descr="Free vector cute astronaut holding coffee cup cartoon illustration. science food and drink icon concept.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320" y="1276552"/>
            <a:ext cx="4699007" cy="46990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29301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Doug Morrison (CEMI)</a:t>
            </a:r>
          </a:p>
        </p:txBody>
      </p:sp>
      <p:sp>
        <p:nvSpPr>
          <p:cNvPr id="3" name="TextBox 2"/>
          <p:cNvSpPr txBox="1"/>
          <p:nvPr/>
        </p:nvSpPr>
        <p:spPr>
          <a:xfrm>
            <a:off x="4871545" y="1029381"/>
            <a:ext cx="6861504" cy="5509200"/>
          </a:xfrm>
          <a:prstGeom prst="rect">
            <a:avLst/>
          </a:prstGeom>
          <a:noFill/>
          <a:ln w="19050">
            <a:noFill/>
          </a:ln>
        </p:spPr>
        <p:txBody>
          <a:bodyPr wrap="square" rtlCol="0">
            <a:spAutoFit/>
          </a:bodyPr>
          <a:lstStyle/>
          <a:p>
            <a:pPr algn="ctr"/>
            <a:r>
              <a:rPr lang="en-US" sz="2200" b="1" dirty="0" smtClean="0">
                <a:solidFill>
                  <a:schemeClr val="bg1"/>
                </a:solidFill>
              </a:rPr>
              <a:t>Mining Technologies for Lunar-Surface Infrastructure</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It is 35 years since the metal mining industry made any significant change in its production technology platform and for the last 20 years costs have increased, and productivity has declined. The need to electrify the global economy requires current mine production systems to be transformed if mining is to meet the huge demand increase for metals by 2035. Increasing economies of scale further is not feasible, so the only option is smaller, more effective machines working autonomously, in concert, so mines can produce more metals at prices that out-compete fossil fuels. The mining industry cannot make a transformation of this magnitude without help. Similar autonomous production systems are necessary to build lunar surface infrastructure at scale in the next 10 years, and this convergence of technological imperatives allows the Mining and Space Sectors to operate synergistically, and helps the Space Sector to contribute to reversing Climate Change on Earth.</a:t>
            </a:r>
          </a:p>
        </p:txBody>
      </p:sp>
      <p:pic>
        <p:nvPicPr>
          <p:cNvPr id="6146" name="Picture 2" descr="DMor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1" y="1226996"/>
            <a:ext cx="2677332" cy="39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3977669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Julia Badger (NASA JSC)</a:t>
            </a:r>
          </a:p>
        </p:txBody>
      </p:sp>
      <p:sp>
        <p:nvSpPr>
          <p:cNvPr id="3" name="TextBox 2"/>
          <p:cNvSpPr txBox="1"/>
          <p:nvPr/>
        </p:nvSpPr>
        <p:spPr>
          <a:xfrm>
            <a:off x="4871545" y="1150328"/>
            <a:ext cx="6861504" cy="4955203"/>
          </a:xfrm>
          <a:prstGeom prst="rect">
            <a:avLst/>
          </a:prstGeom>
          <a:noFill/>
          <a:ln w="19050">
            <a:noFill/>
          </a:ln>
        </p:spPr>
        <p:txBody>
          <a:bodyPr wrap="square" rtlCol="0">
            <a:spAutoFit/>
          </a:bodyPr>
          <a:lstStyle/>
          <a:p>
            <a:pPr algn="ctr"/>
            <a:r>
              <a:rPr lang="en-US" sz="2200" b="1" dirty="0" smtClean="0">
                <a:solidFill>
                  <a:schemeClr val="bg1"/>
                </a:solidFill>
              </a:rPr>
              <a:t>Gateway – Autonomous Control of Human Spacecraft</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NASA’s Lunar Gateway is meant to provide a stepping stone to sustained human presence beyond low Earth orbit, and represents a cornerstone of technology maturation for the entire Artemis campaign.  One significant Moon to Mars outlook espoused by Gateway is the concept of autonomous vehicle control, independent of ground control, in crewed and </a:t>
            </a:r>
            <a:r>
              <a:rPr lang="en-US" dirty="0" err="1">
                <a:solidFill>
                  <a:schemeClr val="bg1"/>
                </a:solidFill>
              </a:rPr>
              <a:t>uncrewed</a:t>
            </a:r>
            <a:r>
              <a:rPr lang="en-US" dirty="0">
                <a:solidFill>
                  <a:schemeClr val="bg1"/>
                </a:solidFill>
              </a:rPr>
              <a:t> configurations.  This independence is achieved by many architectural design decisions, one of them being the addition of the Vehicle Systems Manager (VSM) as the highest level onboard software control system and its associated hierarchical and distributed Autonomous Systems Management Architecture over the modules and systems that make up Gateway.  This talk will discuss the novel VSM system and its application to human spaceflight in lunar orbit.</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0640" r="13420" b="24589"/>
          <a:stretch/>
        </p:blipFill>
        <p:spPr bwMode="auto">
          <a:xfrm>
            <a:off x="757931" y="1227828"/>
            <a:ext cx="3201532" cy="3969753"/>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27306475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Chris Dreyer (CMS)</a:t>
            </a:r>
          </a:p>
        </p:txBody>
      </p:sp>
      <p:sp>
        <p:nvSpPr>
          <p:cNvPr id="3" name="TextBox 2"/>
          <p:cNvSpPr txBox="1"/>
          <p:nvPr/>
        </p:nvSpPr>
        <p:spPr>
          <a:xfrm>
            <a:off x="4871545" y="1394694"/>
            <a:ext cx="6861504" cy="3847207"/>
          </a:xfrm>
          <a:prstGeom prst="rect">
            <a:avLst/>
          </a:prstGeom>
          <a:noFill/>
          <a:ln w="19050">
            <a:noFill/>
          </a:ln>
        </p:spPr>
        <p:txBody>
          <a:bodyPr wrap="square" rtlCol="0">
            <a:spAutoFit/>
          </a:bodyPr>
          <a:lstStyle/>
          <a:p>
            <a:pPr algn="ctr"/>
            <a:r>
              <a:rPr lang="en-US" sz="2200" b="1" dirty="0" smtClean="0">
                <a:solidFill>
                  <a:schemeClr val="bg1"/>
                </a:solidFill>
              </a:rPr>
              <a:t>Autonomous Site Preparation: Excavation, Compaction, and Testing (ASPECT)</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Autonomous Site Preparation: Excavation, Compaction, and Testing (ASPECT) project is a NASA </a:t>
            </a:r>
            <a:r>
              <a:rPr lang="en-US" dirty="0" err="1">
                <a:solidFill>
                  <a:schemeClr val="bg1"/>
                </a:solidFill>
              </a:rPr>
              <a:t>LuSTR</a:t>
            </a:r>
            <a:r>
              <a:rPr lang="en-US" dirty="0">
                <a:solidFill>
                  <a:schemeClr val="bg1"/>
                </a:solidFill>
              </a:rPr>
              <a:t> funded project to demonstrate autonomous site preparation of the lunar surface for the construction of lunar landing pads. Landing pads are needed on the Moon to ensure safe and reliable human access to the surface. The first step in building a lunar landing pad is clearing a site of rocks, filling craters with regolith, and leveling, smoothing, and compacting the surface. The ASPECT project is building a ground demonstration unit for surface preparation capable of autonomous task planning with no human intervention.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1173354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36</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7" name="TextBox 6"/>
          <p:cNvSpPr txBox="1"/>
          <p:nvPr/>
        </p:nvSpPr>
        <p:spPr>
          <a:xfrm>
            <a:off x="1075722"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3: Lunar Application in Autonomy</a:t>
            </a:r>
          </a:p>
        </p:txBody>
      </p:sp>
      <p:grpSp>
        <p:nvGrpSpPr>
          <p:cNvPr id="8" name="Group 7"/>
          <p:cNvGrpSpPr/>
          <p:nvPr/>
        </p:nvGrpSpPr>
        <p:grpSpPr>
          <a:xfrm>
            <a:off x="257310" y="687973"/>
            <a:ext cx="1424070" cy="1808139"/>
            <a:chOff x="257310" y="184014"/>
            <a:chExt cx="1424070" cy="1808139"/>
          </a:xfrm>
        </p:grpSpPr>
        <p:pic>
          <p:nvPicPr>
            <p:cNvPr id="10" name="Picture 9"/>
            <p:cNvPicPr>
              <a:picLocks noChangeAspect="1"/>
            </p:cNvPicPr>
            <p:nvPr/>
          </p:nvPicPr>
          <p:blipFill>
            <a:blip r:embed="rId3"/>
            <a:stretch>
              <a:fillRect/>
            </a:stretch>
          </p:blipFill>
          <p:spPr>
            <a:xfrm>
              <a:off x="257310" y="184014"/>
              <a:ext cx="1424070" cy="1424070"/>
            </a:xfrm>
            <a:prstGeom prst="rect">
              <a:avLst/>
            </a:prstGeom>
          </p:spPr>
        </p:pic>
        <p:sp>
          <p:nvSpPr>
            <p:cNvPr id="11" name="TextBox 10"/>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25525" y="12825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3848913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7913322" y="4028439"/>
            <a:ext cx="1912306" cy="1904469"/>
          </a:xfrm>
          <a:prstGeom prst="rect">
            <a:avLst/>
          </a:prstGeom>
        </p:spPr>
      </p:pic>
      <p:pic>
        <p:nvPicPr>
          <p:cNvPr id="38914" name="Picture 2" descr="Free vector cute astronaut with taco and soda cartoon illustration. science food and drink concept.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65" y="1173228"/>
            <a:ext cx="5015515" cy="50155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86584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5998779" y="1153427"/>
            <a:ext cx="5744838" cy="491166"/>
          </a:xfrm>
        </p:spPr>
        <p:txBody>
          <a:bodyPr>
            <a:normAutofit/>
          </a:bodyPr>
          <a:lstStyle/>
          <a:p>
            <a:pPr marL="0" indent="0" algn="ctr">
              <a:buNone/>
            </a:pPr>
            <a:r>
              <a:rPr lang="en-US" sz="3200" b="1" dirty="0" smtClean="0"/>
              <a:t>Lunar Environment</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38</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3</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71569" y="1136295"/>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Lunar Perception and Sensing</a:t>
            </a:r>
          </a:p>
        </p:txBody>
      </p:sp>
      <p:sp>
        <p:nvSpPr>
          <p:cNvPr id="10" name="TextBox 9"/>
          <p:cNvSpPr txBox="1"/>
          <p:nvPr/>
        </p:nvSpPr>
        <p:spPr>
          <a:xfrm>
            <a:off x="6741378" y="5284817"/>
            <a:ext cx="2597093" cy="1015663"/>
          </a:xfrm>
          <a:prstGeom prst="rect">
            <a:avLst/>
          </a:prstGeom>
          <a:solidFill>
            <a:srgbClr val="FFFF00"/>
          </a:solidFill>
          <a:ln w="19050">
            <a:noFill/>
          </a:ln>
        </p:spPr>
        <p:txBody>
          <a:bodyPr wrap="square" rtlCol="0">
            <a:spAutoFit/>
          </a:bodyPr>
          <a:lstStyle/>
          <a:p>
            <a:pPr algn="ctr"/>
            <a:r>
              <a:rPr lang="en-US" sz="2000" b="1" dirty="0" smtClean="0"/>
              <a:t>Coffee Break</a:t>
            </a:r>
          </a:p>
          <a:p>
            <a:pPr algn="ctr"/>
            <a:r>
              <a:rPr lang="en-US" sz="2000" b="1" dirty="0" smtClean="0"/>
              <a:t>1:45 PM – 1:55 PM</a:t>
            </a:r>
          </a:p>
          <a:p>
            <a:pPr algn="ctr"/>
            <a:r>
              <a:rPr lang="en-US" sz="2000" b="1" dirty="0" smtClean="0"/>
              <a:t>ET</a:t>
            </a:r>
          </a:p>
        </p:txBody>
      </p:sp>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
        <p:nvSpPr>
          <p:cNvPr id="16" name="TextBox 15"/>
          <p:cNvSpPr txBox="1"/>
          <p:nvPr/>
        </p:nvSpPr>
        <p:spPr>
          <a:xfrm>
            <a:off x="1285193" y="2207051"/>
            <a:ext cx="3399663" cy="4093428"/>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Stacy Teng (facilitator)</a:t>
            </a:r>
          </a:p>
          <a:p>
            <a:pPr marL="342900" indent="-342900">
              <a:buFont typeface="Arial" panose="020B0604020202020204" pitchFamily="34" charset="0"/>
              <a:buChar char="•"/>
            </a:pPr>
            <a:r>
              <a:rPr lang="en-US" sz="2000" dirty="0" smtClean="0">
                <a:solidFill>
                  <a:schemeClr val="bg1"/>
                </a:solidFill>
              </a:rPr>
              <a:t>Terry Fong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John Gersh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smtClean="0">
                <a:solidFill>
                  <a:schemeClr val="bg1"/>
                </a:solidFill>
              </a:rPr>
              <a:t>Bob Bamberger (SME)</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
        <p:nvSpPr>
          <p:cNvPr id="17" name="TextBox 16"/>
          <p:cNvSpPr txBox="1"/>
          <p:nvPr/>
        </p:nvSpPr>
        <p:spPr>
          <a:xfrm>
            <a:off x="7171366" y="2179877"/>
            <a:ext cx="4090192" cy="2862322"/>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Sarah Hasnain (facilitator)</a:t>
            </a:r>
          </a:p>
          <a:p>
            <a:pPr marL="342900" indent="-342900">
              <a:buFont typeface="Arial" panose="020B0604020202020204" pitchFamily="34" charset="0"/>
              <a:buChar char="•"/>
            </a:pPr>
            <a:r>
              <a:rPr lang="en-US" sz="2000" dirty="0" smtClean="0">
                <a:solidFill>
                  <a:schemeClr val="bg1"/>
                </a:solidFill>
              </a:rPr>
              <a:t>Danette Allen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Kristen John (SME)</a:t>
            </a:r>
          </a:p>
        </p:txBody>
      </p:sp>
    </p:spTree>
    <p:extLst>
      <p:ext uri="{BB962C8B-B14F-4D97-AF65-F5344CB8AC3E}">
        <p14:creationId xmlns:p14="http://schemas.microsoft.com/office/powerpoint/2010/main" val="38090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5844" name="Picture 4" descr="Free vector cute astronaut holding coffee space cup cartoon vector icon illustration science drink isol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3" y="1129286"/>
            <a:ext cx="5054928" cy="50549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46431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Meeting Logistics</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232107" y="1400643"/>
            <a:ext cx="5947976"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Use Slido to submit </a:t>
            </a:r>
            <a:r>
              <a:rPr lang="en-US" sz="2400" dirty="0" smtClean="0">
                <a:solidFill>
                  <a:srgbClr val="FFFF00"/>
                </a:solidFill>
              </a:rPr>
              <a:t>questions</a:t>
            </a:r>
            <a:r>
              <a:rPr lang="en-US" sz="2400" dirty="0" smtClean="0">
                <a:solidFill>
                  <a:prstClr val="white"/>
                </a:solidFill>
              </a:rPr>
              <a:t> and for workshop </a:t>
            </a:r>
            <a:r>
              <a:rPr lang="en-US" sz="2400" dirty="0" smtClean="0">
                <a:solidFill>
                  <a:srgbClr val="FFFF00"/>
                </a:solidFill>
              </a:rPr>
              <a:t>polls</a:t>
            </a:r>
          </a:p>
          <a:p>
            <a:pPr marL="914400" lvl="1" indent="-457200">
              <a:buFont typeface="Arial" panose="020B0604020202020204" pitchFamily="34" charset="0"/>
              <a:buChar char="•"/>
              <a:defRPr/>
            </a:pPr>
            <a:r>
              <a:rPr lang="en-US" sz="2400" u="sng" dirty="0" smtClean="0">
                <a:solidFill>
                  <a:prstClr val="white"/>
                </a:solidFill>
              </a:rPr>
              <a:t>https://www.slido.com</a:t>
            </a:r>
          </a:p>
          <a:p>
            <a:pPr marL="914400" lvl="1" indent="-457200">
              <a:buFont typeface="Arial" panose="020B0604020202020204" pitchFamily="34" charset="0"/>
              <a:buChar char="•"/>
              <a:defRPr/>
            </a:pPr>
            <a:r>
              <a:rPr lang="en-US" sz="2400" dirty="0" smtClean="0">
                <a:solidFill>
                  <a:prstClr val="white"/>
                </a:solidFill>
              </a:rPr>
              <a:t>#LSIC-Autonomy</a:t>
            </a:r>
          </a:p>
          <a:p>
            <a:pPr marL="914400" lvl="1" indent="-457200">
              <a:buFont typeface="Arial" panose="020B0604020202020204" pitchFamily="34" charset="0"/>
              <a:buChar char="•"/>
              <a:defRPr/>
            </a:pPr>
            <a:r>
              <a:rPr lang="en-US" sz="2400" dirty="0" smtClean="0">
                <a:solidFill>
                  <a:prstClr val="white"/>
                </a:solidFill>
              </a:rPr>
              <a:t>Password: 2023Workshop</a:t>
            </a:r>
          </a:p>
          <a:p>
            <a:pPr marL="914400" lvl="1" indent="-457200">
              <a:buFont typeface="Arial" panose="020B0604020202020204" pitchFamily="34" charset="0"/>
              <a:buChar char="•"/>
              <a:defRPr/>
            </a:pPr>
            <a:r>
              <a:rPr lang="en-US" sz="2400" dirty="0" smtClean="0">
                <a:solidFill>
                  <a:prstClr val="white"/>
                </a:solidFill>
              </a:rPr>
              <a:t>Polls already open!</a:t>
            </a:r>
          </a:p>
          <a:p>
            <a:pPr marL="914400" lvl="1" indent="-457200">
              <a:buFont typeface="Arial" panose="020B0604020202020204" pitchFamily="34" charset="0"/>
              <a:buChar char="•"/>
              <a:defRPr/>
            </a:pPr>
            <a:endParaRPr lang="en-US" sz="2400" dirty="0">
              <a:solidFill>
                <a:prstClr val="white"/>
              </a:solidFill>
            </a:endParaRPr>
          </a:p>
          <a:p>
            <a:pPr lvl="1">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Event </a:t>
            </a:r>
            <a:r>
              <a:rPr lang="en-US" sz="2400" dirty="0" smtClean="0">
                <a:solidFill>
                  <a:srgbClr val="FFFF00"/>
                </a:solidFill>
              </a:rPr>
              <a:t>schedule</a:t>
            </a:r>
            <a:r>
              <a:rPr lang="en-US" sz="2400" dirty="0" smtClean="0">
                <a:solidFill>
                  <a:prstClr val="white"/>
                </a:solidFill>
              </a:rPr>
              <a:t> and </a:t>
            </a:r>
            <a:r>
              <a:rPr lang="en-US" sz="2400" dirty="0" smtClean="0">
                <a:solidFill>
                  <a:srgbClr val="FFFF00"/>
                </a:solidFill>
              </a:rPr>
              <a:t>program</a:t>
            </a:r>
          </a:p>
          <a:p>
            <a:pPr marL="914400" lvl="1" indent="-457200">
              <a:buFont typeface="Arial" panose="020B0604020202020204" pitchFamily="34" charset="0"/>
              <a:buChar char="•"/>
              <a:defRPr/>
            </a:pPr>
            <a:r>
              <a:rPr lang="en-US" sz="2400" u="sng" dirty="0">
                <a:solidFill>
                  <a:prstClr val="white"/>
                </a:solidFill>
              </a:rPr>
              <a:t>https://</a:t>
            </a:r>
            <a:r>
              <a:rPr lang="en-US" sz="2400" u="sng" dirty="0" smtClean="0">
                <a:solidFill>
                  <a:prstClr val="white"/>
                </a:solidFill>
              </a:rPr>
              <a:t>lsic.jhuapl.edu/Events/Agenda/index.php?id=474</a:t>
            </a:r>
            <a:endParaRPr lang="en-US" sz="2400" u="sng" dirty="0">
              <a:solidFill>
                <a:prstClr val="white"/>
              </a:solidFill>
            </a:endParaRPr>
          </a:p>
          <a:p>
            <a:pPr>
              <a:defRPr/>
            </a:pPr>
            <a:endParaRPr lang="en-US" sz="2400" dirty="0">
              <a:solidFill>
                <a:prstClr val="white"/>
              </a:solidFill>
            </a:endParaRPr>
          </a:p>
        </p:txBody>
      </p:sp>
      <p:grpSp>
        <p:nvGrpSpPr>
          <p:cNvPr id="7" name="Group 6"/>
          <p:cNvGrpSpPr/>
          <p:nvPr/>
        </p:nvGrpSpPr>
        <p:grpSpPr>
          <a:xfrm>
            <a:off x="8032180" y="4437399"/>
            <a:ext cx="2362409" cy="1900368"/>
            <a:chOff x="8247624" y="3893489"/>
            <a:chExt cx="2362409" cy="1900368"/>
          </a:xfrm>
        </p:grpSpPr>
        <p:pic>
          <p:nvPicPr>
            <p:cNvPr id="11" name="Picture 10"/>
            <p:cNvPicPr>
              <a:picLocks noChangeAspect="1"/>
            </p:cNvPicPr>
            <p:nvPr/>
          </p:nvPicPr>
          <p:blipFill>
            <a:blip r:embed="rId4"/>
            <a:stretch>
              <a:fillRect/>
            </a:stretch>
          </p:blipFill>
          <p:spPr>
            <a:xfrm>
              <a:off x="8247624" y="3893489"/>
              <a:ext cx="1931522" cy="1900368"/>
            </a:xfrm>
            <a:prstGeom prst="rect">
              <a:avLst/>
            </a:prstGeom>
          </p:spPr>
        </p:pic>
        <p:sp>
          <p:nvSpPr>
            <p:cNvPr id="6" name="TextBox 5"/>
            <p:cNvSpPr txBox="1"/>
            <p:nvPr/>
          </p:nvSpPr>
          <p:spPr>
            <a:xfrm rot="5400000">
              <a:off x="9645808" y="4628229"/>
              <a:ext cx="1497563" cy="430887"/>
            </a:xfrm>
            <a:prstGeom prst="rect">
              <a:avLst/>
            </a:prstGeom>
            <a:noFill/>
          </p:spPr>
          <p:txBody>
            <a:bodyPr wrap="square" rtlCol="0">
              <a:spAutoFit/>
            </a:bodyPr>
            <a:lstStyle/>
            <a:p>
              <a:pPr algn="ctr"/>
              <a:r>
                <a:rPr lang="en-US" sz="2200" dirty="0" smtClean="0">
                  <a:solidFill>
                    <a:schemeClr val="bg1"/>
                  </a:solidFill>
                </a:rPr>
                <a:t>Event Page</a:t>
              </a:r>
              <a:endParaRPr lang="en-US" sz="2200" dirty="0">
                <a:solidFill>
                  <a:schemeClr val="bg1"/>
                </a:solidFill>
              </a:endParaRPr>
            </a:p>
          </p:txBody>
        </p:sp>
      </p:grpSp>
      <p:grpSp>
        <p:nvGrpSpPr>
          <p:cNvPr id="8" name="Group 7"/>
          <p:cNvGrpSpPr/>
          <p:nvPr/>
        </p:nvGrpSpPr>
        <p:grpSpPr>
          <a:xfrm>
            <a:off x="8032180" y="2040305"/>
            <a:ext cx="2343051" cy="1904469"/>
            <a:chOff x="7733667" y="1585949"/>
            <a:chExt cx="2343051" cy="1904469"/>
          </a:xfrm>
        </p:grpSpPr>
        <p:pic>
          <p:nvPicPr>
            <p:cNvPr id="14" name="Picture 13"/>
            <p:cNvPicPr>
              <a:picLocks noChangeAspect="1"/>
            </p:cNvPicPr>
            <p:nvPr/>
          </p:nvPicPr>
          <p:blipFill>
            <a:blip r:embed="rId5"/>
            <a:stretch>
              <a:fillRect/>
            </a:stretch>
          </p:blipFill>
          <p:spPr>
            <a:xfrm>
              <a:off x="7733667" y="1585949"/>
              <a:ext cx="1912306" cy="1904469"/>
            </a:xfrm>
            <a:prstGeom prst="rect">
              <a:avLst/>
            </a:prstGeom>
          </p:spPr>
        </p:pic>
        <p:sp>
          <p:nvSpPr>
            <p:cNvPr id="15" name="TextBox 14"/>
            <p:cNvSpPr txBox="1"/>
            <p:nvPr/>
          </p:nvSpPr>
          <p:spPr>
            <a:xfrm rot="5400000">
              <a:off x="9112493" y="2322739"/>
              <a:ext cx="1497563" cy="430887"/>
            </a:xfrm>
            <a:prstGeom prst="rect">
              <a:avLst/>
            </a:prstGeom>
            <a:noFill/>
          </p:spPr>
          <p:txBody>
            <a:bodyPr wrap="square" rtlCol="0">
              <a:spAutoFit/>
            </a:bodyPr>
            <a:lstStyle/>
            <a:p>
              <a:pPr algn="ctr"/>
              <a:r>
                <a:rPr lang="en-US" sz="2200" dirty="0" smtClean="0">
                  <a:solidFill>
                    <a:schemeClr val="bg1"/>
                  </a:solidFill>
                </a:rPr>
                <a:t>Slido</a:t>
              </a:r>
              <a:endParaRPr lang="en-US" sz="2200" dirty="0">
                <a:solidFill>
                  <a:schemeClr val="bg1"/>
                </a:solidFill>
              </a:endParaRPr>
            </a:p>
          </p:txBody>
        </p:sp>
      </p:grpSp>
      <p:pic>
        <p:nvPicPr>
          <p:cNvPr id="10" name="Picture 9"/>
          <p:cNvPicPr>
            <a:picLocks noChangeAspect="1"/>
          </p:cNvPicPr>
          <p:nvPr/>
        </p:nvPicPr>
        <p:blipFill>
          <a:blip r:embed="rId6"/>
          <a:stretch>
            <a:fillRect/>
          </a:stretch>
        </p:blipFill>
        <p:spPr>
          <a:xfrm>
            <a:off x="6748316" y="1158770"/>
            <a:ext cx="4480034" cy="637005"/>
          </a:xfrm>
          <a:prstGeom prst="rect">
            <a:avLst/>
          </a:prstGeom>
        </p:spPr>
      </p:pic>
    </p:spTree>
    <p:extLst>
      <p:ext uri="{BB962C8B-B14F-4D97-AF65-F5344CB8AC3E}">
        <p14:creationId xmlns:p14="http://schemas.microsoft.com/office/powerpoint/2010/main" val="2250224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4: Challenges in Autonomy</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Stacy Teng (JHU/APL)</a:t>
            </a:r>
          </a:p>
        </p:txBody>
      </p:sp>
    </p:spTree>
    <p:extLst>
      <p:ext uri="{BB962C8B-B14F-4D97-AF65-F5344CB8AC3E}">
        <p14:creationId xmlns:p14="http://schemas.microsoft.com/office/powerpoint/2010/main" val="2026858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4</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370280"/>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Julia Antoniou (</a:t>
            </a:r>
            <a:r>
              <a:rPr lang="en-US" sz="2400" b="1" dirty="0" err="1" smtClean="0">
                <a:solidFill>
                  <a:prstClr val="white"/>
                </a:solidFill>
              </a:rPr>
              <a:t>MathWorks</a:t>
            </a:r>
            <a:r>
              <a:rPr lang="en-US" sz="2400" b="1" dirty="0" smtClean="0">
                <a:solidFill>
                  <a:prstClr val="white"/>
                </a:solidFill>
              </a:rPr>
              <a:t>)</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395236"/>
            <a:ext cx="405348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Becca Bonham-Carter (MCSS)</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395236"/>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Cam Dickinson </a:t>
            </a:r>
          </a:p>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(MDA Space)</a:t>
            </a:r>
          </a:p>
        </p:txBody>
      </p:sp>
      <p:pic>
        <p:nvPicPr>
          <p:cNvPr id="3074" name="Picture 2" descr="jantonio"/>
          <p:cNvPicPr>
            <a:picLocks noChangeAspect="1" noChangeArrowheads="1"/>
          </p:cNvPicPr>
          <p:nvPr/>
        </p:nvPicPr>
        <p:blipFill rotWithShape="1">
          <a:blip r:embed="rId4">
            <a:extLst>
              <a:ext uri="{28A0092B-C50C-407E-A947-70E740481C1C}">
                <a14:useLocalDpi xmlns:a14="http://schemas.microsoft.com/office/drawing/2010/main" val="0"/>
              </a:ext>
            </a:extLst>
          </a:blip>
          <a:srcRect l="11885" r="20250"/>
          <a:stretch/>
        </p:blipFill>
        <p:spPr bwMode="auto">
          <a:xfrm>
            <a:off x="480848" y="1302815"/>
            <a:ext cx="3074276" cy="39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website-picture"/>
          <p:cNvPicPr>
            <a:picLocks noChangeAspect="1" noChangeArrowheads="1"/>
          </p:cNvPicPr>
          <p:nvPr/>
        </p:nvPicPr>
        <p:blipFill rotWithShape="1">
          <a:blip r:embed="rId5">
            <a:extLst>
              <a:ext uri="{28A0092B-C50C-407E-A947-70E740481C1C}">
                <a14:useLocalDpi xmlns:a14="http://schemas.microsoft.com/office/drawing/2010/main" val="0"/>
              </a:ext>
            </a:extLst>
          </a:blip>
          <a:srcRect l="11981" r="14152"/>
          <a:stretch/>
        </p:blipFill>
        <p:spPr bwMode="auto">
          <a:xfrm>
            <a:off x="4432738" y="1590826"/>
            <a:ext cx="3326524" cy="339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am_dickinson_3"/>
          <p:cNvPicPr/>
          <p:nvPr/>
        </p:nvPicPr>
        <p:blipFill rotWithShape="1">
          <a:blip r:embed="rId6" cstate="print">
            <a:extLst>
              <a:ext uri="{28A0092B-C50C-407E-A947-70E740481C1C}">
                <a14:useLocalDpi xmlns:a14="http://schemas.microsoft.com/office/drawing/2010/main" val="0"/>
              </a:ext>
            </a:extLst>
          </a:blip>
          <a:srcRect l="21537" r="19957" b="14049"/>
          <a:stretch/>
        </p:blipFill>
        <p:spPr bwMode="auto">
          <a:xfrm>
            <a:off x="8441011" y="1246222"/>
            <a:ext cx="3291873" cy="3983443"/>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2620093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4818" name="Picture 2" descr="Free vector cute astronaut drinking coffee on moon in space cartoon vector icon illustration. science drink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27" y="1143122"/>
            <a:ext cx="4913039" cy="49130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385177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Kostas Alexis (NTNU)</a:t>
            </a:r>
          </a:p>
        </p:txBody>
      </p:sp>
      <p:sp>
        <p:nvSpPr>
          <p:cNvPr id="3" name="TextBox 2"/>
          <p:cNvSpPr txBox="1"/>
          <p:nvPr/>
        </p:nvSpPr>
        <p:spPr>
          <a:xfrm>
            <a:off x="4871545" y="417789"/>
            <a:ext cx="6861504" cy="6309420"/>
          </a:xfrm>
          <a:prstGeom prst="rect">
            <a:avLst/>
          </a:prstGeom>
          <a:noFill/>
          <a:ln w="19050">
            <a:noFill/>
          </a:ln>
        </p:spPr>
        <p:txBody>
          <a:bodyPr wrap="square" rtlCol="0">
            <a:spAutoFit/>
          </a:bodyPr>
          <a:lstStyle/>
          <a:p>
            <a:pPr algn="ctr"/>
            <a:r>
              <a:rPr lang="en-US" sz="2200" b="1" dirty="0" smtClean="0">
                <a:solidFill>
                  <a:schemeClr val="bg1"/>
                </a:solidFill>
              </a:rPr>
              <a:t>Resilient Robotic Autonomy: Methods and Systems</a:t>
            </a:r>
            <a:endParaRPr lang="en-US" sz="2200" b="1" dirty="0">
              <a:solidFill>
                <a:schemeClr val="bg1"/>
              </a:solidFill>
            </a:endParaRPr>
          </a:p>
          <a:p>
            <a:pPr algn="ctr"/>
            <a:endParaRPr lang="en-US" sz="2000" b="1" dirty="0" smtClean="0">
              <a:solidFill>
                <a:schemeClr val="bg1"/>
              </a:solidFill>
            </a:endParaRPr>
          </a:p>
          <a:p>
            <a:r>
              <a:rPr lang="en-US" sz="1700" dirty="0">
                <a:solidFill>
                  <a:schemeClr val="bg1"/>
                </a:solidFill>
              </a:rPr>
              <a:t>Robotic systems are tasked to operate in an ever-expanding set of environments and conditions. Major breakthroughs in the state-of-the-art have allowed autonomous robots to "conquer" a wide variety of indoor and outdoor settings, yet a multitude of environments remains challenging if not beyond reach. Examples include perceptually degraded GNSS-denied settings with involved confined geometries, clutter, and possibly other dynamic agents. Progress in all individual subdomains of autonomy, from localization and mapping to control and planning, supports the goal of resilience but individually may not be sufficient. In this talk we present a perspective on how to instill resilience in autonomous robots and how a holistic treatment of embodiment, perception and autonomy allows to facilitate robust performance, redundancy against degradation of sensors (or other faults) and overall resourcefulness in the ability of the robot to maintain its autonomous operational capacity despite challenges and adversities. We support this discussion with a selected set of diverse results including those of Team CERBERUS winning the DARPA Subterranean Challenge, as well as earlier and later work from various settings and mission profiles including multiple robot configurations.</a:t>
            </a:r>
            <a:endParaRPr lang="en-US" sz="1700" b="1" dirty="0">
              <a:solidFill>
                <a:schemeClr val="bg1"/>
              </a:solidFill>
            </a:endParaRP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2555" r="13248" b="9638"/>
          <a:stretch/>
        </p:blipFill>
        <p:spPr bwMode="auto">
          <a:xfrm>
            <a:off x="731054" y="1307983"/>
            <a:ext cx="3255285" cy="397030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1184037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Craig Knuth (JHU/APL)</a:t>
            </a:r>
          </a:p>
        </p:txBody>
      </p:sp>
      <p:sp>
        <p:nvSpPr>
          <p:cNvPr id="3" name="TextBox 2"/>
          <p:cNvSpPr txBox="1"/>
          <p:nvPr/>
        </p:nvSpPr>
        <p:spPr>
          <a:xfrm>
            <a:off x="4871545" y="1150328"/>
            <a:ext cx="6861504" cy="5232202"/>
          </a:xfrm>
          <a:prstGeom prst="rect">
            <a:avLst/>
          </a:prstGeom>
          <a:noFill/>
          <a:ln w="19050">
            <a:noFill/>
          </a:ln>
        </p:spPr>
        <p:txBody>
          <a:bodyPr wrap="square" rtlCol="0">
            <a:spAutoFit/>
          </a:bodyPr>
          <a:lstStyle/>
          <a:p>
            <a:pPr algn="ctr"/>
            <a:r>
              <a:rPr lang="en-US" sz="2200" b="1" dirty="0" smtClean="0">
                <a:solidFill>
                  <a:schemeClr val="bg1"/>
                </a:solidFill>
              </a:rPr>
              <a:t>Challenges in Developing Advanced Autonomous Navigation for the Moon</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Advanced autonomous navigation will provide a critical backbone to autonomous operations on the moon. Navigating from point A to point B safely, efficiently, and quickly enables essential logistic productivity in support of a lunar base and science missions. Recent advances in autonomous navigation on Earth progress towards solving critical navigation challenges, e.g. quadruped navigation over challenging terrain and fast navigation in unstructured environments. However, a number of barriers exist in translating these methods to the moon including extreme environments, reduced human guidance and intervention, lack of relevant and high-quality data, and trust and assurance. I will discuss each of these challenges, how many of these challenges are relevant beyond navigation, and propose potential solutions to enable sustained deployment of autonomous resources on the moon.</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6066" r="8379" b="13772"/>
          <a:stretch/>
        </p:blipFill>
        <p:spPr bwMode="auto">
          <a:xfrm>
            <a:off x="836647" y="1315865"/>
            <a:ext cx="3044099" cy="397030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735127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 Brouwers (JHU/APL)</a:t>
            </a:r>
          </a:p>
        </p:txBody>
      </p:sp>
      <p:sp>
        <p:nvSpPr>
          <p:cNvPr id="3" name="TextBox 2"/>
          <p:cNvSpPr txBox="1"/>
          <p:nvPr/>
        </p:nvSpPr>
        <p:spPr>
          <a:xfrm>
            <a:off x="4950373" y="1648395"/>
            <a:ext cx="6861504" cy="3508653"/>
          </a:xfrm>
          <a:prstGeom prst="rect">
            <a:avLst/>
          </a:prstGeom>
          <a:noFill/>
          <a:ln w="19050">
            <a:noFill/>
          </a:ln>
        </p:spPr>
        <p:txBody>
          <a:bodyPr wrap="square" rtlCol="0">
            <a:spAutoFit/>
          </a:bodyPr>
          <a:lstStyle/>
          <a:p>
            <a:pPr algn="ctr"/>
            <a:r>
              <a:rPr lang="en-US" sz="2200" b="1" dirty="0" smtClean="0">
                <a:solidFill>
                  <a:schemeClr val="bg1"/>
                </a:solidFill>
              </a:rPr>
              <a:t>Test and Evaluation of Autonomous Systems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Test and evaluation of autonomous systems is as complex as designing and building the autonomy/system itself.  Features need to be instantiated in the autonomy framework from the start of development to enable the safe and efficient stimulation of the system in ways that emphasize explain-ability.  Many RL/ML approaches result in non-deterministic agents that require significant stimulation repetition to generate a full understanding of behavior. Interactions between multiple autonomous systems, especially ones that operate at different control levels and time scales need special attention.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42641890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46</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7" name="TextBox 6"/>
          <p:cNvSpPr txBox="1"/>
          <p:nvPr/>
        </p:nvSpPr>
        <p:spPr>
          <a:xfrm>
            <a:off x="941331"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4: Challenges in Autonomy</a:t>
            </a:r>
          </a:p>
        </p:txBody>
      </p:sp>
      <p:grpSp>
        <p:nvGrpSpPr>
          <p:cNvPr id="8" name="Group 7"/>
          <p:cNvGrpSpPr/>
          <p:nvPr/>
        </p:nvGrpSpPr>
        <p:grpSpPr>
          <a:xfrm>
            <a:off x="271720" y="756683"/>
            <a:ext cx="1424070" cy="1808139"/>
            <a:chOff x="257310" y="184014"/>
            <a:chExt cx="1424070" cy="1808139"/>
          </a:xfrm>
        </p:grpSpPr>
        <p:pic>
          <p:nvPicPr>
            <p:cNvPr id="10" name="Picture 9"/>
            <p:cNvPicPr>
              <a:picLocks noChangeAspect="1"/>
            </p:cNvPicPr>
            <p:nvPr/>
          </p:nvPicPr>
          <p:blipFill>
            <a:blip r:embed="rId3"/>
            <a:stretch>
              <a:fillRect/>
            </a:stretch>
          </p:blipFill>
          <p:spPr>
            <a:xfrm>
              <a:off x="257310" y="184014"/>
              <a:ext cx="1424070" cy="1424070"/>
            </a:xfrm>
            <a:prstGeom prst="rect">
              <a:avLst/>
            </a:prstGeom>
          </p:spPr>
        </p:pic>
        <p:sp>
          <p:nvSpPr>
            <p:cNvPr id="11" name="TextBox 10"/>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54346" y="199441"/>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603603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3796" name="Picture 4" descr="Free vector cute astronaut in cup cartoon vector icon illustration. science drink icon concept isolated premium vector.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78" y="1219938"/>
            <a:ext cx="4873625" cy="48736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422428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166613"/>
            <a:ext cx="5744838" cy="646504"/>
          </a:xfrm>
        </p:spPr>
        <p:txBody>
          <a:bodyPr>
            <a:normAutofit/>
          </a:bodyPr>
          <a:lstStyle/>
          <a:p>
            <a:pPr marL="0" indent="0" algn="ctr">
              <a:buNone/>
            </a:pPr>
            <a:r>
              <a:rPr lang="en-US" sz="3200" b="1" dirty="0" smtClean="0"/>
              <a:t>Hardware Challenges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29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48</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4</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166613"/>
            <a:ext cx="5055650" cy="674389"/>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Software Challenges</a:t>
            </a:r>
          </a:p>
        </p:txBody>
      </p:sp>
      <p:sp>
        <p:nvSpPr>
          <p:cNvPr id="10" name="TextBox 9"/>
          <p:cNvSpPr txBox="1"/>
          <p:nvPr/>
        </p:nvSpPr>
        <p:spPr>
          <a:xfrm>
            <a:off x="7671453" y="4243928"/>
            <a:ext cx="2827521" cy="707886"/>
          </a:xfrm>
          <a:prstGeom prst="rect">
            <a:avLst/>
          </a:prstGeom>
          <a:solidFill>
            <a:srgbClr val="FFFF00"/>
          </a:solidFill>
          <a:ln w="19050">
            <a:noFill/>
          </a:ln>
        </p:spPr>
        <p:txBody>
          <a:bodyPr wrap="square" rtlCol="0">
            <a:spAutoFit/>
          </a:bodyPr>
          <a:lstStyle/>
          <a:p>
            <a:pPr algn="ctr"/>
            <a:r>
              <a:rPr lang="en-US" sz="2000" b="1" dirty="0" smtClean="0"/>
              <a:t>Meet back in Main Room at 4:35 PM ET</a:t>
            </a:r>
          </a:p>
        </p:txBody>
      </p:sp>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
        <p:nvSpPr>
          <p:cNvPr id="16" name="TextBox 15"/>
          <p:cNvSpPr txBox="1"/>
          <p:nvPr/>
        </p:nvSpPr>
        <p:spPr>
          <a:xfrm>
            <a:off x="1318124" y="1841002"/>
            <a:ext cx="4227657" cy="4708981"/>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James Curbo (SME)</a:t>
            </a:r>
          </a:p>
          <a:p>
            <a:pPr marL="342900" indent="-342900">
              <a:buFont typeface="Arial" panose="020B0604020202020204" pitchFamily="34" charset="0"/>
              <a:buChar char="•"/>
            </a:pPr>
            <a:r>
              <a:rPr lang="en-US" sz="2000" dirty="0" smtClean="0">
                <a:solidFill>
                  <a:schemeClr val="bg1"/>
                </a:solidFill>
              </a:rPr>
              <a:t>Saptarshi </a:t>
            </a:r>
            <a:r>
              <a:rPr lang="en-US" sz="2000" dirty="0" err="1" smtClean="0">
                <a:solidFill>
                  <a:schemeClr val="bg1"/>
                </a:solidFill>
              </a:rPr>
              <a:t>Banyopadhyay</a:t>
            </a:r>
            <a:r>
              <a:rPr lang="en-US" sz="2000" dirty="0" smtClean="0">
                <a:solidFill>
                  <a:schemeClr val="bg1"/>
                </a:solidFill>
              </a:rPr>
              <a:t>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Terry Fong (SME)</a:t>
            </a:r>
          </a:p>
          <a:p>
            <a:pPr marL="342900" indent="-342900">
              <a:buFont typeface="Arial" panose="020B0604020202020204" pitchFamily="34" charset="0"/>
              <a:buChar char="•"/>
            </a:pPr>
            <a:r>
              <a:rPr lang="en-US" sz="2000" dirty="0" smtClean="0">
                <a:solidFill>
                  <a:schemeClr val="bg1"/>
                </a:solidFill>
              </a:rPr>
              <a:t>Matt Fifer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Raymond Lu (facilitator)</a:t>
            </a:r>
          </a:p>
          <a:p>
            <a:pPr marL="342900" indent="-342900">
              <a:buFont typeface="Arial" panose="020B0604020202020204" pitchFamily="34" charset="0"/>
              <a:buChar char="•"/>
            </a:pPr>
            <a:r>
              <a:rPr lang="en-US" sz="2000" dirty="0" smtClean="0">
                <a:solidFill>
                  <a:schemeClr val="bg1"/>
                </a:solidFill>
              </a:rPr>
              <a:t>Amir Rahmani (SME)</a:t>
            </a:r>
            <a:endParaRPr lang="en-US" sz="2000" dirty="0">
              <a:solidFill>
                <a:schemeClr val="bg1"/>
              </a:solidFill>
            </a:endParaRPr>
          </a:p>
        </p:txBody>
      </p:sp>
      <p:sp>
        <p:nvSpPr>
          <p:cNvPr id="17" name="TextBox 16"/>
          <p:cNvSpPr txBox="1"/>
          <p:nvPr/>
        </p:nvSpPr>
        <p:spPr>
          <a:xfrm>
            <a:off x="7129342" y="1830358"/>
            <a:ext cx="4227657" cy="1323439"/>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Issa Nesnas (SME)</a:t>
            </a:r>
          </a:p>
        </p:txBody>
      </p:sp>
    </p:spTree>
    <p:extLst>
      <p:ext uri="{BB962C8B-B14F-4D97-AF65-F5344CB8AC3E}">
        <p14:creationId xmlns:p14="http://schemas.microsoft.com/office/powerpoint/2010/main" val="4061348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EF0E-6280-761C-6ABA-F1EF50A5BEF6}"/>
              </a:ext>
            </a:extLst>
          </p:cNvPr>
          <p:cNvSpPr/>
          <p:nvPr/>
        </p:nvSpPr>
        <p:spPr>
          <a:xfrm rot="5400000">
            <a:off x="5694390" y="-5049810"/>
            <a:ext cx="803216" cy="12192006"/>
          </a:xfrm>
          <a:prstGeom prst="rect">
            <a:avLst/>
          </a:prstGeom>
          <a:gradFill>
            <a:gsLst>
              <a:gs pos="0">
                <a:schemeClr val="accent1">
                  <a:lumMod val="50000"/>
                  <a:alpha val="0"/>
                </a:schemeClr>
              </a:gs>
              <a:gs pos="99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grpSp>
        <p:nvGrpSpPr>
          <p:cNvPr id="3" name="Group 2">
            <a:extLst>
              <a:ext uri="{FF2B5EF4-FFF2-40B4-BE49-F238E27FC236}">
                <a16:creationId xmlns:a16="http://schemas.microsoft.com/office/drawing/2014/main" id="{B092E089-D215-0E43-9297-FBFE3C491905}"/>
              </a:ext>
            </a:extLst>
          </p:cNvPr>
          <p:cNvGrpSpPr/>
          <p:nvPr/>
        </p:nvGrpSpPr>
        <p:grpSpPr>
          <a:xfrm>
            <a:off x="282436" y="2736622"/>
            <a:ext cx="11481379" cy="3744626"/>
            <a:chOff x="414330" y="3051507"/>
            <a:chExt cx="11481379" cy="3744626"/>
          </a:xfrm>
        </p:grpSpPr>
        <p:pic>
          <p:nvPicPr>
            <p:cNvPr id="4" name="Picture 3">
              <a:extLst>
                <a:ext uri="{FF2B5EF4-FFF2-40B4-BE49-F238E27FC236}">
                  <a16:creationId xmlns:a16="http://schemas.microsoft.com/office/drawing/2014/main" id="{71E54454-48B1-A749-B595-86F85188A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051507"/>
              <a:ext cx="11481379" cy="3744626"/>
            </a:xfrm>
            <a:prstGeom prst="rect">
              <a:avLst/>
            </a:prstGeom>
          </p:spPr>
        </p:pic>
        <p:pic>
          <p:nvPicPr>
            <p:cNvPr id="15" name="Picture 14">
              <a:extLst>
                <a:ext uri="{FF2B5EF4-FFF2-40B4-BE49-F238E27FC236}">
                  <a16:creationId xmlns:a16="http://schemas.microsoft.com/office/drawing/2014/main" id="{FED4F865-C50D-144F-9639-0B9D23530A1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19" name="Picture 18" descr="ISRU Power Plant">
              <a:extLst>
                <a:ext uri="{FF2B5EF4-FFF2-40B4-BE49-F238E27FC236}">
                  <a16:creationId xmlns:a16="http://schemas.microsoft.com/office/drawing/2014/main" id="{1EE6D393-EFAE-3049-ADF9-4D3938673D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1938" y="5581311"/>
              <a:ext cx="1387181" cy="780289"/>
            </a:xfrm>
            <a:prstGeom prst="rect">
              <a:avLst/>
            </a:prstGeom>
          </p:spPr>
        </p:pic>
        <p:pic>
          <p:nvPicPr>
            <p:cNvPr id="20" name="Picture 19">
              <a:extLst>
                <a:ext uri="{FF2B5EF4-FFF2-40B4-BE49-F238E27FC236}">
                  <a16:creationId xmlns:a16="http://schemas.microsoft.com/office/drawing/2014/main" id="{246DE0B6-1142-3545-966A-335D66A05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5" name="Slide Number Placeholder 4">
            <a:extLst>
              <a:ext uri="{FF2B5EF4-FFF2-40B4-BE49-F238E27FC236}">
                <a16:creationId xmlns:a16="http://schemas.microsoft.com/office/drawing/2014/main" id="{751585CC-3877-929E-A987-2CB7251DF130}"/>
              </a:ext>
            </a:extLst>
          </p:cNvPr>
          <p:cNvSpPr>
            <a:spLocks noGrp="1"/>
          </p:cNvSpPr>
          <p:nvPr>
            <p:ph type="sldNum" sz="quarter" idx="12"/>
          </p:nvPr>
        </p:nvSpPr>
        <p:spPr/>
        <p:txBody>
          <a:bodyPr/>
          <a:lstStyle/>
          <a:p>
            <a:fld id="{4EBCDCBD-78E1-0D41-A999-31B5EBF8E02C}" type="slidenum">
              <a:rPr lang="en-US" smtClean="0"/>
              <a:pPr/>
              <a:t>49</a:t>
            </a:fld>
            <a:endParaRPr lang="en-US" dirty="0"/>
          </a:p>
        </p:txBody>
      </p:sp>
      <p:sp>
        <p:nvSpPr>
          <p:cNvPr id="6" name="Date Placeholder 5">
            <a:extLst>
              <a:ext uri="{FF2B5EF4-FFF2-40B4-BE49-F238E27FC236}">
                <a16:creationId xmlns:a16="http://schemas.microsoft.com/office/drawing/2014/main" id="{69AF8326-8F00-3D20-2B37-5C4BF4393B51}"/>
              </a:ext>
            </a:extLst>
          </p:cNvPr>
          <p:cNvSpPr>
            <a:spLocks noGrp="1"/>
          </p:cNvSpPr>
          <p:nvPr>
            <p:ph type="dt" sz="half" idx="10"/>
          </p:nvPr>
        </p:nvSpPr>
        <p:spPr/>
        <p:txBody>
          <a:bodyPr/>
          <a:lstStyle/>
          <a:p>
            <a:r>
              <a:rPr lang="en-US"/>
              <a:t>24 April 2023</a:t>
            </a:r>
            <a:endParaRPr lang="en-US" dirty="0"/>
          </a:p>
        </p:txBody>
      </p:sp>
      <p:sp>
        <p:nvSpPr>
          <p:cNvPr id="8" name="Google Shape;516;p44">
            <a:extLst>
              <a:ext uri="{FF2B5EF4-FFF2-40B4-BE49-F238E27FC236}">
                <a16:creationId xmlns:a16="http://schemas.microsoft.com/office/drawing/2014/main" id="{B5ACA90A-45D6-B4B6-D7C8-F244C24BB483}"/>
              </a:ext>
            </a:extLst>
          </p:cNvPr>
          <p:cNvSpPr txBox="1"/>
          <p:nvPr/>
        </p:nvSpPr>
        <p:spPr>
          <a:xfrm>
            <a:off x="196337" y="1244172"/>
            <a:ext cx="12007238"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Acknowledge the moment we’re having.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0" dirty="0">
              <a:solidFill>
                <a:schemeClr val="bg1"/>
              </a:solidFill>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20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E21AF543-37DE-1057-2FEA-BC33B32871FB}"/>
              </a:ext>
            </a:extLst>
          </p:cNvPr>
          <p:cNvPicPr>
            <a:picLocks noChangeAspect="1"/>
          </p:cNvPicPr>
          <p:nvPr/>
        </p:nvPicPr>
        <p:blipFill rotWithShape="1">
          <a:blip r:embed="rId8"/>
          <a:srcRect b="6760"/>
          <a:stretch/>
        </p:blipFill>
        <p:spPr>
          <a:xfrm>
            <a:off x="-11580" y="-1285"/>
            <a:ext cx="12192005" cy="6859284"/>
          </a:xfrm>
          <a:prstGeom prst="rect">
            <a:avLst/>
          </a:prstGeom>
        </p:spPr>
      </p:pic>
      <p:sp>
        <p:nvSpPr>
          <p:cNvPr id="16" name="TextBox 15">
            <a:extLst>
              <a:ext uri="{FF2B5EF4-FFF2-40B4-BE49-F238E27FC236}">
                <a16:creationId xmlns:a16="http://schemas.microsoft.com/office/drawing/2014/main" id="{2A0DB4E5-D2C4-5866-259B-7D00856A6BFC}"/>
              </a:ext>
            </a:extLst>
          </p:cNvPr>
          <p:cNvSpPr txBox="1"/>
          <p:nvPr/>
        </p:nvSpPr>
        <p:spPr>
          <a:xfrm>
            <a:off x="87256" y="6238878"/>
            <a:ext cx="6112700" cy="523220"/>
          </a:xfrm>
          <a:prstGeom prst="rect">
            <a:avLst/>
          </a:prstGeom>
          <a:noFill/>
          <a:ln w="19050">
            <a:noFill/>
          </a:ln>
        </p:spPr>
        <p:txBody>
          <a:bodyPr wrap="square">
            <a:spAutoFit/>
          </a:bodyPr>
          <a:lstStyle/>
          <a:p>
            <a:r>
              <a:rPr lang="en-US" sz="1400" dirty="0">
                <a:solidFill>
                  <a:schemeClr val="bg1"/>
                </a:solidFill>
                <a:effectLst/>
                <a:latin typeface="Times" pitchFamily="2" charset="0"/>
              </a:rPr>
              <a:t>Lunar Reconnaissance Orbiter Camera image (M1432398306LR; credit: NASA/GSFC/Arizona State University).</a:t>
            </a:r>
          </a:p>
        </p:txBody>
      </p:sp>
      <p:sp>
        <p:nvSpPr>
          <p:cNvPr id="9" name="Title 21">
            <a:extLst>
              <a:ext uri="{FF2B5EF4-FFF2-40B4-BE49-F238E27FC236}">
                <a16:creationId xmlns:a16="http://schemas.microsoft.com/office/drawing/2014/main" id="{DAAF2D48-D426-29AB-B1FD-254142E1422F}"/>
              </a:ext>
            </a:extLst>
          </p:cNvPr>
          <p:cNvSpPr txBox="1">
            <a:spLocks noChangeArrowheads="1"/>
          </p:cNvSpPr>
          <p:nvPr/>
        </p:nvSpPr>
        <p:spPr>
          <a:xfrm>
            <a:off x="11575" y="3050978"/>
            <a:ext cx="7059259" cy="1541697"/>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sz="5000" b="0" dirty="0" smtClean="0">
                <a:solidFill>
                  <a:srgbClr val="FFFF00"/>
                </a:solidFill>
              </a:rPr>
              <a:t>Day 2 Closing Remarks</a:t>
            </a:r>
          </a:p>
          <a:p>
            <a:r>
              <a:rPr lang="en-US" altLang="en-US" sz="5000" b="0" dirty="0" smtClean="0">
                <a:solidFill>
                  <a:srgbClr val="FFFF00"/>
                </a:solidFill>
              </a:rPr>
              <a:t>&amp; Next Steps for LSIC</a:t>
            </a:r>
            <a:endParaRPr lang="en-US" altLang="en-US" sz="5000" b="0" dirty="0">
              <a:solidFill>
                <a:srgbClr val="FFFF00"/>
              </a:solidFill>
            </a:endParaRPr>
          </a:p>
          <a:p>
            <a:endParaRPr lang="en-US" altLang="en-US" sz="3300" b="0" dirty="0"/>
          </a:p>
          <a:p>
            <a:endParaRPr lang="en-US" altLang="en-US" sz="3300" i="1" u="sng" dirty="0"/>
          </a:p>
        </p:txBody>
      </p:sp>
      <p:sp>
        <p:nvSpPr>
          <p:cNvPr id="2" name="Title 21">
            <a:extLst>
              <a:ext uri="{FF2B5EF4-FFF2-40B4-BE49-F238E27FC236}">
                <a16:creationId xmlns:a16="http://schemas.microsoft.com/office/drawing/2014/main" id="{FB031805-939B-D3E6-E91B-AA6A8D3D5503}"/>
              </a:ext>
            </a:extLst>
          </p:cNvPr>
          <p:cNvSpPr txBox="1">
            <a:spLocks noChangeArrowheads="1"/>
          </p:cNvSpPr>
          <p:nvPr/>
        </p:nvSpPr>
        <p:spPr>
          <a:xfrm>
            <a:off x="561156" y="274441"/>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altLang="en-US" sz="3300" dirty="0"/>
          </a:p>
        </p:txBody>
      </p:sp>
      <p:sp>
        <p:nvSpPr>
          <p:cNvPr id="7" name="TextBox 6"/>
          <p:cNvSpPr txBox="1"/>
          <p:nvPr/>
        </p:nvSpPr>
        <p:spPr>
          <a:xfrm>
            <a:off x="965044" y="4554374"/>
            <a:ext cx="5488007" cy="1015663"/>
          </a:xfrm>
          <a:prstGeom prst="rect">
            <a:avLst/>
          </a:prstGeom>
          <a:noFill/>
          <a:ln w="19050">
            <a:noFill/>
          </a:ln>
        </p:spPr>
        <p:txBody>
          <a:bodyPr wrap="square" rtlCol="0">
            <a:spAutoFit/>
          </a:bodyPr>
          <a:lstStyle/>
          <a:p>
            <a:r>
              <a:rPr lang="en-US" sz="2000" dirty="0" smtClean="0">
                <a:solidFill>
                  <a:schemeClr val="bg1"/>
                </a:solidFill>
              </a:rPr>
              <a:t>Wes Fuhrman </a:t>
            </a:r>
          </a:p>
          <a:p>
            <a:r>
              <a:rPr lang="en-US" sz="2000" dirty="0" smtClean="0">
                <a:solidFill>
                  <a:schemeClr val="bg1"/>
                </a:solidFill>
              </a:rPr>
              <a:t>Johns Hopkins University Applied Physics Lab</a:t>
            </a:r>
          </a:p>
          <a:p>
            <a:r>
              <a:rPr lang="en-US" sz="2000" dirty="0" smtClean="0">
                <a:solidFill>
                  <a:schemeClr val="bg1"/>
                </a:solidFill>
              </a:rPr>
              <a:t>LSII Lead</a:t>
            </a:r>
          </a:p>
        </p:txBody>
      </p:sp>
    </p:spTree>
    <p:extLst>
      <p:ext uri="{BB962C8B-B14F-4D97-AF65-F5344CB8AC3E}">
        <p14:creationId xmlns:p14="http://schemas.microsoft.com/office/powerpoint/2010/main" val="672821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Objective</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46037" y="-97812"/>
            <a:ext cx="1012176" cy="1012176"/>
          </a:xfrm>
          <a:prstGeom prst="rect">
            <a:avLst/>
          </a:prstGeom>
        </p:spPr>
      </p:pic>
      <p:sp>
        <p:nvSpPr>
          <p:cNvPr id="21" name="TextBox 20">
            <a:extLst>
              <a:ext uri="{FF2B5EF4-FFF2-40B4-BE49-F238E27FC236}">
                <a16:creationId xmlns:a16="http://schemas.microsoft.com/office/drawing/2014/main" id="{7CB2B0FC-60DE-E948-B92D-06CF5185F88C}"/>
              </a:ext>
            </a:extLst>
          </p:cNvPr>
          <p:cNvSpPr txBox="1"/>
          <p:nvPr/>
        </p:nvSpPr>
        <p:spPr>
          <a:xfrm>
            <a:off x="130039" y="1129916"/>
            <a:ext cx="11725683" cy="3046988"/>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algn="ctr">
              <a:defRPr/>
            </a:pPr>
            <a:r>
              <a:rPr lang="en-US" sz="3000" b="1" dirty="0">
                <a:solidFill>
                  <a:srgbClr val="FFFF00"/>
                </a:solidFill>
              </a:rPr>
              <a:t>Objective for the Workshop: </a:t>
            </a:r>
            <a:r>
              <a:rPr lang="en-US" sz="3000" dirty="0">
                <a:solidFill>
                  <a:schemeClr val="bg1"/>
                </a:solidFill>
              </a:rPr>
              <a:t>The goal of this workshop is to gather the Lunar community to exchange ideas on autonomy, as well as identify technology gaps and use cases for establishing a sustainable presence on the Moon and Mars. </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a:defRPr/>
            </a:pPr>
            <a:endParaRPr lang="en-US" sz="2400" dirty="0">
              <a:solidFill>
                <a:prstClr val="white"/>
              </a:solidFill>
            </a:endParaRPr>
          </a:p>
        </p:txBody>
      </p:sp>
    </p:spTree>
    <p:extLst>
      <p:ext uri="{BB962C8B-B14F-4D97-AF65-F5344CB8AC3E}">
        <p14:creationId xmlns:p14="http://schemas.microsoft.com/office/powerpoint/2010/main" val="1579183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2ACB0A9D-0357-5E85-2304-F1FD4AC14AA8}"/>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5123793" y="2892972"/>
              <a:ext cx="3216166" cy="7882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3" name="Rectangle 2"/>
            <p:cNvSpPr/>
            <p:nvPr/>
          </p:nvSpPr>
          <p:spPr>
            <a:xfrm>
              <a:off x="5218386" y="3618186"/>
              <a:ext cx="2412124"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4" name="Rectangle 3"/>
            <p:cNvSpPr/>
            <p:nvPr/>
          </p:nvSpPr>
          <p:spPr>
            <a:xfrm>
              <a:off x="7835462" y="3618186"/>
              <a:ext cx="394138"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
        <p:nvSpPr>
          <p:cNvPr id="7" name="TextBox 6"/>
          <p:cNvSpPr txBox="1"/>
          <p:nvPr/>
        </p:nvSpPr>
        <p:spPr>
          <a:xfrm>
            <a:off x="5123793" y="2949713"/>
            <a:ext cx="4083269" cy="707886"/>
          </a:xfrm>
          <a:prstGeom prst="rect">
            <a:avLst/>
          </a:prstGeom>
          <a:noFill/>
          <a:ln w="19050">
            <a:noFill/>
          </a:ln>
        </p:spPr>
        <p:txBody>
          <a:bodyPr wrap="square" rtlCol="0">
            <a:spAutoFit/>
          </a:bodyPr>
          <a:lstStyle/>
          <a:p>
            <a:r>
              <a:rPr lang="en-US" sz="2000" dirty="0" smtClean="0">
                <a:solidFill>
                  <a:schemeClr val="bg1"/>
                </a:solidFill>
                <a:latin typeface="Agency FB" panose="020B0503020202020204" pitchFamily="34" charset="0"/>
              </a:rPr>
              <a:t>Abstract Submission closed.</a:t>
            </a:r>
          </a:p>
          <a:p>
            <a:r>
              <a:rPr lang="en-US" sz="2000" dirty="0" smtClean="0">
                <a:solidFill>
                  <a:schemeClr val="bg1"/>
                </a:solidFill>
                <a:latin typeface="Agency FB" panose="020B0503020202020204" pitchFamily="34" charset="0"/>
              </a:rPr>
              <a:t>Register now!</a:t>
            </a:r>
          </a:p>
        </p:txBody>
      </p:sp>
    </p:spTree>
    <p:extLst>
      <p:ext uri="{BB962C8B-B14F-4D97-AF65-F5344CB8AC3E}">
        <p14:creationId xmlns:p14="http://schemas.microsoft.com/office/powerpoint/2010/main" val="35435346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4" name="Picture 3">
            <a:extLst>
              <a:ext uri="{FF2B5EF4-FFF2-40B4-BE49-F238E27FC236}">
                <a16:creationId xmlns:a16="http://schemas.microsoft.com/office/drawing/2014/main" id="{2C84BF3D-6E82-414A-F0CA-4009FDE1FBA4}"/>
              </a:ext>
            </a:extLst>
          </p:cNvPr>
          <p:cNvPicPr>
            <a:picLocks noChangeAspect="1"/>
          </p:cNvPicPr>
          <p:nvPr/>
        </p:nvPicPr>
        <p:blipFill rotWithShape="1">
          <a:blip r:embed="rId3"/>
          <a:srcRect t="1496" r="30259" b="29430"/>
          <a:stretch/>
        </p:blipFill>
        <p:spPr>
          <a:xfrm>
            <a:off x="0" y="30051"/>
            <a:ext cx="12192000" cy="6846347"/>
          </a:xfrm>
          <a:prstGeom prst="rect">
            <a:avLst/>
          </a:prstGeom>
          <a:solidFill>
            <a:schemeClr val="tx1">
              <a:alpha val="53000"/>
            </a:schemeClr>
          </a:solidFill>
        </p:spPr>
      </p:pic>
      <p:pic>
        <p:nvPicPr>
          <p:cNvPr id="3" name="Google Shape;515;p44" descr="A picture containing drawing&#10;&#10;Description automatically generated">
            <a:extLst>
              <a:ext uri="{FF2B5EF4-FFF2-40B4-BE49-F238E27FC236}">
                <a16:creationId xmlns:a16="http://schemas.microsoft.com/office/drawing/2014/main" id="{00957F28-ADCA-CF5F-E69F-F17E053E014D}"/>
              </a:ext>
            </a:extLst>
          </p:cNvPr>
          <p:cNvPicPr preferRelativeResize="0"/>
          <p:nvPr/>
        </p:nvPicPr>
        <p:blipFill rotWithShape="1">
          <a:blip r:embed="rId4">
            <a:alphaModFix/>
          </a:blip>
          <a:srcRect/>
          <a:stretch/>
        </p:blipFill>
        <p:spPr>
          <a:xfrm>
            <a:off x="196337" y="170498"/>
            <a:ext cx="595552" cy="640080"/>
          </a:xfrm>
          <a:prstGeom prst="rect">
            <a:avLst/>
          </a:prstGeom>
          <a:noFill/>
          <a:ln>
            <a:noFill/>
          </a:ln>
        </p:spPr>
      </p:pic>
      <p:pic>
        <p:nvPicPr>
          <p:cNvPr id="5" name="Picture 4">
            <a:extLst>
              <a:ext uri="{FF2B5EF4-FFF2-40B4-BE49-F238E27FC236}">
                <a16:creationId xmlns:a16="http://schemas.microsoft.com/office/drawing/2014/main" id="{F5A5CBBD-EEFA-6597-631A-C88798E143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700" y="6236318"/>
            <a:ext cx="2765149" cy="640080"/>
          </a:xfrm>
          <a:prstGeom prst="rect">
            <a:avLst/>
          </a:prstGeom>
          <a:effectLst>
            <a:outerShdw blurRad="50800" dir="2700000" algn="tl" rotWithShape="0">
              <a:prstClr val="black">
                <a:alpha val="40000"/>
              </a:prstClr>
            </a:outerShdw>
          </a:effectLst>
        </p:spPr>
      </p:pic>
      <p:sp>
        <p:nvSpPr>
          <p:cNvPr id="12" name="AutoShape 2" descr="https://mysite.jhuapl.edu/User%20Photos/Profile%20Pictures/SRINIAV1_LThumb.jpg?t=63682807206">
            <a:extLst>
              <a:ext uri="{FF2B5EF4-FFF2-40B4-BE49-F238E27FC236}">
                <a16:creationId xmlns:a16="http://schemas.microsoft.com/office/drawing/2014/main" id="{866CBB0F-541C-6B9A-157C-D485F0C4DC3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13D31C9E-FE6A-A10D-EB4B-92376C7DF0C9}"/>
              </a:ext>
            </a:extLst>
          </p:cNvPr>
          <p:cNvGraphicFramePr>
            <a:graphicFrameLocks/>
          </p:cNvGraphicFramePr>
          <p:nvPr/>
        </p:nvGraphicFramePr>
        <p:xfrm>
          <a:off x="3652543" y="3406549"/>
          <a:ext cx="4265790" cy="299425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8C664DF6-1318-2FCC-3884-AB79EED60902}"/>
              </a:ext>
            </a:extLst>
          </p:cNvPr>
          <p:cNvSpPr txBox="1"/>
          <p:nvPr/>
        </p:nvSpPr>
        <p:spPr>
          <a:xfrm>
            <a:off x="494113" y="1749636"/>
            <a:ext cx="7074305" cy="2585323"/>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smtClean="0">
                <a:solidFill>
                  <a:schemeClr val="bg1"/>
                </a:solidFill>
                <a:effectLst/>
                <a:latin typeface="Calibri" panose="020F0502020204030204" pitchFamily="34" charset="0"/>
              </a:rPr>
              <a:t>Please take a few minutes to tell us your thoughts!</a:t>
            </a:r>
            <a:endParaRPr lang="en-US" sz="5400" b="1" i="0" u="none" strike="noStrike" dirty="0">
              <a:solidFill>
                <a:schemeClr val="bg1"/>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ECAAA250-7E26-C408-966F-2CF6CFAF5983}"/>
              </a:ext>
            </a:extLst>
          </p:cNvPr>
          <p:cNvPicPr>
            <a:picLocks noChangeAspect="1"/>
          </p:cNvPicPr>
          <p:nvPr/>
        </p:nvPicPr>
        <p:blipFill>
          <a:blip r:embed="rId7"/>
          <a:stretch>
            <a:fillRect/>
          </a:stretch>
        </p:blipFill>
        <p:spPr>
          <a:xfrm>
            <a:off x="8818427" y="1101777"/>
            <a:ext cx="3098431" cy="4916242"/>
          </a:xfrm>
          <a:prstGeom prst="rect">
            <a:avLst/>
          </a:prstGeom>
        </p:spPr>
      </p:pic>
      <p:sp>
        <p:nvSpPr>
          <p:cNvPr id="10" name="Title 2">
            <a:extLst>
              <a:ext uri="{FF2B5EF4-FFF2-40B4-BE49-F238E27FC236}">
                <a16:creationId xmlns:a16="http://schemas.microsoft.com/office/drawing/2014/main" id="{727B9213-32F0-4A3F-AF1B-344EFAF54DB5}"/>
              </a:ext>
            </a:extLst>
          </p:cNvPr>
          <p:cNvSpPr txBox="1">
            <a:spLocks/>
          </p:cNvSpPr>
          <p:nvPr/>
        </p:nvSpPr>
        <p:spPr>
          <a:xfrm>
            <a:off x="733097" y="57593"/>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Attendee Feedback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1" name="Picture 10"/>
          <p:cNvPicPr>
            <a:picLocks noChangeAspect="1"/>
          </p:cNvPicPr>
          <p:nvPr/>
        </p:nvPicPr>
        <p:blipFill>
          <a:blip r:embed="rId8"/>
          <a:stretch>
            <a:fillRect/>
          </a:stretch>
        </p:blipFill>
        <p:spPr>
          <a:xfrm>
            <a:off x="9082313" y="2030573"/>
            <a:ext cx="2543969" cy="2533543"/>
          </a:xfrm>
          <a:prstGeom prst="rect">
            <a:avLst/>
          </a:prstGeom>
        </p:spPr>
      </p:pic>
      <p:sp>
        <p:nvSpPr>
          <p:cNvPr id="13" name="TextBox 12"/>
          <p:cNvSpPr txBox="1"/>
          <p:nvPr/>
        </p:nvSpPr>
        <p:spPr>
          <a:xfrm>
            <a:off x="8671386" y="576670"/>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
        <p:nvSpPr>
          <p:cNvPr id="6" name="TextBox 5"/>
          <p:cNvSpPr txBox="1"/>
          <p:nvPr/>
        </p:nvSpPr>
        <p:spPr>
          <a:xfrm>
            <a:off x="1961804" y="4564116"/>
            <a:ext cx="4172989" cy="1323439"/>
          </a:xfrm>
          <a:prstGeom prst="rect">
            <a:avLst/>
          </a:prstGeom>
          <a:noFill/>
          <a:ln w="19050">
            <a:noFill/>
          </a:ln>
        </p:spPr>
        <p:txBody>
          <a:bodyPr wrap="square" rtlCol="0">
            <a:spAutoFit/>
          </a:bodyPr>
          <a:lstStyle/>
          <a:p>
            <a:r>
              <a:rPr lang="en-US" sz="2000" b="1" dirty="0" err="1" smtClean="0">
                <a:solidFill>
                  <a:schemeClr val="bg1"/>
                </a:solidFill>
              </a:rPr>
              <a:t>Slido</a:t>
            </a:r>
            <a:r>
              <a:rPr lang="en-US" sz="2000" b="1" dirty="0" smtClean="0">
                <a:solidFill>
                  <a:schemeClr val="bg1"/>
                </a:solidFill>
              </a:rPr>
              <a:t>:</a:t>
            </a:r>
          </a:p>
          <a:p>
            <a:r>
              <a:rPr lang="en-US" sz="2000" u="sng" dirty="0" smtClean="0">
                <a:solidFill>
                  <a:schemeClr val="bg1"/>
                </a:solidFill>
              </a:rPr>
              <a:t>https://www.slido.com</a:t>
            </a:r>
          </a:p>
          <a:p>
            <a:r>
              <a:rPr lang="en-US" sz="2000" dirty="0" smtClean="0">
                <a:solidFill>
                  <a:schemeClr val="bg1"/>
                </a:solidFill>
              </a:rPr>
              <a:t>#LSIC-Autonomy</a:t>
            </a:r>
          </a:p>
          <a:p>
            <a:r>
              <a:rPr lang="en-US" sz="2000" dirty="0" smtClean="0">
                <a:solidFill>
                  <a:schemeClr val="bg1"/>
                </a:solidFill>
              </a:rPr>
              <a:t>Password: 2023Workshop</a:t>
            </a:r>
          </a:p>
        </p:txBody>
      </p:sp>
    </p:spTree>
    <p:extLst>
      <p:ext uri="{BB962C8B-B14F-4D97-AF65-F5344CB8AC3E}">
        <p14:creationId xmlns:p14="http://schemas.microsoft.com/office/powerpoint/2010/main" val="348691459"/>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53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Introduction</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288110" y="-97812"/>
            <a:ext cx="903891" cy="9184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79825" y="-82298"/>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876740" y="1885832"/>
            <a:ext cx="8438520" cy="2846933"/>
          </a:xfrm>
          <a:prstGeom prst="rect">
            <a:avLst/>
          </a:prstGeom>
          <a:noFill/>
          <a:ln w="19050">
            <a:noFill/>
          </a:ln>
        </p:spPr>
        <p:txBody>
          <a:bodyPr wrap="square" rtlCol="0">
            <a:spAutoFit/>
          </a:bodyPr>
          <a:lstStyle/>
          <a:p>
            <a:pPr algn="ctr">
              <a:defRPr/>
            </a:pPr>
            <a:r>
              <a:rPr lang="en-US" sz="3500" b="1" dirty="0" smtClean="0">
                <a:solidFill>
                  <a:prstClr val="white"/>
                </a:solidFill>
              </a:rPr>
              <a:t>Kevin Somervill</a:t>
            </a:r>
          </a:p>
          <a:p>
            <a:pPr algn="ctr">
              <a:defRPr/>
            </a:pPr>
            <a:endParaRPr lang="en-US" sz="2400" dirty="0" smtClean="0">
              <a:solidFill>
                <a:prstClr val="white"/>
              </a:solidFill>
            </a:endParaRPr>
          </a:p>
          <a:p>
            <a:pPr algn="ctr">
              <a:defRPr/>
            </a:pPr>
            <a:r>
              <a:rPr lang="en-US" sz="2400" b="1" dirty="0" smtClean="0">
                <a:solidFill>
                  <a:prstClr val="white"/>
                </a:solidFill>
              </a:rPr>
              <a:t>NASA</a:t>
            </a:r>
            <a:endParaRPr lang="en-US" sz="2400" b="1" dirty="0">
              <a:solidFill>
                <a:prstClr val="white"/>
              </a:solidFill>
            </a:endParaRPr>
          </a:p>
          <a:p>
            <a:pPr algn="ctr">
              <a:defRPr/>
            </a:pPr>
            <a:r>
              <a:rPr lang="en-US" sz="2400" dirty="0" smtClean="0">
                <a:solidFill>
                  <a:prstClr val="white"/>
                </a:solidFill>
              </a:rPr>
              <a:t>Deputy Program Director for Technology Maturation, Space Technology Mission Directorate (STMD)</a:t>
            </a: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a:defRPr/>
            </a:pPr>
            <a:endParaRPr lang="en-US" sz="2400" dirty="0">
              <a:solidFill>
                <a:prstClr val="white"/>
              </a:solidFill>
            </a:endParaRPr>
          </a:p>
        </p:txBody>
      </p:sp>
    </p:spTree>
    <p:extLst>
      <p:ext uri="{BB962C8B-B14F-4D97-AF65-F5344CB8AC3E}">
        <p14:creationId xmlns:p14="http://schemas.microsoft.com/office/powerpoint/2010/main" val="2671757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1015663"/>
          </a:xfrm>
          <a:prstGeom prst="rect">
            <a:avLst/>
          </a:prstGeom>
          <a:noFill/>
          <a:ln w="19050">
            <a:noFill/>
          </a:ln>
        </p:spPr>
        <p:txBody>
          <a:bodyPr wrap="square" rtlCol="0">
            <a:spAutoFit/>
          </a:bodyPr>
          <a:lstStyle/>
          <a:p>
            <a:pPr algn="ctr"/>
            <a:r>
              <a:rPr lang="en-US" sz="3000" b="1" dirty="0" smtClean="0">
                <a:solidFill>
                  <a:schemeClr val="bg1"/>
                </a:solidFill>
              </a:rPr>
              <a:t>Session 1: Autonomous Systems, Situational and Self Awareness, Reasoning and Acting</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Alhassan Yasin (JHU/APL)</a:t>
            </a:r>
          </a:p>
        </p:txBody>
      </p:sp>
    </p:spTree>
    <p:extLst>
      <p:ext uri="{BB962C8B-B14F-4D97-AF65-F5344CB8AC3E}">
        <p14:creationId xmlns:p14="http://schemas.microsoft.com/office/powerpoint/2010/main" val="134474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1</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526650"/>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Rama Chellappa (JHU)</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551606"/>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Emma Holmes (JHU/APL)</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551606"/>
            <a:ext cx="366690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Andrew Petruska (CSM)</a:t>
            </a:r>
          </a:p>
        </p:txBody>
      </p:sp>
      <p:pic>
        <p:nvPicPr>
          <p:cNvPr id="2050" name="Picture 2" descr="RamaChellappa_08192016_6073"/>
          <p:cNvPicPr>
            <a:picLocks noChangeAspect="1" noChangeArrowheads="1"/>
          </p:cNvPicPr>
          <p:nvPr/>
        </p:nvPicPr>
        <p:blipFill>
          <a:blip r:embed="rId4">
            <a:extLst>
              <a:ext uri="{28A0092B-C50C-407E-A947-70E740481C1C}">
                <a14:useLocalDpi xmlns:a14="http://schemas.microsoft.com/office/drawing/2010/main" val="0"/>
              </a:ext>
            </a:extLst>
          </a:blip>
          <a:srcRect t="15834"/>
          <a:stretch>
            <a:fillRect/>
          </a:stretch>
        </p:blipFill>
        <p:spPr bwMode="auto">
          <a:xfrm>
            <a:off x="448716" y="1459185"/>
            <a:ext cx="3126280" cy="39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l="9188" r="2679" b="16603"/>
          <a:stretch/>
        </p:blipFill>
        <p:spPr bwMode="auto">
          <a:xfrm>
            <a:off x="4655784" y="1459185"/>
            <a:ext cx="3227714" cy="3970308"/>
          </a:xfrm>
          <a:prstGeom prst="rect">
            <a:avLst/>
          </a:prstGeom>
          <a:noFill/>
          <a:ln>
            <a:noFill/>
          </a:ln>
          <a:extLst>
            <a:ext uri="{53640926-AAD7-44D8-BBD7-CCE9431645EC}">
              <a14:shadowObscured xmlns:a14="http://schemas.microsoft.com/office/drawing/2010/main"/>
            </a:ext>
          </a:extLst>
        </p:spPr>
      </p:pic>
      <p:pic>
        <p:nvPicPr>
          <p:cNvPr id="2051" name="Picture 3" descr="AJP Headshot_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7231" y="1807107"/>
            <a:ext cx="3274464" cy="327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274675" y="16073"/>
            <a:ext cx="5996153" cy="523220"/>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1034039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98397" y="133997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pic>
        <p:nvPicPr>
          <p:cNvPr id="20482" name="Picture 2" descr="Free vector cute astronaut hug coffee space cup cartoon vector icon illustration science drink icon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20" y="1322676"/>
            <a:ext cx="4738029" cy="473802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2" name="Picture 1"/>
          <p:cNvPicPr>
            <a:picLocks noChangeAspect="1"/>
          </p:cNvPicPr>
          <p:nvPr/>
        </p:nvPicPr>
        <p:blipFill>
          <a:blip r:embed="rId5"/>
          <a:stretch>
            <a:fillRect/>
          </a:stretch>
        </p:blipFill>
        <p:spPr>
          <a:xfrm>
            <a:off x="7913322" y="4028439"/>
            <a:ext cx="1912306" cy="1904469"/>
          </a:xfrm>
          <a:prstGeom prst="rect">
            <a:avLst/>
          </a:prstGeom>
        </p:spPr>
      </p:pic>
      <p:sp>
        <p:nvSpPr>
          <p:cNvPr id="4" name="TextBox 3"/>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grpSp>
        <p:nvGrpSpPr>
          <p:cNvPr id="11" name="Group 10"/>
          <p:cNvGrpSpPr/>
          <p:nvPr/>
        </p:nvGrpSpPr>
        <p:grpSpPr>
          <a:xfrm>
            <a:off x="10376565" y="3503361"/>
            <a:ext cx="818303" cy="726687"/>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49275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_SP_Template2" id="{C6ADA3D5-F5E8-F240-B112-05BEB6FD8BD6}" vid="{62A04129-1660-E04B-8B02-E4664D80B477}"/>
    </a:ext>
  </a:extLst>
</a:theme>
</file>

<file path=ppt/theme/theme2.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IC_SP_Template2" id="{C6ADA3D5-F5E8-F240-B112-05BEB6FD8BD6}" vid="{16564095-1E1E-3941-BC5A-4165F13D0F5C}"/>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IC_SP_Template2" id="{C6ADA3D5-F5E8-F240-B112-05BEB6FD8BD6}" vid="{1DC68319-E44B-124A-A53C-F8A24E0D5CB0}"/>
    </a:ext>
  </a:extLst>
</a:theme>
</file>

<file path=ppt/theme/theme4.xml><?xml version="1.0" encoding="utf-8"?>
<a:theme xmlns:a="http://schemas.openxmlformats.org/drawingml/2006/main" name="1_Titles">
  <a:themeElements>
    <a:clrScheme name="Custom 1">
      <a:dk1>
        <a:srgbClr val="2D2A26"/>
      </a:dk1>
      <a:lt1>
        <a:srgbClr val="FFFFFF"/>
      </a:lt1>
      <a:dk2>
        <a:srgbClr val="76777A"/>
      </a:dk2>
      <a:lt2>
        <a:srgbClr val="C8C8C8"/>
      </a:lt2>
      <a:accent1>
        <a:srgbClr val="F5B335"/>
      </a:accent1>
      <a:accent2>
        <a:srgbClr val="002F87"/>
      </a:accent2>
      <a:accent3>
        <a:srgbClr val="B2292E"/>
      </a:accent3>
      <a:accent4>
        <a:srgbClr val="3D7CC9"/>
      </a:accent4>
      <a:accent5>
        <a:srgbClr val="BDA460"/>
      </a:accent5>
      <a:accent6>
        <a:srgbClr val="E87200"/>
      </a:accent6>
      <a:hlink>
        <a:srgbClr val="3D7CC9"/>
      </a:hlink>
      <a:folHlink>
        <a:srgbClr val="F5B335"/>
      </a:folHlink>
    </a:clrScheme>
    <a:fontScheme name="HBR v2.1">
      <a:majorFont>
        <a:latin typeface="Barlow Condensed"/>
        <a:ea typeface=""/>
        <a:cs typeface=""/>
      </a:majorFont>
      <a:minorFont>
        <a:latin typeface="Acum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HR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R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R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R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R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R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R_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R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R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R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R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R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7419976-1995-42EE-AFB6-E76576D823C0}" vid="{A7DB05BD-6615-4838-9847-7278807BAFA9}"/>
    </a:ext>
  </a:extLst>
</a:theme>
</file>

<file path=ppt/theme/theme5.xml><?xml version="1.0" encoding="utf-8"?>
<a:theme xmlns:a="http://schemas.openxmlformats.org/drawingml/2006/main" name="Content">
  <a:themeElements>
    <a:clrScheme name="Custom 1">
      <a:dk1>
        <a:srgbClr val="2D2A26"/>
      </a:dk1>
      <a:lt1>
        <a:srgbClr val="FFFFFF"/>
      </a:lt1>
      <a:dk2>
        <a:srgbClr val="76777A"/>
      </a:dk2>
      <a:lt2>
        <a:srgbClr val="C8C8C8"/>
      </a:lt2>
      <a:accent1>
        <a:srgbClr val="F5B335"/>
      </a:accent1>
      <a:accent2>
        <a:srgbClr val="002F87"/>
      </a:accent2>
      <a:accent3>
        <a:srgbClr val="B2292E"/>
      </a:accent3>
      <a:accent4>
        <a:srgbClr val="3D7CC9"/>
      </a:accent4>
      <a:accent5>
        <a:srgbClr val="BDA460"/>
      </a:accent5>
      <a:accent6>
        <a:srgbClr val="E87200"/>
      </a:accent6>
      <a:hlink>
        <a:srgbClr val="3D7CC9"/>
      </a:hlink>
      <a:folHlink>
        <a:srgbClr val="F5B335"/>
      </a:folHlink>
    </a:clrScheme>
    <a:fontScheme name="HBR v2.1">
      <a:majorFont>
        <a:latin typeface="Barlow Condensed"/>
        <a:ea typeface=""/>
        <a:cs typeface=""/>
      </a:majorFont>
      <a:minorFont>
        <a:latin typeface="Acum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HR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R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R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R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R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R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R_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R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R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R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R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R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7419976-1995-42EE-AFB6-E76576D823C0}" vid="{A7DB05BD-6615-4838-9847-7278807BAFA9}"/>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Custom 20">
      <a:dk1>
        <a:srgbClr val="000000"/>
      </a:dk1>
      <a:lt1>
        <a:srgbClr val="FFFFFF"/>
      </a:lt1>
      <a:dk2>
        <a:srgbClr val="414042"/>
      </a:dk2>
      <a:lt2>
        <a:srgbClr val="F7F8F9"/>
      </a:lt2>
      <a:accent1>
        <a:srgbClr val="002F6C"/>
      </a:accent1>
      <a:accent2>
        <a:srgbClr val="00809E"/>
      </a:accent2>
      <a:accent3>
        <a:srgbClr val="00968F"/>
      </a:accent3>
      <a:accent4>
        <a:srgbClr val="F7D117"/>
      </a:accent4>
      <a:accent5>
        <a:srgbClr val="64B3E8"/>
      </a:accent5>
      <a:accent6>
        <a:srgbClr val="A4899F"/>
      </a:accent6>
      <a:hlink>
        <a:srgbClr val="0563C1"/>
      </a:hlink>
      <a:folHlink>
        <a:srgbClr val="A489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ckheed Martin PowerPoint_2018_Blue-Title2" id="{FF18C928-1474-A540-8A09-1C36D92B1F60}" vid="{5E11714D-AF48-9E40-8241-CE818B50FA0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APL-PowerPoint-Theme_dark</Template>
  <TotalTime>23742</TotalTime>
  <Words>3780</Words>
  <Application>Microsoft Office PowerPoint</Application>
  <PresentationFormat>Widescreen</PresentationFormat>
  <Paragraphs>440</Paragraphs>
  <Slides>52</Slides>
  <Notes>44</Notes>
  <HiddenSlides>0</HiddenSlides>
  <MMClips>0</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52</vt:i4>
      </vt:variant>
    </vt:vector>
  </HeadingPairs>
  <TitlesOfParts>
    <vt:vector size="80" baseType="lpstr">
      <vt:lpstr>ＭＳ Ｐゴシック</vt:lpstr>
      <vt:lpstr>.AppleSystemUIFont</vt:lpstr>
      <vt:lpstr>Acumin Pro</vt:lpstr>
      <vt:lpstr>Agency FB</vt:lpstr>
      <vt:lpstr>-apple-system</vt:lpstr>
      <vt:lpstr>Arial</vt:lpstr>
      <vt:lpstr>Arial</vt:lpstr>
      <vt:lpstr>Arial Black</vt:lpstr>
      <vt:lpstr>Arial Bold</vt:lpstr>
      <vt:lpstr>Arial Nova Cond</vt:lpstr>
      <vt:lpstr>Barlow Condensed</vt:lpstr>
      <vt:lpstr>Calibri</vt:lpstr>
      <vt:lpstr>Calibri Light</vt:lpstr>
      <vt:lpstr>Courier New</vt:lpstr>
      <vt:lpstr>Gentona Light</vt:lpstr>
      <vt:lpstr>Helvetica</vt:lpstr>
      <vt:lpstr>Myriad Pro</vt:lpstr>
      <vt:lpstr>Symbol</vt:lpstr>
      <vt:lpstr>Times</vt:lpstr>
      <vt:lpstr>Verdana</vt:lpstr>
      <vt:lpstr>Wingdings</vt:lpstr>
      <vt:lpstr>APL-PowerPoint-Theme_dark</vt:lpstr>
      <vt:lpstr>65_Office Theme</vt:lpstr>
      <vt:lpstr>2_Office Theme</vt:lpstr>
      <vt:lpstr>1_Titles</vt:lpstr>
      <vt:lpstr>Content</vt:lpstr>
      <vt:lpstr>3_Office Theme</vt:lpstr>
      <vt:lpstr>1_Office Theme</vt:lpstr>
      <vt:lpstr>LSIC Autonomy Workshop Day 1</vt:lpstr>
      <vt:lpstr>PowerPoint Presentation</vt:lpstr>
      <vt:lpstr>PowerPoint Presentation</vt:lpstr>
      <vt:lpstr>PowerPoint Presentation</vt:lpstr>
      <vt:lpstr>PowerPoint Presentation</vt:lpstr>
      <vt:lpstr>PowerPoint Presentation</vt:lpstr>
      <vt:lpstr>PowerPoint Presentation</vt:lpstr>
      <vt:lpstr>LSIC | Panel Discussion 1</vt:lpstr>
      <vt:lpstr>PowerPoint Presentation</vt:lpstr>
      <vt:lpstr>LSIC | Presentation 1a</vt:lpstr>
      <vt:lpstr>LSIC | Presentation 1b</vt:lpstr>
      <vt:lpstr>LSIC | Presentation 1c</vt:lpstr>
      <vt:lpstr>PowerPoint Presentation</vt:lpstr>
      <vt:lpstr>PowerPoint Presentation</vt:lpstr>
      <vt:lpstr>PowerPoint Presentation</vt:lpstr>
      <vt:lpstr>PowerPoint Presentation</vt:lpstr>
      <vt:lpstr>PowerPoint Presentation</vt:lpstr>
      <vt:lpstr>LSIC | Panel Discussion 2</vt:lpstr>
      <vt:lpstr>PowerPoint Presentation</vt:lpstr>
      <vt:lpstr>LSIC | Presentation 2a</vt:lpstr>
      <vt:lpstr>LSIC | Presentation 2b</vt:lpstr>
      <vt:lpstr>LSIC | Presentation 2c</vt:lpstr>
      <vt:lpstr>PowerPoint Presentation</vt:lpstr>
      <vt:lpstr>PowerPoint Presentation</vt:lpstr>
      <vt:lpstr>PowerPoint Presentation</vt:lpstr>
      <vt:lpstr>PowerPoint Presentation</vt:lpstr>
      <vt:lpstr>LSIC Autonomy Workshop Day 2</vt:lpstr>
      <vt:lpstr>PowerPoint Presentation</vt:lpstr>
      <vt:lpstr>PowerPoint Presentation</vt:lpstr>
      <vt:lpstr>PowerPoint Presentation</vt:lpstr>
      <vt:lpstr>LSIC | Panel Discussion 3</vt:lpstr>
      <vt:lpstr>PowerPoint Presentation</vt:lpstr>
      <vt:lpstr>LSIC | Presentation 3a</vt:lpstr>
      <vt:lpstr>LSIC | Presentation 3b</vt:lpstr>
      <vt:lpstr>LSIC | Presentation 3c</vt:lpstr>
      <vt:lpstr>PowerPoint Presentation</vt:lpstr>
      <vt:lpstr>PowerPoint Presentation</vt:lpstr>
      <vt:lpstr>PowerPoint Presentation</vt:lpstr>
      <vt:lpstr>PowerPoint Presentation</vt:lpstr>
      <vt:lpstr>PowerPoint Presentation</vt:lpstr>
      <vt:lpstr>LSIC | Panel Discussion 4</vt:lpstr>
      <vt:lpstr>PowerPoint Presentation</vt:lpstr>
      <vt:lpstr>LSIC | Presentation 4a</vt:lpstr>
      <vt:lpstr>LSIC | Presentation 4b</vt:lpstr>
      <vt:lpstr>LSIC | Presentation 4c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LSIC Surface Power Telecon </dc:title>
  <dc:creator>Young, Sean A. (SES)</dc:creator>
  <cp:lastModifiedBy>Mortensen, Danielle R.</cp:lastModifiedBy>
  <cp:revision>231</cp:revision>
  <dcterms:created xsi:type="dcterms:W3CDTF">2022-10-21T17:12:05Z</dcterms:created>
  <dcterms:modified xsi:type="dcterms:W3CDTF">2023-08-29T14:04:53Z</dcterms:modified>
</cp:coreProperties>
</file>