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18"/>
  </p:notesMasterIdLst>
  <p:sldIdLst>
    <p:sldId id="275" r:id="rId5"/>
    <p:sldId id="2199" r:id="rId6"/>
    <p:sldId id="2258" r:id="rId7"/>
    <p:sldId id="2235" r:id="rId8"/>
    <p:sldId id="15931" r:id="rId9"/>
    <p:sldId id="421" r:id="rId10"/>
    <p:sldId id="37943" r:id="rId11"/>
    <p:sldId id="37949" r:id="rId12"/>
    <p:sldId id="264" r:id="rId13"/>
    <p:sldId id="15883" r:id="rId14"/>
    <p:sldId id="37946" r:id="rId15"/>
    <p:sldId id="37950" r:id="rId16"/>
    <p:sldId id="158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body" id="{49462F3C-D70E-B942-9FC8-8B758D2FFB9F}">
          <p14:sldIdLst>
            <p14:sldId id="275"/>
            <p14:sldId id="2199"/>
            <p14:sldId id="2258"/>
            <p14:sldId id="2235"/>
            <p14:sldId id="15931"/>
            <p14:sldId id="421"/>
            <p14:sldId id="37943"/>
            <p14:sldId id="37949"/>
            <p14:sldId id="264"/>
            <p14:sldId id="15883"/>
            <p14:sldId id="37946"/>
            <p14:sldId id="37950"/>
            <p14:sldId id="158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065"/>
    <a:srgbClr val="0F3470"/>
    <a:srgbClr val="F9E180"/>
    <a:srgbClr val="595959"/>
    <a:srgbClr val="B2D2F2"/>
    <a:srgbClr val="0099FF"/>
    <a:srgbClr val="73FEFF"/>
    <a:srgbClr val="000000"/>
    <a:srgbClr val="73A950"/>
    <a:srgbClr val="F9E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8" autoAdjust="0"/>
    <p:restoredTop sz="88042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9/27/23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.jhuapl.edu/Our-Work/Working-Groups/Lunar-Simulants.ph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Karen.Stockstill-Cahill@jhuapl.edu" TargetMode="External"/><Relationship Id="rId4" Type="http://schemas.openxmlformats.org/officeDocument/2006/relationships/hyperlink" Target="https://lsic-wiki.jhuapl.edu/display/LSWG/Lunar+Simulants+Working+Group+Hom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.jhuapl.edu/Our-Work/Working-Groups/Lunar-Simulants.ph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Karen.Stockstill-Cahill@jhuapl.edu" TargetMode="External"/><Relationship Id="rId4" Type="http://schemas.openxmlformats.org/officeDocument/2006/relationships/hyperlink" Target="https://lsic-wiki.jhuapl.edu/display/LSWG/Lunar+Simulants+Working+Group+Hom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6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LSWG on LSIC public webpage: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3" tooltip="https://lsic.jhuapl.edu/Our-Work/Working-Groups/Lunar-Simulants.php"/>
              </a:rPr>
              <a:t>https://lsic.jhuapl.edu/Our-Work/Working-Groups/Lunar-Simulants.php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LSWG on LSIC confluence page: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4" tooltip="https://lsic-wiki.jhuapl.edu/display/LSWG/Lunar+Simulants+Working+Group+Home"/>
              </a:rPr>
              <a:t>https://lsic-wiki.jhuapl.edu/display/LSWG/Lunar+Simulants+Working+Group+Home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 Karen to be added to the LSWG List Serve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5" tooltip="mailto:Karen.Stockstill-Cahill@jhuapl.edu"/>
              </a:rPr>
              <a:t>Karen.Stockstill-Cahill@jhuapl.edu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0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LSWG on LSIC public webpage: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3" tooltip="https://lsic.jhuapl.edu/Our-Work/Working-Groups/Lunar-Simulants.php"/>
              </a:rPr>
              <a:t>https://lsic.jhuapl.edu/Our-Work/Working-Groups/Lunar-Simulants.php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LSWG on LSIC confluence page: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4" tooltip="https://lsic-wiki.jhuapl.edu/display/LSWG/Lunar+Simulants+Working+Group+Home"/>
              </a:rPr>
              <a:t>https://lsic-wiki.jhuapl.edu/display/LSWG/Lunar+Simulants+Working+Group+Home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 Karen to be added to the LSWG List Serve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5" tooltip="mailto:Karen.Stockstill-Cahill@jhuapl.edu"/>
              </a:rPr>
              <a:t>Karen.Stockstill-Cahill@jhuapl.edu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0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7D87D-B083-1949-A3B1-135F9ABF9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99" y="1181100"/>
            <a:ext cx="9177903" cy="1572399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D0412-58CC-0741-86E0-E3CDFB4D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27 September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C704-FB8D-5E44-9CFD-8F9D72A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CC02-114F-174D-9CD9-91B8050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96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9/27/23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  <p:sldLayoutId id="2147483808" r:id="rId33"/>
    <p:sldLayoutId id="2147483809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di.Berdis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hyperlink" Target="mailto:Karl.Hibbitts@jhuapl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NSTGRO24" TargetMode="External"/><Relationship Id="rId7" Type="http://schemas.openxmlformats.org/officeDocument/2006/relationships/hyperlink" Target="https://lsic.jhuapl.edu/Resources/Funding-Opportunities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spires.nasaprs.com/" TargetMode="External"/><Relationship Id="rId5" Type="http://schemas.openxmlformats.org/officeDocument/2006/relationships/hyperlink" Target="https://bigidea.nianet.org/" TargetMode="External"/><Relationship Id="rId4" Type="http://schemas.openxmlformats.org/officeDocument/2006/relationships/hyperlink" Target="https://www.futureengineers.org/nasatechris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.jhuapl.edu/Events/Agenda/index.php?id=4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sic.jhuapl.edu/Events/Agenda/index.php?id=481" TargetMode="External"/><Relationship Id="rId4" Type="http://schemas.openxmlformats.org/officeDocument/2006/relationships/hyperlink" Target="https://lsic.jhuapl.edu/Events/Agenda/index.php?id=47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sic.jhuapl.edu/Events/Agenda/index.php?id=481" TargetMode="Externa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2972577"/>
            <a:ext cx="7759338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LSIC ISRU Focus Group Monthly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http://lsic.jhuapl.edu/</a:t>
            </a:r>
            <a:br>
              <a:rPr lang="en-US" sz="2400" b="0" dirty="0">
                <a:solidFill>
                  <a:srgbClr val="FFFF0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http://lsic-wiki.jhuapl.edu/ (Confluence sign-up required)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576432"/>
            <a:ext cx="7759338" cy="570163"/>
          </a:xfrm>
        </p:spPr>
        <p:txBody>
          <a:bodyPr/>
          <a:lstStyle/>
          <a:p>
            <a:r>
              <a:rPr lang="en-US" dirty="0"/>
              <a:t>September 27, 2023 @ </a:t>
            </a:r>
            <a:r>
              <a:rPr lang="en-US" dirty="0">
                <a:solidFill>
                  <a:srgbClr val="FF0000"/>
                </a:solidFill>
              </a:rPr>
              <a:t>11am 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99" y="5050963"/>
            <a:ext cx="6270704" cy="15767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F9E180"/>
                </a:solidFill>
              </a:rPr>
              <a:t>Dr. Jodi Berdis, Dr. Karl </a:t>
            </a:r>
            <a:r>
              <a:rPr lang="en-US" sz="1800" dirty="0" err="1">
                <a:solidFill>
                  <a:srgbClr val="F9E180"/>
                </a:solidFill>
              </a:rPr>
              <a:t>Hibbitts</a:t>
            </a:r>
            <a:r>
              <a:rPr lang="en-US" sz="1800" dirty="0">
                <a:solidFill>
                  <a:srgbClr val="F9E180"/>
                </a:solidFill>
              </a:rPr>
              <a:t>, Dr. Michael Nord, Dave Smith, Dr. Rich Miller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9E18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Jodi.Berdis@jhuapl.edu</a:t>
            </a:r>
            <a:r>
              <a:rPr lang="en-US" sz="1600" u="sng" dirty="0"/>
              <a:t>, 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Karl.Hibbitts@jhuapl.edu</a:t>
            </a:r>
            <a:r>
              <a:rPr lang="en-US" sz="1600" u="sng" dirty="0"/>
              <a:t>, Michael.Nord@jhuapl.edu, </a:t>
            </a:r>
            <a:r>
              <a:rPr lang="en-US" sz="1600" u="sng" dirty="0" err="1"/>
              <a:t>David.Smith@jhuapl.edu</a:t>
            </a:r>
            <a:r>
              <a:rPr lang="en-US" sz="1600" u="sng" dirty="0"/>
              <a:t>, </a:t>
            </a:r>
            <a:r>
              <a:rPr lang="en-US" sz="1600" u="sng" dirty="0" err="1"/>
              <a:t>Richard.S.Miller@jhuapl.edu</a:t>
            </a:r>
            <a:endParaRPr lang="en-US" sz="1600" dirty="0">
              <a:solidFill>
                <a:srgbClr val="F9E1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2FB44-F512-2D49-909D-E0CF8B92F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61" y="278117"/>
            <a:ext cx="7177640" cy="762000"/>
          </a:xfrm>
        </p:spPr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1077853"/>
            <a:ext cx="11732780" cy="54226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NASA Space Technology Graduate Research Opportunities (NSTGRO24) </a:t>
            </a:r>
            <a:r>
              <a:rPr lang="en-US" dirty="0"/>
              <a:t>due November 1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MS &amp; PhD students</a:t>
            </a:r>
            <a:endParaRPr lang="en-US" dirty="0">
              <a:hlinkClick r:id="rId3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https://tinyurl.com/NSTGRO24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NASA </a:t>
            </a:r>
            <a:r>
              <a:rPr lang="en-US" b="1" dirty="0" err="1"/>
              <a:t>TechRise</a:t>
            </a:r>
            <a:r>
              <a:rPr lang="en-US" b="1" dirty="0"/>
              <a:t> Student Challenge ideas </a:t>
            </a:r>
            <a:r>
              <a:rPr lang="en-US" dirty="0"/>
              <a:t>due October 20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to 12</a:t>
            </a:r>
            <a:r>
              <a:rPr lang="en-US" baseline="30000" dirty="0"/>
              <a:t>th</a:t>
            </a:r>
            <a:r>
              <a:rPr lang="en-US" dirty="0"/>
              <a:t> graders: design experiment for high-altitude balloon or rocket-powered lander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https://www.futureengineers.org/nasatechrise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NASA 2024 BIG Idea Challenge proposal </a:t>
            </a:r>
            <a:r>
              <a:rPr lang="en-US" dirty="0"/>
              <a:t>due January 23(?)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Q&amp;A session: October 12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Guidelines have been delayed, deadline dates may change!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5"/>
              </a:rPr>
              <a:t>https://bigidea.nianet.org/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NASA REDDI: “</a:t>
            </a:r>
            <a:r>
              <a:rPr lang="en-US" b="1" dirty="0" err="1"/>
              <a:t>TechFlights</a:t>
            </a:r>
            <a:r>
              <a:rPr lang="en-US" b="1" dirty="0"/>
              <a:t>” </a:t>
            </a:r>
            <a:r>
              <a:rPr lang="en-US" dirty="0"/>
              <a:t>full proposal due October 4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“Topic 1” is of particular interest to the LSIC and ISRU community, as it “addresses demonstration of capabilities that support global lunar utilization leading to commercial commodities and services for a robust lunar economy.”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6"/>
              </a:rPr>
              <a:t>https://nspires.nasaprs.com/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537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https://lsic.jhuapl.edu/Resources/Funding-Opportunities.php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0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11277600" cy="762000"/>
          </a:xfrm>
        </p:spPr>
        <p:txBody>
          <a:bodyPr/>
          <a:lstStyle/>
          <a:p>
            <a:r>
              <a:rPr lang="en-US" dirty="0"/>
              <a:t>Topical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83" y="2655276"/>
            <a:ext cx="11748051" cy="3840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Danielle Mortensen</a:t>
            </a:r>
            <a:br>
              <a:rPr lang="en-US" sz="3600" dirty="0"/>
            </a:br>
            <a:r>
              <a:rPr lang="en-US" sz="3600" i="1" dirty="0"/>
              <a:t>JHU/APL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dirty="0"/>
              <a:t>“NASA </a:t>
            </a:r>
            <a:r>
              <a:rPr lang="en-US" sz="3600" dirty="0" err="1"/>
              <a:t>TechPort</a:t>
            </a:r>
            <a:r>
              <a:rPr lang="en-US" sz="3600" dirty="0"/>
              <a:t> Overview”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11277600" cy="762000"/>
          </a:xfrm>
        </p:spPr>
        <p:txBody>
          <a:bodyPr/>
          <a:lstStyle/>
          <a:p>
            <a:r>
              <a:rPr lang="en-US" dirty="0"/>
              <a:t>Topical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83" y="2655276"/>
            <a:ext cx="11748051" cy="3840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Andy Krebs</a:t>
            </a:r>
            <a:br>
              <a:rPr lang="en-US" sz="3600" dirty="0"/>
            </a:br>
            <a:r>
              <a:rPr lang="en-US" sz="3600" i="1" dirty="0" err="1"/>
              <a:t>ArgoSpace</a:t>
            </a:r>
            <a:endParaRPr lang="en-US" sz="3600" i="1" dirty="0"/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dirty="0"/>
              <a:t>“Low Concentration Water Harvesting from Lunar Regolith”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8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342C89-BE9C-DA42-8C4F-3393732FF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210B3-B280-B942-9DF1-0BBF0916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54" y="1104405"/>
            <a:ext cx="10714892" cy="4772196"/>
          </a:xfrm>
          <a:solidFill>
            <a:schemeClr val="tx1">
              <a:alpha val="49602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Coffee &amp; Donuts: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Looking Forward to LSIC Fall Meeting 2023: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are you excited about?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you think really needs to be talked about at this meeting?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941C3-28C5-D646-B829-8402B749B8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993" y="6130046"/>
            <a:ext cx="3457129" cy="800261"/>
          </a:xfrm>
          <a:prstGeom prst="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76E7-B53B-AC4F-8E0D-E1FF8A6D6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55" y="323931"/>
            <a:ext cx="3203114" cy="5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13" y="276860"/>
            <a:ext cx="6939280" cy="7620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305AD-6D65-6A4D-BFA5-2A4942425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40" y="1424372"/>
            <a:ext cx="10559135" cy="33613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General updates and house-keeping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APL is happy to consult as appropriate with ISRU and related technologies. We can provide advice on how to build for launch and operate in extreme environments. </a:t>
            </a:r>
            <a:r>
              <a:rPr lang="en-US" b="1" dirty="0"/>
              <a:t>This includes site visits!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Upcoming Meetings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Funding Opportunities</a:t>
            </a:r>
          </a:p>
          <a:p>
            <a:pPr>
              <a:spcAft>
                <a:spcPts val="600"/>
              </a:spcAft>
            </a:pPr>
            <a:r>
              <a:rPr lang="en-US" dirty="0"/>
              <a:t>Danielle Mortensen (JHU/APL): “NASA </a:t>
            </a:r>
            <a:r>
              <a:rPr lang="en-US" dirty="0" err="1"/>
              <a:t>TechPort</a:t>
            </a:r>
            <a:r>
              <a:rPr lang="en-US" dirty="0"/>
              <a:t> Overview”</a:t>
            </a:r>
          </a:p>
          <a:p>
            <a:pPr>
              <a:spcAft>
                <a:spcPts val="600"/>
              </a:spcAft>
            </a:pPr>
            <a:r>
              <a:rPr lang="en-US" dirty="0"/>
              <a:t>Andy Krebs (</a:t>
            </a:r>
            <a:r>
              <a:rPr lang="en-US" dirty="0" err="1"/>
              <a:t>ArgoSpace</a:t>
            </a:r>
            <a:r>
              <a:rPr lang="en-US" dirty="0"/>
              <a:t>): “Low Concentration Water Harvesting from Lunar Regolith”</a:t>
            </a:r>
          </a:p>
          <a:p>
            <a:pPr>
              <a:spcAft>
                <a:spcPts val="600"/>
              </a:spcAft>
            </a:pPr>
            <a:r>
              <a:rPr lang="en-US" dirty="0"/>
              <a:t>Coffee and Donuts Discussion: Looking Forward to LSIC Fall Meeting 2023</a:t>
            </a:r>
          </a:p>
        </p:txBody>
      </p:sp>
    </p:spTree>
    <p:extLst>
      <p:ext uri="{BB962C8B-B14F-4D97-AF65-F5344CB8AC3E}">
        <p14:creationId xmlns:p14="http://schemas.microsoft.com/office/powerpoint/2010/main" val="12084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F6753A-3D94-D24C-8317-B19910F1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18" y="273244"/>
            <a:ext cx="5801360" cy="762000"/>
          </a:xfrm>
        </p:spPr>
        <p:txBody>
          <a:bodyPr/>
          <a:lstStyle/>
          <a:p>
            <a:r>
              <a:rPr lang="en-US" dirty="0"/>
              <a:t>Notable 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41DF-3881-9F4C-B98D-E3C32D31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B786E-4111-D14D-A354-AEC42E5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DE05B-B052-C042-A6B4-D00E3802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D8A57-D72A-415A-3B31-5231DE7A986A}"/>
              </a:ext>
            </a:extLst>
          </p:cNvPr>
          <p:cNvSpPr txBox="1"/>
          <p:nvPr/>
        </p:nvSpPr>
        <p:spPr>
          <a:xfrm>
            <a:off x="1639123" y="3921356"/>
            <a:ext cx="3418943" cy="400110"/>
          </a:xfrm>
          <a:prstGeom prst="rect">
            <a:avLst/>
          </a:prstGeom>
          <a:solidFill>
            <a:srgbClr val="595959">
              <a:alpha val="7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ISRO Vikram Lander hop!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E97697-6564-4F0C-50F9-254FA08B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860" y="1274537"/>
            <a:ext cx="3321564" cy="2525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1A46E2-1481-6DB7-761C-3624FB915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2" y="1274537"/>
            <a:ext cx="3321564" cy="25255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D56AE4-A56A-5E10-7047-44029BCE6FCC}"/>
              </a:ext>
            </a:extLst>
          </p:cNvPr>
          <p:cNvSpPr txBox="1"/>
          <p:nvPr/>
        </p:nvSpPr>
        <p:spPr>
          <a:xfrm>
            <a:off x="2506805" y="953231"/>
            <a:ext cx="103315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62136-73C5-6A13-5A29-9BBE14FBA139}"/>
              </a:ext>
            </a:extLst>
          </p:cNvPr>
          <p:cNvSpPr txBox="1"/>
          <p:nvPr/>
        </p:nvSpPr>
        <p:spPr>
          <a:xfrm>
            <a:off x="3539958" y="951468"/>
            <a:ext cx="103315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BA269A9-6EED-06B7-CCDD-2122400B07BB}"/>
              </a:ext>
            </a:extLst>
          </p:cNvPr>
          <p:cNvSpPr/>
          <p:nvPr/>
        </p:nvSpPr>
        <p:spPr>
          <a:xfrm>
            <a:off x="3120798" y="3511693"/>
            <a:ext cx="838320" cy="439387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endParaRPr lang="en-US" sz="2000" dirty="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C68C6-66BD-11E4-DB04-702F885CF1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131"/>
          <a:stretch/>
        </p:blipFill>
        <p:spPr>
          <a:xfrm>
            <a:off x="6500663" y="3646369"/>
            <a:ext cx="5600294" cy="27927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BC362E-56C5-E480-AF80-CF3054ED5A7E}"/>
              </a:ext>
            </a:extLst>
          </p:cNvPr>
          <p:cNvSpPr txBox="1"/>
          <p:nvPr/>
        </p:nvSpPr>
        <p:spPr>
          <a:xfrm>
            <a:off x="7365309" y="2938482"/>
            <a:ext cx="4411947" cy="707886"/>
          </a:xfrm>
          <a:prstGeom prst="rect">
            <a:avLst/>
          </a:prstGeom>
          <a:solidFill>
            <a:srgbClr val="595959">
              <a:alpha val="7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More Starship Raptor engine test firing – prepping for coasting phases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B1C70-D68C-3A74-E1D9-DB5D12D3B0EC}"/>
              </a:ext>
            </a:extLst>
          </p:cNvPr>
          <p:cNvSpPr txBox="1"/>
          <p:nvPr/>
        </p:nvSpPr>
        <p:spPr>
          <a:xfrm>
            <a:off x="6500663" y="6162049"/>
            <a:ext cx="198317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 Credit: SpaceX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060E6-01BC-71B6-C3F6-F71DECAA3030}"/>
              </a:ext>
            </a:extLst>
          </p:cNvPr>
          <p:cNvSpPr txBox="1"/>
          <p:nvPr/>
        </p:nvSpPr>
        <p:spPr>
          <a:xfrm>
            <a:off x="130360" y="3665167"/>
            <a:ext cx="198317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 Credit: ISRO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686" y="272153"/>
            <a:ext cx="7508240" cy="762000"/>
          </a:xfrm>
        </p:spPr>
        <p:txBody>
          <a:bodyPr/>
          <a:lstStyle/>
          <a:p>
            <a:r>
              <a:rPr lang="en-US" dirty="0"/>
              <a:t>Upcoming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6" y="918423"/>
            <a:ext cx="10684564" cy="526618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2023 LSIC Fall Meeting (October 10-11)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https://lsic.jhuapl.edu/Events/Agenda/index.php?id=464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Community College of Allegheny County, Pittsburgh, PA &amp; Hybrid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just closed!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Transition to Commercial Lunar Operations Workshop (October 12)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https://lsic.jhuapl.edu/Events/Agenda/index.php?id=478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ASCEND (Oct 23-25)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Lots of LSIC representation will be there, looking forward to seeing you there!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“Moon 2035: Living Off the Land” Roundtable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DM/EE Joint Workshop: Path to Sustainable Technologies in the Lunar Surface Environment (Nov 7)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Path to Sustainable Technologies in the Lunar Surface Environment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is open!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5"/>
              </a:rPr>
              <a:t>https://lsic.jhuapl.edu/Events/Agenda/index.php?id=481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ISRU FG Meetings moving to third Wednesdays </a:t>
            </a:r>
            <a:r>
              <a:rPr lang="en-US" sz="2800" b="1" u="sng" dirty="0"/>
              <a:t>at 11am 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Telecon: Joint Power-Interoperability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80556" y="612844"/>
            <a:ext cx="8679766" cy="57554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hope to see you all at our next telecon, which will take place on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Thursday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28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at 11:00AM ET.</a:t>
            </a:r>
          </a:p>
          <a:p>
            <a:pPr>
              <a:defRPr/>
            </a:pPr>
            <a:endParaRPr lang="en-US" sz="8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DoD/US Army Tactical Microgrid Standard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/>
              </a:rPr>
              <a:t>Speakers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: 	Jeff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/>
              </a:rPr>
              <a:t>Csank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(NASA GRC)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	     	Tom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/>
              </a:rPr>
              <a:t>Bozada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(US Army Engineer Research and 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		Development Center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		Dan Herring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(MIT Lincoln Laboratory)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		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/>
              </a:rPr>
              <a:t>Description: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The Army Tactical Microgrid Standard is a protocol that allows a mobile grid to optimally distribute power from a variety of sources (e.g. batteries, vehicles, diesel generators). Terrestrially, the capability is designed to better enable multi-domain operations, however the principles of interoperability in the system are extremely applicable to lunar operations as well.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6" name="Picture 4" descr="DOD Demonstrates Mobile Microgrid Technology &gt; U.S. Department of Defense &gt;  Defense Department News">
            <a:extLst>
              <a:ext uri="{FF2B5EF4-FFF2-40B4-BE49-F238E27FC236}">
                <a16:creationId xmlns:a16="http://schemas.microsoft.com/office/drawing/2014/main" id="{1D0E0147-3E99-AAF2-9D3A-79CE5AB5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94" y="2139671"/>
            <a:ext cx="3429045" cy="228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0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27" y="216706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ASCEND 2023 Roundtable</a:t>
            </a:r>
            <a:br>
              <a:rPr lang="en-US" dirty="0"/>
            </a:br>
            <a:r>
              <a:rPr lang="en-US" dirty="0"/>
              <a:t>Moon 2035: Living off the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91" y="2646583"/>
            <a:ext cx="10287000" cy="3416117"/>
          </a:xfrm>
        </p:spPr>
        <p:txBody>
          <a:bodyPr>
            <a:normAutofit/>
          </a:bodyPr>
          <a:lstStyle/>
          <a:p>
            <a:r>
              <a:rPr lang="en-US" dirty="0"/>
              <a:t>Living off the land will be the key to a long-term sustainable presence on the Moon.  This session with four roundtables will focus on the following four aspects of this goal: </a:t>
            </a:r>
          </a:p>
          <a:p>
            <a:pPr marL="790575" lvl="1" indent="-342900">
              <a:buFont typeface="+mj-lt"/>
              <a:buAutoNum type="arabicPeriod"/>
            </a:pPr>
            <a:r>
              <a:rPr lang="en-US" sz="2000" dirty="0"/>
              <a:t>Lunar Surface Manufacturing </a:t>
            </a:r>
          </a:p>
          <a:p>
            <a:pPr marL="790575" lvl="1" indent="-342900">
              <a:buFont typeface="+mj-lt"/>
              <a:buAutoNum type="arabicPeriod"/>
            </a:pPr>
            <a:r>
              <a:rPr lang="en-US" sz="2000" dirty="0"/>
              <a:t>Lunar Proving Grounds </a:t>
            </a:r>
          </a:p>
          <a:p>
            <a:pPr marL="790575" lvl="1" indent="-342900">
              <a:buFont typeface="+mj-lt"/>
              <a:buAutoNum type="arabicPeriod"/>
            </a:pPr>
            <a:r>
              <a:rPr lang="en-US" sz="2000" dirty="0"/>
              <a:t>Responsible Lunar Presence  </a:t>
            </a:r>
          </a:p>
          <a:p>
            <a:pPr marL="790575" lvl="1" indent="-342900">
              <a:buFont typeface="+mj-lt"/>
              <a:buAutoNum type="arabicPeriod"/>
            </a:pPr>
            <a:r>
              <a:rPr lang="en-US" sz="2000" dirty="0"/>
              <a:t>Lunar Value Chain</a:t>
            </a:r>
          </a:p>
          <a:p>
            <a:endParaRPr lang="en-US" dirty="0"/>
          </a:p>
          <a:p>
            <a:r>
              <a:rPr lang="en-US" b="1" dirty="0"/>
              <a:t>Participants can engage in multiple topics.  Your participation will be extremely beneficial.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58" y="5805380"/>
            <a:ext cx="3965184" cy="695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47" y="1309806"/>
            <a:ext cx="1191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APL LSII/LSIC  team will organize a special session titled  “Moon 2035: Living off the Land” on </a:t>
            </a:r>
            <a:r>
              <a:rPr lang="en-US" sz="2400" b="1" i="1" dirty="0">
                <a:solidFill>
                  <a:srgbClr val="FF0000"/>
                </a:solidFill>
              </a:rPr>
              <a:t>October 25</a:t>
            </a:r>
            <a:r>
              <a:rPr lang="en-US" sz="2400" b="1" i="1" baseline="30000" dirty="0">
                <a:solidFill>
                  <a:srgbClr val="FF0000"/>
                </a:solidFill>
              </a:rPr>
              <a:t>th</a:t>
            </a:r>
            <a:r>
              <a:rPr lang="en-US" sz="2400" b="1" i="1" dirty="0">
                <a:solidFill>
                  <a:srgbClr val="FF0000"/>
                </a:solidFill>
              </a:rPr>
              <a:t> at 11 AM (Pacific) </a:t>
            </a:r>
            <a:r>
              <a:rPr lang="en-US" sz="2400" i="1" dirty="0">
                <a:solidFill>
                  <a:srgbClr val="FF0000"/>
                </a:solidFill>
              </a:rPr>
              <a:t>on emerging topics related to sustained presence</a:t>
            </a:r>
          </a:p>
        </p:txBody>
      </p:sp>
    </p:spTree>
    <p:extLst>
      <p:ext uri="{BB962C8B-B14F-4D97-AF65-F5344CB8AC3E}">
        <p14:creationId xmlns:p14="http://schemas.microsoft.com/office/powerpoint/2010/main" val="150975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A04FB-D6D7-CDA6-F493-4B6F039E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April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5FE5A-1EFB-D31D-E2FE-4D8C6202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747D4-E50D-A7C8-FA55-F757BA54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C45B-817E-7171-ED87-F6F2614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524477-3781-ECB5-1D55-D5984F208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05156-4C0A-C232-792C-18B36A31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6374-5575-71C5-A6F3-F1B6963B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6D42-E097-E416-6A60-E62465C6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0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89005272-49E8-6F4E-86E2-908CBE4DBF0E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0287000" cy="48021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Path to Sustainable Technologies in the Lunar Surface Environment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will focus on the qualification path to fielding long-lived technologies on the lunar surface. Stakeholders across industry, academia, and NASA will come together in a collaborative format to discuss the current state of the art, as well as essential knowledge and technology gaps related to the combined lunar and dust environment.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November 7, 2023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Interactive, Virtual Workshop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Topics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Existing Standards and Facilities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Stakeholder Needs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NASA panel</a:t>
            </a:r>
          </a:p>
          <a:p>
            <a:pPr lvl="2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Industry &amp; Academia Panel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Town Hall on Next Steps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Q&amp;As for all presentations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Registration is now open!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https://lsic.jhuapl.edu/Events/Agenda/index.php?id=481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1D2836-C149-0542-B271-D902A2EFA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409" y="393315"/>
            <a:ext cx="10960919" cy="61252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DM &amp; EE Joint Workshop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94C53-8D6C-9C4E-A2B5-785D316E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2501" y="6400799"/>
            <a:ext cx="1371600" cy="457201"/>
          </a:xfrm>
        </p:spPr>
        <p:txBody>
          <a:bodyPr/>
          <a:lstStyle/>
          <a:p>
            <a:fld id="{A21D9640-F8D1-F74D-978C-E9D18C9206A9}" type="datetime3">
              <a:rPr lang="en-US" smtClean="0"/>
              <a:pPr/>
              <a:t>27 September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1033-8243-404A-AD9D-B89DC99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328" y="6400799"/>
            <a:ext cx="486558" cy="457201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3922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E9159-B4E5-458F-AE2E-4A186E1ACA1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129998</TotalTime>
  <Words>1140</Words>
  <Application>Microsoft Macintosh PowerPoint</Application>
  <PresentationFormat>Widescreen</PresentationFormat>
  <Paragraphs>144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.AppleSystemUIFont</vt:lpstr>
      <vt:lpstr>Arial</vt:lpstr>
      <vt:lpstr>Calibri</vt:lpstr>
      <vt:lpstr>Calibri Light</vt:lpstr>
      <vt:lpstr>Courier New</vt:lpstr>
      <vt:lpstr>Helvetica</vt:lpstr>
      <vt:lpstr>Wingdings</vt:lpstr>
      <vt:lpstr>APL-PowerPoint-Theme_dark</vt:lpstr>
      <vt:lpstr>LSIC ISRU Focus Group Monthly  http://lsic.jhuapl.edu/ http://lsic-wiki.jhuapl.edu/ (Confluence sign-up required)</vt:lpstr>
      <vt:lpstr>Agenda</vt:lpstr>
      <vt:lpstr>Notable News</vt:lpstr>
      <vt:lpstr>Upcoming Meetings</vt:lpstr>
      <vt:lpstr>PowerPoint Presentation</vt:lpstr>
      <vt:lpstr>ASCEND 2023 Roundtable Moon 2035: Living off the Land</vt:lpstr>
      <vt:lpstr>PowerPoint Presentation</vt:lpstr>
      <vt:lpstr>PowerPoint Presentation</vt:lpstr>
      <vt:lpstr>DM &amp; EE Joint Workshop</vt:lpstr>
      <vt:lpstr>Funding Opportunities</vt:lpstr>
      <vt:lpstr>Topical Discussion</vt:lpstr>
      <vt:lpstr>Topical Discussion</vt:lpstr>
      <vt:lpstr>Coffee &amp; Donuts:   Looking Forward to LSIC Fall Meeting 2023:  What are you excited about?  What do you think really needs to be talked about at this meeting?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Berdis, Jodi R.</cp:lastModifiedBy>
  <cp:revision>1396</cp:revision>
  <cp:lastPrinted>2019-02-27T12:13:48Z</cp:lastPrinted>
  <dcterms:created xsi:type="dcterms:W3CDTF">2019-01-21T11:32:32Z</dcterms:created>
  <dcterms:modified xsi:type="dcterms:W3CDTF">2023-09-27T13:01:29Z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