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4"/>
  </p:sldMasterIdLst>
  <p:notesMasterIdLst>
    <p:notesMasterId r:id="rId15"/>
  </p:notesMasterIdLst>
  <p:sldIdLst>
    <p:sldId id="275" r:id="rId5"/>
    <p:sldId id="2199" r:id="rId6"/>
    <p:sldId id="2258" r:id="rId7"/>
    <p:sldId id="2235" r:id="rId8"/>
    <p:sldId id="15883" r:id="rId9"/>
    <p:sldId id="37947" r:id="rId10"/>
    <p:sldId id="37949" r:id="rId11"/>
    <p:sldId id="37946" r:id="rId12"/>
    <p:sldId id="37950" r:id="rId13"/>
    <p:sldId id="379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body" id="{49462F3C-D70E-B942-9FC8-8B758D2FFB9F}">
          <p14:sldIdLst>
            <p14:sldId id="275"/>
            <p14:sldId id="2199"/>
            <p14:sldId id="2258"/>
            <p14:sldId id="2235"/>
            <p14:sldId id="15883"/>
            <p14:sldId id="37947"/>
            <p14:sldId id="37949"/>
            <p14:sldId id="37946"/>
            <p14:sldId id="37950"/>
            <p14:sldId id="379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180"/>
    <a:srgbClr val="0E3065"/>
    <a:srgbClr val="0F3470"/>
    <a:srgbClr val="595959"/>
    <a:srgbClr val="B2D2F2"/>
    <a:srgbClr val="0099FF"/>
    <a:srgbClr val="73FEFF"/>
    <a:srgbClr val="000000"/>
    <a:srgbClr val="73A950"/>
    <a:srgbClr val="F9E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4" autoAdjust="0"/>
    <p:restoredTop sz="88042" autoAdjust="0"/>
  </p:normalViewPr>
  <p:slideViewPr>
    <p:cSldViewPr snapToGrid="0" snapToObjects="1" showGuides="1">
      <p:cViewPr varScale="1">
        <p:scale>
          <a:sx n="100" d="100"/>
          <a:sy n="100" d="100"/>
        </p:scale>
        <p:origin x="714" y="90"/>
      </p:cViewPr>
      <p:guideLst/>
    </p:cSldViewPr>
  </p:slideViewPr>
  <p:notesTextViewPr>
    <p:cViewPr>
      <p:scale>
        <a:sx n="1" d="1"/>
        <a:sy n="1" d="1"/>
      </p:scale>
      <p:origin x="0" y="0"/>
    </p:cViewPr>
  </p:notesTextViewPr>
  <p:sorterViewPr>
    <p:cViewPr>
      <p:scale>
        <a:sx n="169" d="100"/>
        <a:sy n="169"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89059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2</a:t>
            </a:fld>
            <a:endParaRPr lang="en-US" dirty="0"/>
          </a:p>
        </p:txBody>
      </p:sp>
    </p:spTree>
    <p:extLst>
      <p:ext uri="{BB962C8B-B14F-4D97-AF65-F5344CB8AC3E}">
        <p14:creationId xmlns:p14="http://schemas.microsoft.com/office/powerpoint/2010/main" val="226300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3</a:t>
            </a:fld>
            <a:endParaRPr lang="en-US" dirty="0"/>
          </a:p>
        </p:txBody>
      </p:sp>
    </p:spTree>
    <p:extLst>
      <p:ext uri="{BB962C8B-B14F-4D97-AF65-F5344CB8AC3E}">
        <p14:creationId xmlns:p14="http://schemas.microsoft.com/office/powerpoint/2010/main" val="424099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248132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5</a:t>
            </a:fld>
            <a:endParaRPr lang="en-US" dirty="0"/>
          </a:p>
        </p:txBody>
      </p:sp>
    </p:spTree>
    <p:extLst>
      <p:ext uri="{BB962C8B-B14F-4D97-AF65-F5344CB8AC3E}">
        <p14:creationId xmlns:p14="http://schemas.microsoft.com/office/powerpoint/2010/main" val="129169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8</a:t>
            </a:fld>
            <a:endParaRPr lang="en-US" dirty="0"/>
          </a:p>
        </p:txBody>
      </p:sp>
    </p:spTree>
    <p:extLst>
      <p:ext uri="{BB962C8B-B14F-4D97-AF65-F5344CB8AC3E}">
        <p14:creationId xmlns:p14="http://schemas.microsoft.com/office/powerpoint/2010/main" val="343970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9</a:t>
            </a:fld>
            <a:endParaRPr lang="en-US" dirty="0"/>
          </a:p>
        </p:txBody>
      </p:sp>
    </p:spTree>
    <p:extLst>
      <p:ext uri="{BB962C8B-B14F-4D97-AF65-F5344CB8AC3E}">
        <p14:creationId xmlns:p14="http://schemas.microsoft.com/office/powerpoint/2010/main" val="137748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10</a:t>
            </a:fld>
            <a:endParaRPr lang="en-US" dirty="0"/>
          </a:p>
        </p:txBody>
      </p:sp>
    </p:spTree>
    <p:extLst>
      <p:ext uri="{BB962C8B-B14F-4D97-AF65-F5344CB8AC3E}">
        <p14:creationId xmlns:p14="http://schemas.microsoft.com/office/powerpoint/2010/main" val="1662090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Blac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54ABF7FA-8EA1-F742-871A-FEAB06A59929}" type="datetime3">
              <a:rPr lang="en-US" smtClean="0"/>
              <a:t>17 January 2024</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7" y="1333"/>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91440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extLst>
      <p:ext uri="{BB962C8B-B14F-4D97-AF65-F5344CB8AC3E}">
        <p14:creationId xmlns:p14="http://schemas.microsoft.com/office/powerpoint/2010/main" val="2059821802"/>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2999"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DB9F7AC3-90A0-EF49-AE42-0519FF59C2D5}" type="datetime3">
              <a:rPr lang="en-US" smtClean="0"/>
              <a:t>17 January 2024</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2" name="Text Placeholder 8"/>
          <p:cNvSpPr>
            <a:spLocks noGrp="1"/>
          </p:cNvSpPr>
          <p:nvPr>
            <p:ph type="body" sz="quarter" idx="18"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A82927BC-A840-7041-BA16-52B5A3F64FC8}"/>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55164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9" name="Chart Placeholder 8"/>
          <p:cNvSpPr>
            <a:spLocks noGrp="1"/>
          </p:cNvSpPr>
          <p:nvPr>
            <p:ph type="chart" sz="quarter" idx="16" hasCustomPrompt="1"/>
          </p:nvPr>
        </p:nvSpPr>
        <p:spPr>
          <a:xfrm>
            <a:off x="952500" y="1181100"/>
            <a:ext cx="4952999"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181100"/>
            <a:ext cx="4953000"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609B5394-2291-2344-AD63-E8F25A62D56E}" type="datetime3">
              <a:rPr lang="en-US" smtClean="0"/>
              <a:t>17 January 2024</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2F3A485B-147C-8D4B-9DC2-3A389CDB5362}"/>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7322375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2999"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485900"/>
            <a:ext cx="4953000"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9C87B870-43DB-4042-A4E4-58FA209A6C0D}" type="datetime3">
              <a:rPr lang="en-US" smtClean="0"/>
              <a:t>17 January 2024</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0298A9D8-6900-CC41-B62F-078D78C2856C}"/>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1909869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099"/>
            <a:ext cx="11277600" cy="766763"/>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60F22523-A4FD-5E4E-A847-52BFBA31415E}" type="datetime3">
              <a:rPr lang="en-US" smtClean="0"/>
              <a:t>17 January 2024</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65973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fld id="{2388361B-29AB-9F49-93E6-8FC0BFBC2CEE}" type="datetime3">
              <a:rPr lang="en-US" smtClean="0"/>
              <a:t>17 January 2024</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Tree>
    <p:extLst>
      <p:ext uri="{BB962C8B-B14F-4D97-AF65-F5344CB8AC3E}">
        <p14:creationId xmlns:p14="http://schemas.microsoft.com/office/powerpoint/2010/main" val="38340564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301354" cy="125729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4301"/>
            <a:ext cx="233224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19501"/>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84" y="3924301"/>
            <a:ext cx="2302298"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4301"/>
            <a:ext cx="233869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19501"/>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56992C7B-DBF6-744D-ABE9-AD69D3B61F17}" type="datetime3">
              <a:rPr lang="en-US" smtClean="0"/>
              <a:t>17 January 2024</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8678779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6903"/>
            <a:ext cx="2301354" cy="95469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22103"/>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6903"/>
            <a:ext cx="2332240"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22103"/>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6903"/>
            <a:ext cx="230468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22103"/>
            <a:ext cx="230354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514" y="4226903"/>
            <a:ext cx="233993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22103"/>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A3E529DA-21A5-C14F-BABC-49BE57657B45}" type="datetime3">
              <a:rPr lang="en-US" smtClean="0"/>
              <a:t>17 January 2024</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1170500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fld id="{1EAA674B-C75F-3244-BF86-5527D153A4B7}" type="datetime3">
              <a:rPr lang="en-US" smtClean="0"/>
              <a:t>17 January 2024</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2829891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fld id="{8B89EE15-5D8D-D647-B949-DA21CFB890EC}" type="datetime3">
              <a:rPr lang="en-US" smtClean="0"/>
              <a:t>17 January 2024</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289937060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26756"/>
            <a:ext cx="12187257" cy="6498320"/>
          </a:xfrm>
          <a:prstGeom prst="rect">
            <a:avLst/>
          </a:prstGeom>
        </p:spPr>
      </p:pic>
      <p:sp>
        <p:nvSpPr>
          <p:cNvPr id="11" name="Rectangle 10"/>
          <p:cNvSpPr/>
          <p:nvPr userDrawn="1"/>
        </p:nvSpPr>
        <p:spPr>
          <a:xfrm rot="10800000">
            <a:off x="0" y="4386808"/>
            <a:ext cx="12192000" cy="2113680"/>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1" y="1181100"/>
            <a:ext cx="10553700" cy="1143000"/>
          </a:xfrm>
        </p:spPr>
        <p:txBody>
          <a:bodyPr anchor="b">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2437483"/>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fld id="{9324A27A-71D7-D144-92D7-2DC26EE9771C}" type="datetime3">
              <a:rPr lang="en-US" smtClean="0"/>
              <a:t>17 January 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2020242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Blac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29205F54-4BF1-3C49-88E8-5230A96B49D3}" type="datetime3">
              <a:rPr lang="en-US" smtClean="0"/>
              <a:t>17 January 2024</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4"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54102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extLst>
      <p:ext uri="{BB962C8B-B14F-4D97-AF65-F5344CB8AC3E}">
        <p14:creationId xmlns:p14="http://schemas.microsoft.com/office/powerpoint/2010/main" val="202178183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6" y="2167"/>
            <a:ext cx="12187257" cy="6498320"/>
          </a:xfrm>
          <a:prstGeom prst="rect">
            <a:avLst/>
          </a:prstGeom>
        </p:spPr>
      </p:pic>
      <p:sp>
        <p:nvSpPr>
          <p:cNvPr id="20" name="Rectangle 19"/>
          <p:cNvSpPr/>
          <p:nvPr userDrawn="1"/>
        </p:nvSpPr>
        <p:spPr>
          <a:xfrm rot="10800000">
            <a:off x="0" y="4389089"/>
            <a:ext cx="12192000" cy="211139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3825130"/>
            <a:ext cx="10553700" cy="590344"/>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4"/>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1999"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7" name="Date Placeholder 6"/>
          <p:cNvSpPr>
            <a:spLocks noGrp="1"/>
          </p:cNvSpPr>
          <p:nvPr>
            <p:ph type="dt" sz="half" idx="22"/>
          </p:nvPr>
        </p:nvSpPr>
        <p:spPr/>
        <p:txBody>
          <a:bodyPr/>
          <a:lstStyle/>
          <a:p>
            <a:fld id="{6BCDC1A7-1727-0044-ADAF-FC89EAB7D439}" type="datetime3">
              <a:rPr lang="en-US" smtClean="0"/>
              <a:t>17 January 2024</a:t>
            </a:fld>
            <a:endParaRPr lang="en-US" dirty="0"/>
          </a:p>
        </p:txBody>
      </p:sp>
      <p:sp>
        <p:nvSpPr>
          <p:cNvPr id="8" name="Footer Placeholder 7"/>
          <p:cNvSpPr>
            <a:spLocks noGrp="1"/>
          </p:cNvSpPr>
          <p:nvPr>
            <p:ph type="ftr" sz="quarter" idx="23"/>
          </p:nvPr>
        </p:nvSpPr>
        <p:spPr/>
        <p:txBody>
          <a:bodyPr/>
          <a:lstStyle/>
          <a:p>
            <a:endParaRPr lang="en-US" dirty="0"/>
          </a:p>
        </p:txBody>
      </p:sp>
      <p:sp>
        <p:nvSpPr>
          <p:cNvPr id="9" name="Slide Number Placeholder 8"/>
          <p:cNvSpPr>
            <a:spLocks noGrp="1"/>
          </p:cNvSpPr>
          <p:nvPr>
            <p:ph type="sldNum" sz="quarter" idx="24"/>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53125702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10"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fld id="{6BDA206A-DC71-DE41-8C2D-33C38F2A7E5D}" type="datetime3">
              <a:rPr lang="en-US" smtClean="0"/>
              <a:t>17 January 2024</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9" name="Slide Number Placeholder 8"/>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61165626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1"/>
            <a:ext cx="7962900" cy="6500489"/>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2B4B586E-FB23-7343-A5F8-BF224083AB10}" type="datetime3">
              <a:rPr lang="en-US" smtClean="0"/>
              <a:t>17 January 2024</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11" name="Slide Number Placeholder 10"/>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4401479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fld id="{14D60BE6-C3EF-E248-B029-E7DCE29C4D6C}" type="datetime3">
              <a:rPr lang="en-US" smtClean="0"/>
              <a:t>17 January 2024</a:t>
            </a:fld>
            <a:endParaRPr lang="en-US" dirty="0"/>
          </a:p>
        </p:txBody>
      </p:sp>
      <p:sp>
        <p:nvSpPr>
          <p:cNvPr id="7" name="Footer Placeholder 6"/>
          <p:cNvSpPr>
            <a:spLocks noGrp="1"/>
          </p:cNvSpPr>
          <p:nvPr>
            <p:ph type="ftr" sz="quarter" idx="24"/>
          </p:nvPr>
        </p:nvSpPr>
        <p:spPr/>
        <p:txBody>
          <a:bodyPr/>
          <a:lstStyle/>
          <a:p>
            <a:endParaRPr lang="en-US" dirty="0"/>
          </a:p>
        </p:txBody>
      </p:sp>
      <p:sp>
        <p:nvSpPr>
          <p:cNvPr id="8" name="Slide Number Placeholder 7"/>
          <p:cNvSpPr>
            <a:spLocks noGrp="1"/>
          </p:cNvSpPr>
          <p:nvPr>
            <p:ph type="sldNum" sz="quarter" idx="25"/>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1769283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6" name="Date Placeholder 5"/>
          <p:cNvSpPr>
            <a:spLocks noGrp="1"/>
          </p:cNvSpPr>
          <p:nvPr>
            <p:ph type="dt" sz="half" idx="10"/>
          </p:nvPr>
        </p:nvSpPr>
        <p:spPr/>
        <p:txBody>
          <a:bodyPr/>
          <a:lstStyle/>
          <a:p>
            <a:fld id="{4CF15612-DC24-164A-87F5-39F5D56C6380}" type="datetime3">
              <a:rPr lang="en-US" smtClean="0"/>
              <a:t>17 January 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51073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44BB3F-4548-5848-869B-42FFD2F28F9C}" type="datetime3">
              <a:rPr lang="en-US" smtClean="0"/>
              <a:t>17 January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5089"/>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4565"/>
            <a:ext cx="11277600" cy="386535"/>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717379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6EB3A3A-AE41-004F-92C8-3A977DC82012}" type="datetime3">
              <a:rPr lang="en-US" smtClean="0"/>
              <a:t>17 January 2024</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extLst>
      <p:ext uri="{BB962C8B-B14F-4D97-AF65-F5344CB8AC3E}">
        <p14:creationId xmlns:p14="http://schemas.microsoft.com/office/powerpoint/2010/main" val="170460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2012180-3E9D-A142-813E-5A768CF48DAD}" type="datetime3">
              <a:rPr lang="en-US" smtClean="0"/>
              <a:t>17 January 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4221147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8"/>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4420"/>
            <a:ext cx="12192" cy="5616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9" y="3695999"/>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578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2294"/>
            <a:ext cx="5296819"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5396"/>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3" y="4001905"/>
            <a:ext cx="529961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206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7" y="1148577"/>
            <a:ext cx="5289388"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3105"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9"/>
          </p:nvPr>
        </p:nvSpPr>
        <p:spPr/>
        <p:txBody>
          <a:bodyPr/>
          <a:lstStyle/>
          <a:p>
            <a:fld id="{440C69AA-4028-2346-851C-598F8815DC41}" type="datetime3">
              <a:rPr lang="en-US" smtClean="0"/>
              <a:t>17 January 2024</a:t>
            </a:fld>
            <a:endParaRPr lang="en-US" dirty="0"/>
          </a:p>
        </p:txBody>
      </p:sp>
      <p:sp>
        <p:nvSpPr>
          <p:cNvPr id="6" name="Footer Placeholder 5"/>
          <p:cNvSpPr>
            <a:spLocks noGrp="1"/>
          </p:cNvSpPr>
          <p:nvPr>
            <p:ph type="ftr" sz="quarter" idx="40"/>
          </p:nvPr>
        </p:nvSpPr>
        <p:spPr/>
        <p:txBody>
          <a:bodyPr/>
          <a:lstStyle/>
          <a:p>
            <a:endParaRPr lang="en-US" dirty="0"/>
          </a:p>
        </p:txBody>
      </p:sp>
      <p:sp>
        <p:nvSpPr>
          <p:cNvPr id="7" name="Slide Number Placeholder 6"/>
          <p:cNvSpPr>
            <a:spLocks noGrp="1"/>
          </p:cNvSpPr>
          <p:nvPr>
            <p:ph type="sldNum" sz="quarter" idx="4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06746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3048" cy="65004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3104"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203" y="3586931"/>
            <a:ext cx="529589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7"/>
          </p:nvPr>
        </p:nvSpPr>
        <p:spPr/>
        <p:txBody>
          <a:bodyPr/>
          <a:lstStyle/>
          <a:p>
            <a:fld id="{EAD40597-9D3C-4B4A-A3D8-7DD42E93C242}" type="datetime3">
              <a:rPr lang="en-US" smtClean="0"/>
              <a:t>17 January 2024</a:t>
            </a:fld>
            <a:endParaRPr lang="en-US" dirty="0"/>
          </a:p>
        </p:txBody>
      </p:sp>
      <p:sp>
        <p:nvSpPr>
          <p:cNvPr id="7" name="Footer Placeholder 6"/>
          <p:cNvSpPr>
            <a:spLocks noGrp="1"/>
          </p:cNvSpPr>
          <p:nvPr>
            <p:ph type="ftr" sz="quarter" idx="38"/>
          </p:nvPr>
        </p:nvSpPr>
        <p:spPr/>
        <p:txBody>
          <a:bodyPr/>
          <a:lstStyle/>
          <a:p>
            <a:endParaRPr lang="en-US" dirty="0"/>
          </a:p>
        </p:txBody>
      </p:sp>
      <p:sp>
        <p:nvSpPr>
          <p:cNvPr id="9" name="Slide Number Placeholder 8"/>
          <p:cNvSpPr>
            <a:spLocks noGrp="1"/>
          </p:cNvSpPr>
          <p:nvPr>
            <p:ph type="sldNum" sz="quarter" idx="39"/>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6650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598E691F-70E6-D64F-8D4F-FAA34A0DE440}" type="datetime3">
              <a:rPr lang="en-US" smtClean="0"/>
              <a:t>17 January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extLst>
      <p:ext uri="{BB962C8B-B14F-4D97-AF65-F5344CB8AC3E}">
        <p14:creationId xmlns:p14="http://schemas.microsoft.com/office/powerpoint/2010/main" val="80885250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A451E-F603-1047-B03A-D9117F2AE499}" type="datetime3">
              <a:rPr lang="en-US" smtClean="0"/>
              <a:t>17 January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extLst>
      <p:ext uri="{BB962C8B-B14F-4D97-AF65-F5344CB8AC3E}">
        <p14:creationId xmlns:p14="http://schemas.microsoft.com/office/powerpoint/2010/main" val="300011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6C1123CB-3959-8245-AF3D-DDDD939CF756}" type="datetime3">
              <a:rPr lang="en-US" smtClean="0"/>
              <a:t>17 January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4509053"/>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5118652"/>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690152"/>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4509052"/>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4458050"/>
            <a:ext cx="3030109" cy="1982102"/>
          </a:xfrm>
          <a:prstGeom prst="rect">
            <a:avLst/>
          </a:prstGeom>
        </p:spPr>
      </p:pic>
    </p:spTree>
    <p:extLst>
      <p:ext uri="{BB962C8B-B14F-4D97-AF65-F5344CB8AC3E}">
        <p14:creationId xmlns:p14="http://schemas.microsoft.com/office/powerpoint/2010/main" val="27001478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23C2CCE9-65D5-4615-9B27-785F94F466C1}" type="datetime3">
              <a:rPr lang="en-US" smtClean="0"/>
              <a:t>17 January 2024</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B168208E-FB7B-0A4E-84BB-740160322601}"/>
              </a:ext>
            </a:extLst>
          </p:cNvPr>
          <p:cNvPicPr>
            <a:picLocks noChangeAspect="1"/>
          </p:cNvPicPr>
          <p:nvPr userDrawn="1"/>
        </p:nvPicPr>
        <p:blipFill rotWithShape="1">
          <a:blip r:embed="rId2"/>
          <a:srcRect r="21179"/>
          <a:stretch/>
        </p:blipFill>
        <p:spPr>
          <a:xfrm>
            <a:off x="0" y="20023"/>
            <a:ext cx="4324422" cy="914400"/>
          </a:xfrm>
          <a:prstGeom prst="rect">
            <a:avLst/>
          </a:prstGeom>
        </p:spPr>
      </p:pic>
    </p:spTree>
    <p:extLst>
      <p:ext uri="{BB962C8B-B14F-4D97-AF65-F5344CB8AC3E}">
        <p14:creationId xmlns:p14="http://schemas.microsoft.com/office/powerpoint/2010/main" val="242421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Blac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0898A248-D4E4-514D-9AFD-666C05AB2873}" type="datetime3">
              <a:rPr lang="en-US" smtClean="0"/>
              <a:t>17 January 2024</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cxnSp>
        <p:nvCxnSpPr>
          <p:cNvPr id="18" name="Straight Connector 17"/>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5"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6"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384307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87EA7780-5DFD-AE4F-B1E0-892BD90D08BB}" type="datetime3">
              <a:rPr lang="en-US" smtClean="0"/>
              <a:t>17 January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a:effectLst/>
        </p:spPr>
      </p:pic>
      <p:sp>
        <p:nvSpPr>
          <p:cNvPr id="13" name="Rectangle 12"/>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sp>
        <p:nvSpPr>
          <p:cNvPr id="3" name="Subtitle 2"/>
          <p:cNvSpPr>
            <a:spLocks noGrp="1"/>
          </p:cNvSpPr>
          <p:nvPr>
            <p:ph type="subTitle" idx="1" hasCustomPrompt="1"/>
          </p:nvPr>
        </p:nvSpPr>
        <p:spPr>
          <a:xfrm>
            <a:off x="4191001" y="2514600"/>
            <a:ext cx="6819900" cy="341566"/>
          </a:xfrm>
        </p:spPr>
        <p:txBody>
          <a:bodyPr lIns="0" tIns="0" rIns="0" bIns="0">
            <a:norm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191000" y="2857501"/>
            <a:ext cx="6819900" cy="775386"/>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7"/>
            <a:ext cx="6819900" cy="21954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19" name="Straight Connector 18"/>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04778"/>
      </p:ext>
    </p:extLst>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D03D63BA-95B7-2B4C-AEF6-CD82AC95336D}"/>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67844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for_Missio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951540-E53C-E74E-9A92-C692D23003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6687967" y="1307364"/>
            <a:ext cx="5055650" cy="5078321"/>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E6B4E2-F6A1-AB41-B966-6EB53929315C}" type="datetime3">
              <a:rPr lang="en-US" smtClean="0"/>
              <a:t>17 January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78B22182-A2A4-CB46-9920-A744C95DAC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cxnSp>
        <p:nvCxnSpPr>
          <p:cNvPr id="9" name="Straight Connector 8">
            <a:extLst>
              <a:ext uri="{FF2B5EF4-FFF2-40B4-BE49-F238E27FC236}">
                <a16:creationId xmlns:a16="http://schemas.microsoft.com/office/drawing/2014/main" id="{C493A17E-A766-8A4A-85E7-BE709339B9D1}"/>
              </a:ext>
            </a:extLst>
          </p:cNvPr>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37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312B8C9E-6C25-9D45-BD6C-30504F0142BB}" type="datetime3">
              <a:rPr lang="en-US" smtClean="0"/>
              <a:t>17 January 2024</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36AABFF6-8C79-B046-899C-AE63F4762B79}"/>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446849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A0C16241-9A65-974E-97DB-275BDA682FC7}" type="datetime3">
              <a:rPr lang="en-US" smtClean="0"/>
              <a:t>17 January 2024</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067B7A62-5ED3-6B46-B894-351377ED03D1}"/>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2372188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4991099"/>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cxnSp>
        <p:nvCxnSpPr>
          <p:cNvPr id="10" name="Straight Connector 9"/>
          <p:cNvCxnSpPr/>
          <p:nvPr/>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742416" y="6500488"/>
            <a:ext cx="3203942"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4" name="Date Placeholder 3"/>
          <p:cNvSpPr>
            <a:spLocks noGrp="1"/>
          </p:cNvSpPr>
          <p:nvPr>
            <p:ph type="dt" sz="half" idx="2"/>
          </p:nvPr>
        </p:nvSpPr>
        <p:spPr>
          <a:xfrm>
            <a:off x="10039845" y="6500488"/>
            <a:ext cx="1373855" cy="357511"/>
          </a:xfrm>
          <a:prstGeom prst="rect">
            <a:avLst/>
          </a:prstGeom>
        </p:spPr>
        <p:txBody>
          <a:bodyPr vert="horz" lIns="91440" tIns="0" rIns="91440" bIns="0" rtlCol="0" anchor="ctr"/>
          <a:lstStyle>
            <a:lvl1pPr algn="r">
              <a:defRPr sz="1000">
                <a:solidFill>
                  <a:schemeClr val="bg1"/>
                </a:solidFill>
              </a:defRPr>
            </a:lvl1pPr>
          </a:lstStyle>
          <a:p>
            <a:fld id="{E74931B7-E6F4-684C-ACFC-44768C603396}" type="datetime3">
              <a:rPr lang="en-US" smtClean="0"/>
              <a:t>17 January 2024</a:t>
            </a:fld>
            <a:endParaRPr lang="en-US" dirty="0"/>
          </a:p>
        </p:txBody>
      </p:sp>
      <p:sp>
        <p:nvSpPr>
          <p:cNvPr id="6" name="Slide Number Placeholder 5"/>
          <p:cNvSpPr>
            <a:spLocks noGrp="1"/>
          </p:cNvSpPr>
          <p:nvPr>
            <p:ph type="sldNum" sz="quarter" idx="4"/>
          </p:nvPr>
        </p:nvSpPr>
        <p:spPr>
          <a:xfrm>
            <a:off x="11438221" y="6500488"/>
            <a:ext cx="369465" cy="357511"/>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pic>
        <p:nvPicPr>
          <p:cNvPr id="11" name="Picture 10"/>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3539022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806" r:id="rId31"/>
    <p:sldLayoutId id="2147483807" r:id="rId32"/>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288">
          <p15:clr>
            <a:srgbClr val="F26B43"/>
          </p15:clr>
        </p15:guide>
        <p15:guide id="3" pos="7392">
          <p15:clr>
            <a:srgbClr val="F26B43"/>
          </p15:clr>
        </p15:guide>
        <p15:guide id="4" orient="horz" pos="3888">
          <p15:clr>
            <a:srgbClr val="F26B43"/>
          </p15:clr>
        </p15:guide>
        <p15:guide id="5" pos="3840">
          <p15:clr>
            <a:srgbClr val="F26B43"/>
          </p15:clr>
        </p15:guide>
        <p15:guide id="7" orient="horz" pos="744">
          <p15:clr>
            <a:srgbClr val="F26B43"/>
          </p15:clr>
        </p15:guide>
        <p15:guide id="8" pos="600">
          <p15:clr>
            <a:srgbClr val="F26B43"/>
          </p15:clr>
        </p15:guide>
        <p15:guide id="9" pos="7080">
          <p15:clr>
            <a:srgbClr val="F26B43"/>
          </p15:clr>
        </p15:guide>
        <p15:guide id="10" pos="4056">
          <p15:clr>
            <a:srgbClr val="F26B43"/>
          </p15:clr>
        </p15:guide>
        <p15:guide id="11" pos="3624">
          <p15:clr>
            <a:srgbClr val="F26B43"/>
          </p15:clr>
        </p15:guide>
        <p15:guide id="13"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odi.Berdis@jhuapl.edu"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hyperlink" Target="mailto:Karl.Hibbitts@jhuapl.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nasa.gov/general/niac-2024-selections/" TargetMode="External"/><Relationship Id="rId7" Type="http://schemas.openxmlformats.org/officeDocument/2006/relationships/hyperlink" Target="https://www.astrobotic.com/update-15-for-peregrine-mission-on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nasa.gov/news-release/funding-future-tech-nasa-names-2024-innovative-concept-studi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ventbrite.com/e/small-business-big-opportunities-pathways-to-procurement-at-nasa-tickets-750764706447" TargetMode="External"/><Relationship Id="rId7" Type="http://schemas.openxmlformats.org/officeDocument/2006/relationships/hyperlink" Target="https://www.ices.space/call-for-paper-202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lsic.jhuapl.edu/Events/Agenda/index.php?id=465" TargetMode="External"/><Relationship Id="rId5" Type="http://schemas.openxmlformats.org/officeDocument/2006/relationships/hyperlink" Target="https://www.spaceresourcesweek.lu/" TargetMode="External"/><Relationship Id="rId4" Type="http://schemas.openxmlformats.org/officeDocument/2006/relationships/hyperlink" Target="https://www.aeroconf.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gidea.nianet.org/"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lsic.jhuapl.edu/Resources/Opportunities.php?f=Job" TargetMode="External"/><Relationship Id="rId5" Type="http://schemas.openxmlformats.org/officeDocument/2006/relationships/hyperlink" Target="https://lsic.jhuapl.edu/Resources/Funding-Opportunities.php" TargetMode="External"/><Relationship Id="rId4" Type="http://schemas.openxmlformats.org/officeDocument/2006/relationships/hyperlink" Target="https://sbir.nasa.gov/solicitatio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gZxGPxArwJHWFZ2C9"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cs.google.com/forms/d/1Bl9c9q502BemDx6Fh7-lad7hh8yFvaGsCmPz-earv9A/edi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8B7B73-6D3F-2141-AE53-76213E3E8534}"/>
              </a:ext>
            </a:extLst>
          </p:cNvPr>
          <p:cNvSpPr>
            <a:spLocks noGrp="1"/>
          </p:cNvSpPr>
          <p:nvPr>
            <p:ph type="ctrTitle"/>
          </p:nvPr>
        </p:nvSpPr>
        <p:spPr>
          <a:xfrm>
            <a:off x="4267199" y="2675810"/>
            <a:ext cx="7759338" cy="2098488"/>
          </a:xfrm>
        </p:spPr>
        <p:txBody>
          <a:bodyPr>
            <a:normAutofit/>
          </a:bodyPr>
          <a:lstStyle/>
          <a:p>
            <a:r>
              <a:rPr lang="en-US" sz="3600" b="0" dirty="0">
                <a:solidFill>
                  <a:srgbClr val="F9E180"/>
                </a:solidFill>
              </a:rPr>
              <a:t>LSIC ISRU/Surface Power</a:t>
            </a:r>
            <a:br>
              <a:rPr lang="en-US" sz="3600" b="0" dirty="0">
                <a:solidFill>
                  <a:srgbClr val="F9E180"/>
                </a:solidFill>
              </a:rPr>
            </a:br>
            <a:r>
              <a:rPr lang="en-US" sz="3600" b="0" dirty="0">
                <a:solidFill>
                  <a:srgbClr val="F9E180"/>
                </a:solidFill>
              </a:rPr>
              <a:t>Focus Group Monthly </a:t>
            </a:r>
            <a:br>
              <a:rPr lang="en-US" sz="3600" b="0" dirty="0">
                <a:solidFill>
                  <a:srgbClr val="F9E180"/>
                </a:solidFill>
              </a:rPr>
            </a:br>
            <a:r>
              <a:rPr lang="en-US" sz="2400" b="0" dirty="0">
                <a:solidFill>
                  <a:srgbClr val="FFFF00"/>
                </a:solidFill>
              </a:rPr>
              <a:t>http://lsic.jhuapl.edu/</a:t>
            </a:r>
            <a:br>
              <a:rPr lang="en-US" sz="2400" b="0" dirty="0">
                <a:solidFill>
                  <a:srgbClr val="FFFF00"/>
                </a:solidFill>
              </a:rPr>
            </a:br>
            <a:r>
              <a:rPr lang="en-US" sz="2400" b="0" dirty="0">
                <a:solidFill>
                  <a:srgbClr val="FFFF00"/>
                </a:solidFill>
              </a:rPr>
              <a:t>http://lsic-wiki.jhuapl.edu/ (Confluence sign-up required)</a:t>
            </a:r>
            <a:endParaRPr lang="en-US" sz="3600" dirty="0">
              <a:solidFill>
                <a:srgbClr val="FFFF00"/>
              </a:solidFill>
            </a:endParaRPr>
          </a:p>
        </p:txBody>
      </p:sp>
      <p:sp>
        <p:nvSpPr>
          <p:cNvPr id="10" name="Subtitle 9">
            <a:extLst>
              <a:ext uri="{FF2B5EF4-FFF2-40B4-BE49-F238E27FC236}">
                <a16:creationId xmlns:a16="http://schemas.microsoft.com/office/drawing/2014/main" id="{892D2B11-4A5A-0F48-A09B-2049DFA29B13}"/>
              </a:ext>
            </a:extLst>
          </p:cNvPr>
          <p:cNvSpPr>
            <a:spLocks noGrp="1"/>
          </p:cNvSpPr>
          <p:nvPr>
            <p:ph type="subTitle" idx="1"/>
          </p:nvPr>
        </p:nvSpPr>
        <p:spPr>
          <a:xfrm>
            <a:off x="4267198" y="4480800"/>
            <a:ext cx="7759338" cy="570163"/>
          </a:xfrm>
        </p:spPr>
        <p:txBody>
          <a:bodyPr/>
          <a:lstStyle/>
          <a:p>
            <a:r>
              <a:rPr lang="en-US" dirty="0"/>
              <a:t>January 17, 2023</a:t>
            </a:r>
          </a:p>
        </p:txBody>
      </p:sp>
      <p:sp>
        <p:nvSpPr>
          <p:cNvPr id="11" name="Text Placeholder 10">
            <a:extLst>
              <a:ext uri="{FF2B5EF4-FFF2-40B4-BE49-F238E27FC236}">
                <a16:creationId xmlns:a16="http://schemas.microsoft.com/office/drawing/2014/main" id="{BB4E7F7B-E3BF-B24F-83D2-7C2B841658D5}"/>
              </a:ext>
            </a:extLst>
          </p:cNvPr>
          <p:cNvSpPr>
            <a:spLocks noGrp="1"/>
          </p:cNvSpPr>
          <p:nvPr>
            <p:ph type="body" sz="quarter" idx="13"/>
          </p:nvPr>
        </p:nvSpPr>
        <p:spPr>
          <a:xfrm>
            <a:off x="4267198" y="4923751"/>
            <a:ext cx="7171021" cy="1576737"/>
          </a:xfrm>
        </p:spPr>
        <p:txBody>
          <a:bodyPr>
            <a:normAutofit fontScale="92500"/>
          </a:bodyPr>
          <a:lstStyle/>
          <a:p>
            <a:pPr>
              <a:lnSpc>
                <a:spcPct val="120000"/>
              </a:lnSpc>
            </a:pPr>
            <a:r>
              <a:rPr lang="en-US" sz="1800" dirty="0">
                <a:solidFill>
                  <a:srgbClr val="F9E180"/>
                </a:solidFill>
              </a:rPr>
              <a:t>ISRU: Dr. Jodi Berdis, Dr. Karl </a:t>
            </a:r>
            <a:r>
              <a:rPr lang="en-US" sz="1800" dirty="0" err="1">
                <a:solidFill>
                  <a:srgbClr val="F9E180"/>
                </a:solidFill>
              </a:rPr>
              <a:t>Hibbitts</a:t>
            </a:r>
            <a:r>
              <a:rPr lang="en-US" sz="1800" dirty="0">
                <a:solidFill>
                  <a:srgbClr val="F9E180"/>
                </a:solidFill>
              </a:rPr>
              <a:t>, Dr. Michael Nord, Dr. Rich Miller</a:t>
            </a:r>
          </a:p>
          <a:p>
            <a:pPr>
              <a:lnSpc>
                <a:spcPct val="120000"/>
              </a:lnSpc>
            </a:pPr>
            <a:r>
              <a:rPr lang="en-US" sz="1800" dirty="0">
                <a:solidFill>
                  <a:srgbClr val="F9E180"/>
                </a:solidFill>
              </a:rPr>
              <a:t>SP: Sam Andrade, Dr. Sean Young, Dr. Joseph Kozak, Julie Peck</a:t>
            </a:r>
          </a:p>
          <a:p>
            <a:pPr>
              <a:lnSpc>
                <a:spcPct val="120000"/>
              </a:lnSpc>
            </a:pPr>
            <a:endParaRPr lang="en-US" sz="1600" dirty="0">
              <a:solidFill>
                <a:srgbClr val="F9E180"/>
              </a:solidFill>
            </a:endParaRPr>
          </a:p>
          <a:p>
            <a:pPr>
              <a:lnSpc>
                <a:spcPct val="120000"/>
              </a:lnSpc>
            </a:pPr>
            <a:r>
              <a:rPr lang="en-US" sz="1600" u="sng" dirty="0">
                <a:hlinkClick r:id="rId3">
                  <a:extLst>
                    <a:ext uri="{A12FA001-AC4F-418D-AE19-62706E023703}">
                      <ahyp:hlinkClr xmlns:ahyp="http://schemas.microsoft.com/office/drawing/2018/hyperlinkcolor" val="tx"/>
                    </a:ext>
                  </a:extLst>
                </a:hlinkClick>
              </a:rPr>
              <a:t>Jodi.Berdis@jhuapl.edu</a:t>
            </a:r>
            <a:r>
              <a:rPr lang="en-US" sz="1600" u="sng" dirty="0"/>
              <a:t>, </a:t>
            </a:r>
            <a:r>
              <a:rPr lang="en-US" sz="1600" u="sng" dirty="0">
                <a:hlinkClick r:id="rId4">
                  <a:extLst>
                    <a:ext uri="{A12FA001-AC4F-418D-AE19-62706E023703}">
                      <ahyp:hlinkClr xmlns:ahyp="http://schemas.microsoft.com/office/drawing/2018/hyperlinkcolor" val="tx"/>
                    </a:ext>
                  </a:extLst>
                </a:hlinkClick>
              </a:rPr>
              <a:t>Karl.Hibbitts@jhuapl.edu</a:t>
            </a:r>
            <a:r>
              <a:rPr lang="en-US" sz="1600" u="sng" dirty="0"/>
              <a:t>, </a:t>
            </a:r>
          </a:p>
          <a:p>
            <a:pPr>
              <a:lnSpc>
                <a:spcPct val="120000"/>
              </a:lnSpc>
            </a:pPr>
            <a:r>
              <a:rPr lang="en-US" sz="1600" u="sng" dirty="0" err="1"/>
              <a:t>Samantha.Andrade@jhuapl.edu</a:t>
            </a:r>
            <a:r>
              <a:rPr lang="en-US" sz="1600" u="sng" dirty="0"/>
              <a:t>, Sean.Young@jhuapl.edu</a:t>
            </a:r>
          </a:p>
          <a:p>
            <a:pPr>
              <a:lnSpc>
                <a:spcPct val="120000"/>
              </a:lnSpc>
            </a:pPr>
            <a:endParaRPr lang="en-US" sz="1600" u="sng" dirty="0"/>
          </a:p>
          <a:p>
            <a:pPr>
              <a:lnSpc>
                <a:spcPct val="120000"/>
              </a:lnSpc>
            </a:pPr>
            <a:endParaRPr lang="en-US" sz="1600" u="sng" dirty="0"/>
          </a:p>
          <a:p>
            <a:pPr>
              <a:lnSpc>
                <a:spcPct val="120000"/>
              </a:lnSpc>
            </a:pPr>
            <a:endParaRPr lang="en-US" sz="1600" dirty="0">
              <a:solidFill>
                <a:srgbClr val="F9E180"/>
              </a:solidFill>
            </a:endParaRPr>
          </a:p>
        </p:txBody>
      </p:sp>
      <p:sp>
        <p:nvSpPr>
          <p:cNvPr id="2" name="Footer Placeholder 1">
            <a:extLst>
              <a:ext uri="{FF2B5EF4-FFF2-40B4-BE49-F238E27FC236}">
                <a16:creationId xmlns:a16="http://schemas.microsoft.com/office/drawing/2014/main" id="{0F52FB44-F512-2D49-909D-E0CF8B92FAB8}"/>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66B9B02F-0B17-2241-AFE4-C932307C5A40}"/>
              </a:ext>
            </a:extLst>
          </p:cNvPr>
          <p:cNvSpPr>
            <a:spLocks noGrp="1"/>
          </p:cNvSpPr>
          <p:nvPr>
            <p:ph type="dt" sz="half" idx="15"/>
          </p:nvPr>
        </p:nvSpPr>
        <p:spPr/>
        <p:txBody>
          <a:bodyPr/>
          <a:lstStyle/>
          <a:p>
            <a:fld id="{414BEFFC-0DE2-E945-8CAC-3B69AA567AA5}" type="datetime3">
              <a:rPr lang="en-US" smtClean="0"/>
              <a:t>17 January 2024</a:t>
            </a:fld>
            <a:endParaRPr lang="en-US" dirty="0"/>
          </a:p>
        </p:txBody>
      </p:sp>
      <p:sp>
        <p:nvSpPr>
          <p:cNvPr id="4" name="Slide Number Placeholder 3">
            <a:extLst>
              <a:ext uri="{FF2B5EF4-FFF2-40B4-BE49-F238E27FC236}">
                <a16:creationId xmlns:a16="http://schemas.microsoft.com/office/drawing/2014/main" id="{8427FDAF-F2DA-044A-BB36-DE26408679A6}"/>
              </a:ext>
            </a:extLst>
          </p:cNvPr>
          <p:cNvSpPr>
            <a:spLocks noGrp="1"/>
          </p:cNvSpPr>
          <p:nvPr>
            <p:ph type="sldNum" sz="quarter" idx="17"/>
          </p:nvPr>
        </p:nvSpPr>
        <p:spPr/>
        <p:txBody>
          <a:bodyPr/>
          <a:lstStyle/>
          <a:p>
            <a:fld id="{4EBCDCBD-78E1-0D41-A999-31B5EBF8E02C}" type="slidenum">
              <a:rPr lang="en-US" smtClean="0"/>
              <a:pPr/>
              <a:t>1</a:t>
            </a:fld>
            <a:endParaRPr lang="en-US" dirty="0"/>
          </a:p>
        </p:txBody>
      </p:sp>
      <p:pic>
        <p:nvPicPr>
          <p:cNvPr id="12" name="Picture 11">
            <a:extLst>
              <a:ext uri="{FF2B5EF4-FFF2-40B4-BE49-F238E27FC236}">
                <a16:creationId xmlns:a16="http://schemas.microsoft.com/office/drawing/2014/main" id="{7C35AC17-D72A-F14A-B7F6-24B805D5D479}"/>
              </a:ext>
            </a:extLst>
          </p:cNvPr>
          <p:cNvPicPr>
            <a:picLocks noChangeAspect="1"/>
          </p:cNvPicPr>
          <p:nvPr/>
        </p:nvPicPr>
        <p:blipFill rotWithShape="1">
          <a:blip r:embed="rId5"/>
          <a:srcRect r="28000"/>
          <a:stretch/>
        </p:blipFill>
        <p:spPr>
          <a:xfrm>
            <a:off x="78551" y="230300"/>
            <a:ext cx="8778240" cy="2032000"/>
          </a:xfrm>
          <a:prstGeom prst="rect">
            <a:avLst/>
          </a:prstGeom>
        </p:spPr>
      </p:pic>
    </p:spTree>
    <p:extLst>
      <p:ext uri="{BB962C8B-B14F-4D97-AF65-F5344CB8AC3E}">
        <p14:creationId xmlns:p14="http://schemas.microsoft.com/office/powerpoint/2010/main" val="73277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83" y="1943100"/>
            <a:ext cx="11748051" cy="4552625"/>
          </a:xfrm>
        </p:spPr>
        <p:txBody>
          <a:bodyPr>
            <a:normAutofit/>
          </a:bodyPr>
          <a:lstStyle/>
          <a:p>
            <a:pPr marL="0" indent="0" algn="ctr">
              <a:lnSpc>
                <a:spcPct val="110000"/>
              </a:lnSpc>
              <a:spcBef>
                <a:spcPts val="0"/>
              </a:spcBef>
              <a:spcAft>
                <a:spcPts val="400"/>
              </a:spcAft>
              <a:buNone/>
            </a:pPr>
            <a:endParaRPr lang="en-US" sz="3600" dirty="0"/>
          </a:p>
          <a:p>
            <a:pPr marL="0" indent="0" algn="ctr">
              <a:lnSpc>
                <a:spcPct val="110000"/>
              </a:lnSpc>
              <a:spcBef>
                <a:spcPts val="0"/>
              </a:spcBef>
              <a:spcAft>
                <a:spcPts val="400"/>
              </a:spcAft>
              <a:buNone/>
            </a:pPr>
            <a:r>
              <a:rPr lang="en-US" sz="3600" dirty="0"/>
              <a:t>"Integrated System-of-Systems Modeling Tools for Site Selection”</a:t>
            </a:r>
          </a:p>
          <a:p>
            <a:pPr marL="0" indent="0" algn="ctr">
              <a:lnSpc>
                <a:spcPct val="110000"/>
              </a:lnSpc>
              <a:spcBef>
                <a:spcPts val="0"/>
              </a:spcBef>
              <a:spcAft>
                <a:spcPts val="400"/>
              </a:spcAft>
              <a:buNone/>
            </a:pPr>
            <a:endParaRPr lang="en-US" sz="3600" dirty="0"/>
          </a:p>
          <a:p>
            <a:pPr marL="0" indent="0" algn="ctr">
              <a:lnSpc>
                <a:spcPct val="110000"/>
              </a:lnSpc>
              <a:spcBef>
                <a:spcPts val="0"/>
              </a:spcBef>
              <a:spcAft>
                <a:spcPts val="400"/>
              </a:spcAft>
              <a:buNone/>
            </a:pPr>
            <a:r>
              <a:rPr lang="en-US" sz="3600" i="1" dirty="0"/>
              <a:t>Luis </a:t>
            </a:r>
            <a:r>
              <a:rPr lang="en-US" sz="3600" i="1" dirty="0" err="1"/>
              <a:t>Carrio</a:t>
            </a:r>
            <a:r>
              <a:rPr lang="en-US" sz="3600" i="1" dirty="0"/>
              <a:t> (Lockheed Martin)</a:t>
            </a:r>
          </a:p>
        </p:txBody>
      </p:sp>
      <p:sp>
        <p:nvSpPr>
          <p:cNvPr id="2" name="Title 1"/>
          <p:cNvSpPr>
            <a:spLocks noGrp="1"/>
          </p:cNvSpPr>
          <p:nvPr>
            <p:ph type="title"/>
          </p:nvPr>
        </p:nvSpPr>
        <p:spPr>
          <a:xfrm>
            <a:off x="457200" y="1181100"/>
            <a:ext cx="11277600" cy="762000"/>
          </a:xfrm>
        </p:spPr>
        <p:txBody>
          <a:bodyPr/>
          <a:lstStyle/>
          <a:p>
            <a:r>
              <a:rPr lang="en-US" dirty="0"/>
              <a:t>Topical Discussion: </a:t>
            </a:r>
            <a:r>
              <a:rPr lang="en-US" sz="3600" dirty="0"/>
              <a:t>Lunar Site Selection</a:t>
            </a: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10</a:t>
            </a:fld>
            <a:endParaRPr lang="en-US" dirty="0"/>
          </a:p>
        </p:txBody>
      </p:sp>
    </p:spTree>
    <p:extLst>
      <p:ext uri="{BB962C8B-B14F-4D97-AF65-F5344CB8AC3E}">
        <p14:creationId xmlns:p14="http://schemas.microsoft.com/office/powerpoint/2010/main" val="422561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0800-86F3-0046-A16B-FBF71F11FD05}"/>
              </a:ext>
            </a:extLst>
          </p:cNvPr>
          <p:cNvSpPr>
            <a:spLocks noGrp="1"/>
          </p:cNvSpPr>
          <p:nvPr>
            <p:ph type="title"/>
          </p:nvPr>
        </p:nvSpPr>
        <p:spPr>
          <a:xfrm>
            <a:off x="4724313" y="276860"/>
            <a:ext cx="6939280" cy="762000"/>
          </a:xfrm>
        </p:spPr>
        <p:txBody>
          <a:bodyPr/>
          <a:lstStyle/>
          <a:p>
            <a:pPr algn="ctr"/>
            <a:r>
              <a:rPr lang="en-US" dirty="0"/>
              <a:t>Agenda</a:t>
            </a:r>
          </a:p>
        </p:txBody>
      </p:sp>
      <p:sp>
        <p:nvSpPr>
          <p:cNvPr id="4" name="Date Placeholder 3">
            <a:extLst>
              <a:ext uri="{FF2B5EF4-FFF2-40B4-BE49-F238E27FC236}">
                <a16:creationId xmlns:a16="http://schemas.microsoft.com/office/drawing/2014/main" id="{3FDF6108-F94E-374C-92DA-0CB3D08AD4FA}"/>
              </a:ext>
            </a:extLst>
          </p:cNvPr>
          <p:cNvSpPr>
            <a:spLocks noGrp="1"/>
          </p:cNvSpPr>
          <p:nvPr>
            <p:ph type="dt" sz="half" idx="14"/>
          </p:nvPr>
        </p:nvSpPr>
        <p:spPr/>
        <p:txBody>
          <a:bodyPr/>
          <a:lstStyle/>
          <a:p>
            <a:fld id="{23C2CCE9-65D5-4615-9B27-785F94F466C1}" type="datetime3">
              <a:rPr lang="en-US" smtClean="0"/>
              <a:t>17 January 2024</a:t>
            </a:fld>
            <a:endParaRPr lang="en-US" dirty="0"/>
          </a:p>
        </p:txBody>
      </p:sp>
      <p:sp>
        <p:nvSpPr>
          <p:cNvPr id="6" name="Slide Number Placeholder 5">
            <a:extLst>
              <a:ext uri="{FF2B5EF4-FFF2-40B4-BE49-F238E27FC236}">
                <a16:creationId xmlns:a16="http://schemas.microsoft.com/office/drawing/2014/main" id="{413E00A2-DE63-884C-AB47-FD1C1FCF43A7}"/>
              </a:ext>
            </a:extLst>
          </p:cNvPr>
          <p:cNvSpPr>
            <a:spLocks noGrp="1"/>
          </p:cNvSpPr>
          <p:nvPr>
            <p:ph type="sldNum" sz="quarter" idx="16"/>
          </p:nvPr>
        </p:nvSpPr>
        <p:spPr/>
        <p:txBody>
          <a:bodyPr/>
          <a:lstStyle/>
          <a:p>
            <a:fld id="{4EBCDCBD-78E1-0D41-A999-31B5EBF8E02C}" type="slidenum">
              <a:rPr lang="en-US" smtClean="0"/>
              <a:pPr/>
              <a:t>2</a:t>
            </a:fld>
            <a:endParaRPr lang="en-US" dirty="0"/>
          </a:p>
        </p:txBody>
      </p:sp>
      <p:sp>
        <p:nvSpPr>
          <p:cNvPr id="9" name="Content Placeholder 2">
            <a:extLst>
              <a:ext uri="{FF2B5EF4-FFF2-40B4-BE49-F238E27FC236}">
                <a16:creationId xmlns:a16="http://schemas.microsoft.com/office/drawing/2014/main" id="{240305AD-6D65-6A4D-BFA5-2A4942425459}"/>
              </a:ext>
            </a:extLst>
          </p:cNvPr>
          <p:cNvSpPr>
            <a:spLocks noGrp="1"/>
          </p:cNvSpPr>
          <p:nvPr>
            <p:ph sz="quarter" idx="13"/>
          </p:nvPr>
        </p:nvSpPr>
        <p:spPr>
          <a:xfrm>
            <a:off x="378040" y="1226662"/>
            <a:ext cx="10559135" cy="5273826"/>
          </a:xfrm>
        </p:spPr>
        <p:txBody>
          <a:bodyPr>
            <a:normAutofit lnSpcReduction="10000"/>
          </a:bodyPr>
          <a:lstStyle/>
          <a:p>
            <a:pPr>
              <a:lnSpc>
                <a:spcPct val="124000"/>
              </a:lnSpc>
              <a:spcAft>
                <a:spcPts val="1200"/>
              </a:spcAft>
            </a:pPr>
            <a:r>
              <a:rPr lang="en-US" dirty="0"/>
              <a:t>General updates and house-keeping</a:t>
            </a:r>
          </a:p>
          <a:p>
            <a:pPr lvl="1">
              <a:lnSpc>
                <a:spcPct val="124000"/>
              </a:lnSpc>
              <a:spcBef>
                <a:spcPts val="0"/>
              </a:spcBef>
              <a:spcAft>
                <a:spcPts val="1200"/>
              </a:spcAft>
            </a:pPr>
            <a:r>
              <a:rPr lang="en-US" dirty="0"/>
              <a:t>Upcoming Meetings</a:t>
            </a:r>
          </a:p>
          <a:p>
            <a:pPr lvl="1">
              <a:lnSpc>
                <a:spcPct val="124000"/>
              </a:lnSpc>
              <a:spcBef>
                <a:spcPts val="0"/>
              </a:spcBef>
              <a:spcAft>
                <a:spcPts val="1200"/>
              </a:spcAft>
            </a:pPr>
            <a:r>
              <a:rPr lang="en-US" dirty="0"/>
              <a:t>Funding Opportunities</a:t>
            </a:r>
          </a:p>
          <a:p>
            <a:pPr>
              <a:lnSpc>
                <a:spcPct val="124000"/>
              </a:lnSpc>
              <a:spcBef>
                <a:spcPts val="0"/>
              </a:spcBef>
              <a:spcAft>
                <a:spcPts val="1200"/>
              </a:spcAft>
            </a:pPr>
            <a:r>
              <a:rPr lang="en-US" dirty="0"/>
              <a:t>ISRU End-Of-Year Survey Reminder</a:t>
            </a:r>
          </a:p>
          <a:p>
            <a:pPr>
              <a:lnSpc>
                <a:spcPct val="124000"/>
              </a:lnSpc>
              <a:spcBef>
                <a:spcPts val="0"/>
              </a:spcBef>
              <a:spcAft>
                <a:spcPts val="1200"/>
              </a:spcAft>
            </a:pPr>
            <a:r>
              <a:rPr lang="en-US" dirty="0"/>
              <a:t>Surface Power End-Of-Year Survey Reminder</a:t>
            </a:r>
          </a:p>
          <a:p>
            <a:pPr>
              <a:lnSpc>
                <a:spcPct val="124000"/>
              </a:lnSpc>
              <a:spcBef>
                <a:spcPts val="0"/>
              </a:spcBef>
              <a:spcAft>
                <a:spcPts val="1200"/>
              </a:spcAft>
            </a:pPr>
            <a:r>
              <a:rPr lang="en-US" dirty="0"/>
              <a:t>Giovanni Leone (Universidad de Atacama): "Sverdrup-Henson crater: A candidate location for the first lunar South Pole settlement”</a:t>
            </a:r>
          </a:p>
          <a:p>
            <a:pPr>
              <a:lnSpc>
                <a:spcPct val="124000"/>
              </a:lnSpc>
              <a:spcBef>
                <a:spcPts val="0"/>
              </a:spcBef>
              <a:spcAft>
                <a:spcPts val="1200"/>
              </a:spcAft>
            </a:pPr>
            <a:r>
              <a:rPr lang="en-US" dirty="0"/>
              <a:t>Ebrahim Mohammadi &amp; Theodore Lincoln (Astrobotic): "</a:t>
            </a:r>
            <a:r>
              <a:rPr lang="en-US" dirty="0" err="1"/>
              <a:t>LunaRay</a:t>
            </a:r>
            <a:r>
              <a:rPr lang="en-US" dirty="0"/>
              <a:t>: Lunar Illumination and Terrain Simulation Software”</a:t>
            </a:r>
          </a:p>
          <a:p>
            <a:pPr>
              <a:lnSpc>
                <a:spcPct val="124000"/>
              </a:lnSpc>
              <a:spcBef>
                <a:spcPts val="0"/>
              </a:spcBef>
              <a:spcAft>
                <a:spcPts val="1200"/>
              </a:spcAft>
            </a:pPr>
            <a:r>
              <a:rPr lang="en-US" dirty="0"/>
              <a:t>Luis </a:t>
            </a:r>
            <a:r>
              <a:rPr lang="en-US" dirty="0" err="1"/>
              <a:t>Carrio</a:t>
            </a:r>
            <a:r>
              <a:rPr lang="en-US" dirty="0"/>
              <a:t> (Lockheed Martin): "Integrated System-of-Systems Modeling Tools for Site Selection”</a:t>
            </a:r>
          </a:p>
          <a:p>
            <a:pPr>
              <a:lnSpc>
                <a:spcPct val="124000"/>
              </a:lnSpc>
              <a:spcBef>
                <a:spcPts val="0"/>
              </a:spcBef>
              <a:spcAft>
                <a:spcPts val="1200"/>
              </a:spcAft>
            </a:pPr>
            <a:r>
              <a:rPr lang="en-US" dirty="0"/>
              <a:t>Panel and Q&amp;A</a:t>
            </a:r>
          </a:p>
          <a:p>
            <a:pPr>
              <a:lnSpc>
                <a:spcPct val="110000"/>
              </a:lnSpc>
              <a:spcAft>
                <a:spcPts val="600"/>
              </a:spcAft>
            </a:pPr>
            <a:endParaRPr lang="en-US" dirty="0"/>
          </a:p>
        </p:txBody>
      </p:sp>
    </p:spTree>
    <p:extLst>
      <p:ext uri="{BB962C8B-B14F-4D97-AF65-F5344CB8AC3E}">
        <p14:creationId xmlns:p14="http://schemas.microsoft.com/office/powerpoint/2010/main" val="120844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6753A-3D94-D24C-8317-B19910F1BCA6}"/>
              </a:ext>
            </a:extLst>
          </p:cNvPr>
          <p:cNvSpPr>
            <a:spLocks noGrp="1"/>
          </p:cNvSpPr>
          <p:nvPr>
            <p:ph type="title"/>
          </p:nvPr>
        </p:nvSpPr>
        <p:spPr>
          <a:xfrm>
            <a:off x="5278318" y="273244"/>
            <a:ext cx="5801360" cy="762000"/>
          </a:xfrm>
        </p:spPr>
        <p:txBody>
          <a:bodyPr/>
          <a:lstStyle/>
          <a:p>
            <a:r>
              <a:rPr lang="en-US" dirty="0"/>
              <a:t>Notable News</a:t>
            </a:r>
          </a:p>
        </p:txBody>
      </p:sp>
      <p:sp>
        <p:nvSpPr>
          <p:cNvPr id="4" name="Date Placeholder 3">
            <a:extLst>
              <a:ext uri="{FF2B5EF4-FFF2-40B4-BE49-F238E27FC236}">
                <a16:creationId xmlns:a16="http://schemas.microsoft.com/office/drawing/2014/main" id="{DEB141DF-3881-9F4C-B98D-E3C32D31A0D0}"/>
              </a:ext>
            </a:extLst>
          </p:cNvPr>
          <p:cNvSpPr>
            <a:spLocks noGrp="1"/>
          </p:cNvSpPr>
          <p:nvPr>
            <p:ph type="dt" sz="half" idx="10"/>
          </p:nvPr>
        </p:nvSpPr>
        <p:spPr/>
        <p:txBody>
          <a:bodyPr/>
          <a:lstStyle/>
          <a:p>
            <a:fld id="{9324A27A-71D7-D144-92D7-2DC26EE9771C}" type="datetime3">
              <a:rPr lang="en-US" smtClean="0"/>
              <a:t>17 January 2024</a:t>
            </a:fld>
            <a:endParaRPr lang="en-US" dirty="0"/>
          </a:p>
        </p:txBody>
      </p:sp>
      <p:sp>
        <p:nvSpPr>
          <p:cNvPr id="5" name="Footer Placeholder 4">
            <a:extLst>
              <a:ext uri="{FF2B5EF4-FFF2-40B4-BE49-F238E27FC236}">
                <a16:creationId xmlns:a16="http://schemas.microsoft.com/office/drawing/2014/main" id="{F74B786E-4111-D14D-A354-AEC42E5822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ADE05B-B052-C042-A6B4-D00E38022161}"/>
              </a:ext>
            </a:extLst>
          </p:cNvPr>
          <p:cNvSpPr>
            <a:spLocks noGrp="1"/>
          </p:cNvSpPr>
          <p:nvPr>
            <p:ph type="sldNum" sz="quarter" idx="12"/>
          </p:nvPr>
        </p:nvSpPr>
        <p:spPr/>
        <p:txBody>
          <a:bodyPr/>
          <a:lstStyle/>
          <a:p>
            <a:fld id="{4EBCDCBD-78E1-0D41-A999-31B5EBF8E02C}" type="slidenum">
              <a:rPr lang="en-US" smtClean="0"/>
              <a:pPr/>
              <a:t>3</a:t>
            </a:fld>
            <a:endParaRPr lang="en-US" dirty="0"/>
          </a:p>
        </p:txBody>
      </p:sp>
      <p:sp>
        <p:nvSpPr>
          <p:cNvPr id="8" name="Content Placeholder 2">
            <a:extLst>
              <a:ext uri="{FF2B5EF4-FFF2-40B4-BE49-F238E27FC236}">
                <a16:creationId xmlns:a16="http://schemas.microsoft.com/office/drawing/2014/main" id="{3A6CEA6E-B55F-45C2-BF77-A54779C53490}"/>
              </a:ext>
            </a:extLst>
          </p:cNvPr>
          <p:cNvSpPr txBox="1">
            <a:spLocks/>
          </p:cNvSpPr>
          <p:nvPr/>
        </p:nvSpPr>
        <p:spPr>
          <a:xfrm>
            <a:off x="378041" y="1424372"/>
            <a:ext cx="6670460" cy="3361383"/>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r>
              <a:rPr lang="en-US" dirty="0"/>
              <a:t>Congratulations to NIAC’s 2024 selections for Phase I!</a:t>
            </a:r>
          </a:p>
          <a:p>
            <a:pPr lvl="1">
              <a:spcAft>
                <a:spcPts val="600"/>
              </a:spcAft>
            </a:pPr>
            <a:r>
              <a:rPr lang="en-US" dirty="0">
                <a:hlinkClick r:id="rId3"/>
              </a:rPr>
              <a:t>https://www.nasa.gov/general/niac-2024-selections/</a:t>
            </a:r>
            <a:endParaRPr lang="en-US" dirty="0"/>
          </a:p>
          <a:p>
            <a:pPr lvl="1">
              <a:spcAft>
                <a:spcPts val="600"/>
              </a:spcAft>
            </a:pPr>
            <a:r>
              <a:rPr lang="en-US" dirty="0">
                <a:hlinkClick r:id="rId4"/>
              </a:rPr>
              <a:t>https://www.nasa.gov/news-release/funding-future-tech-nasa-names-2024-innovative-concept-studies/</a:t>
            </a:r>
            <a:endParaRPr lang="en-US" dirty="0"/>
          </a:p>
          <a:p>
            <a:pPr>
              <a:spcAft>
                <a:spcPts val="600"/>
              </a:spcAft>
            </a:pPr>
            <a:r>
              <a:rPr lang="en-US" dirty="0"/>
              <a:t>Astrobotic’s Peregrine Mission One launch, 1/8/24</a:t>
            </a:r>
          </a:p>
          <a:p>
            <a:pPr>
              <a:spcAft>
                <a:spcPts val="600"/>
              </a:spcAft>
            </a:pPr>
            <a:endParaRPr lang="en-US" dirty="0"/>
          </a:p>
        </p:txBody>
      </p:sp>
      <p:pic>
        <p:nvPicPr>
          <p:cNvPr id="3" name="Picture 2">
            <a:extLst>
              <a:ext uri="{FF2B5EF4-FFF2-40B4-BE49-F238E27FC236}">
                <a16:creationId xmlns:a16="http://schemas.microsoft.com/office/drawing/2014/main" id="{16028639-479A-418F-B514-2833D38D028B}"/>
              </a:ext>
            </a:extLst>
          </p:cNvPr>
          <p:cNvPicPr>
            <a:picLocks noChangeAspect="1"/>
          </p:cNvPicPr>
          <p:nvPr/>
        </p:nvPicPr>
        <p:blipFill>
          <a:blip r:embed="rId5"/>
          <a:stretch>
            <a:fillRect/>
          </a:stretch>
        </p:blipFill>
        <p:spPr>
          <a:xfrm>
            <a:off x="6987134" y="1664029"/>
            <a:ext cx="5085419" cy="3319175"/>
          </a:xfrm>
          <a:prstGeom prst="rect">
            <a:avLst/>
          </a:prstGeom>
        </p:spPr>
      </p:pic>
      <p:pic>
        <p:nvPicPr>
          <p:cNvPr id="10" name="Picture 9">
            <a:extLst>
              <a:ext uri="{FF2B5EF4-FFF2-40B4-BE49-F238E27FC236}">
                <a16:creationId xmlns:a16="http://schemas.microsoft.com/office/drawing/2014/main" id="{1437ED53-B084-4180-94DC-57A19D46263D}"/>
              </a:ext>
            </a:extLst>
          </p:cNvPr>
          <p:cNvPicPr>
            <a:picLocks noChangeAspect="1"/>
          </p:cNvPicPr>
          <p:nvPr/>
        </p:nvPicPr>
        <p:blipFill>
          <a:blip r:embed="rId6"/>
          <a:stretch>
            <a:fillRect/>
          </a:stretch>
        </p:blipFill>
        <p:spPr>
          <a:xfrm>
            <a:off x="488549" y="3381652"/>
            <a:ext cx="6276866" cy="3203104"/>
          </a:xfrm>
          <a:prstGeom prst="rect">
            <a:avLst/>
          </a:prstGeom>
        </p:spPr>
      </p:pic>
      <p:sp>
        <p:nvSpPr>
          <p:cNvPr id="2" name="TextBox 1">
            <a:extLst>
              <a:ext uri="{FF2B5EF4-FFF2-40B4-BE49-F238E27FC236}">
                <a16:creationId xmlns:a16="http://schemas.microsoft.com/office/drawing/2014/main" id="{CC0CCE50-CE78-A7E5-6733-C3CB51A81690}"/>
              </a:ext>
            </a:extLst>
          </p:cNvPr>
          <p:cNvSpPr txBox="1"/>
          <p:nvPr/>
        </p:nvSpPr>
        <p:spPr>
          <a:xfrm>
            <a:off x="6882899" y="5025412"/>
            <a:ext cx="4820552" cy="1569660"/>
          </a:xfrm>
          <a:prstGeom prst="rect">
            <a:avLst/>
          </a:prstGeom>
          <a:noFill/>
          <a:ln w="19050">
            <a:noFill/>
          </a:ln>
        </p:spPr>
        <p:txBody>
          <a:bodyPr wrap="square" rtlCol="0">
            <a:spAutoFit/>
          </a:bodyPr>
          <a:lstStyle/>
          <a:p>
            <a:r>
              <a:rPr lang="en-US" sz="1600" dirty="0">
                <a:solidFill>
                  <a:schemeClr val="bg1"/>
                </a:solidFill>
              </a:rPr>
              <a:t>On Thursday, January 18, 2024, at NOON ET, Astrobotic is hosting a teleconference with NASA for major mission updates and will be streamed on select NASA channels: </a:t>
            </a:r>
            <a:r>
              <a:rPr lang="en-US" sz="1600" dirty="0">
                <a:solidFill>
                  <a:schemeClr val="bg1"/>
                </a:solidFill>
                <a:hlinkClick r:id="rId7"/>
              </a:rPr>
              <a:t>https://www.astrobotic.com/update-15-for-peregrine-mission-one/</a:t>
            </a:r>
            <a:r>
              <a:rPr lang="en-US" sz="1600" dirty="0">
                <a:solidFill>
                  <a:schemeClr val="bg1"/>
                </a:solidFill>
              </a:rPr>
              <a:t> </a:t>
            </a:r>
          </a:p>
        </p:txBody>
      </p:sp>
    </p:spTree>
    <p:extLst>
      <p:ext uri="{BB962C8B-B14F-4D97-AF65-F5344CB8AC3E}">
        <p14:creationId xmlns:p14="http://schemas.microsoft.com/office/powerpoint/2010/main" val="412097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686" y="272153"/>
            <a:ext cx="7508240" cy="762000"/>
          </a:xfrm>
        </p:spPr>
        <p:txBody>
          <a:bodyPr/>
          <a:lstStyle/>
          <a:p>
            <a:r>
              <a:rPr lang="en-US" dirty="0"/>
              <a:t>Upcoming Meetings</a:t>
            </a:r>
          </a:p>
        </p:txBody>
      </p:sp>
      <p:sp>
        <p:nvSpPr>
          <p:cNvPr id="3" name="Content Placeholder 2"/>
          <p:cNvSpPr>
            <a:spLocks noGrp="1"/>
          </p:cNvSpPr>
          <p:nvPr>
            <p:ph idx="1"/>
          </p:nvPr>
        </p:nvSpPr>
        <p:spPr>
          <a:xfrm>
            <a:off x="288236" y="918423"/>
            <a:ext cx="11661690" cy="5667424"/>
          </a:xfrm>
        </p:spPr>
        <p:txBody>
          <a:bodyPr>
            <a:normAutofit fontScale="77500" lnSpcReduction="20000"/>
          </a:bodyPr>
          <a:lstStyle/>
          <a:p>
            <a:pPr>
              <a:lnSpc>
                <a:spcPct val="110000"/>
              </a:lnSpc>
              <a:spcBef>
                <a:spcPts val="0"/>
              </a:spcBef>
              <a:spcAft>
                <a:spcPts val="600"/>
              </a:spcAft>
            </a:pPr>
            <a:r>
              <a:rPr lang="en-US" sz="2300" b="1" dirty="0"/>
              <a:t>Small Business, BIG Opportunities: Pathways to Procurement at NASA (Jan 25, 2024, 1pm ET)</a:t>
            </a:r>
          </a:p>
          <a:p>
            <a:pPr lvl="1">
              <a:lnSpc>
                <a:spcPct val="110000"/>
              </a:lnSpc>
              <a:spcBef>
                <a:spcPts val="0"/>
              </a:spcBef>
              <a:spcAft>
                <a:spcPts val="600"/>
              </a:spcAft>
            </a:pPr>
            <a:r>
              <a:rPr lang="en-US" sz="1800" dirty="0">
                <a:hlinkClick r:id="rId3"/>
              </a:rPr>
              <a:t>https://www.eventbrite.com/e/small-business-big-opportunities-pathways-to-procurement-at-nasa-tickets-750764706447</a:t>
            </a:r>
            <a:r>
              <a:rPr lang="en-US" sz="1800" dirty="0"/>
              <a:t> </a:t>
            </a:r>
          </a:p>
          <a:p>
            <a:pPr lvl="1">
              <a:lnSpc>
                <a:spcPct val="110000"/>
              </a:lnSpc>
              <a:spcBef>
                <a:spcPts val="0"/>
              </a:spcBef>
              <a:spcAft>
                <a:spcPts val="600"/>
              </a:spcAft>
            </a:pPr>
            <a:r>
              <a:rPr lang="en-US" sz="1800" dirty="0"/>
              <a:t>Small Business, BIG Opportunities: Pathways to Procurement at NASA, where small businesses will have the open opportunity to connect with NASA representatives, industry experts, and fellow entrepreneurs. This event is primarily focused on fostering meaningful networking while providing valuable insights into federal government contracting opportunities. </a:t>
            </a:r>
          </a:p>
          <a:p>
            <a:pPr>
              <a:lnSpc>
                <a:spcPct val="110000"/>
              </a:lnSpc>
              <a:spcBef>
                <a:spcPts val="0"/>
              </a:spcBef>
              <a:spcAft>
                <a:spcPts val="600"/>
              </a:spcAft>
            </a:pPr>
            <a:r>
              <a:rPr lang="en-US" sz="2300" b="1" dirty="0"/>
              <a:t>IEEE Aerospace Conference (March 2-9, 2024)</a:t>
            </a:r>
          </a:p>
          <a:p>
            <a:pPr lvl="1">
              <a:lnSpc>
                <a:spcPct val="110000"/>
              </a:lnSpc>
              <a:spcBef>
                <a:spcPts val="0"/>
              </a:spcBef>
              <a:spcAft>
                <a:spcPts val="600"/>
              </a:spcAft>
            </a:pPr>
            <a:r>
              <a:rPr lang="en-US" sz="1800" dirty="0">
                <a:hlinkClick r:id="rId4"/>
              </a:rPr>
              <a:t>https://www.aeroconf.org/</a:t>
            </a:r>
            <a:endParaRPr lang="en-US" sz="1800" dirty="0"/>
          </a:p>
          <a:p>
            <a:pPr lvl="1">
              <a:lnSpc>
                <a:spcPct val="110000"/>
              </a:lnSpc>
              <a:spcBef>
                <a:spcPts val="0"/>
              </a:spcBef>
              <a:spcAft>
                <a:spcPts val="600"/>
              </a:spcAft>
            </a:pPr>
            <a:r>
              <a:rPr lang="en-US" sz="1800" dirty="0"/>
              <a:t>Big Sky, Montana </a:t>
            </a:r>
          </a:p>
          <a:p>
            <a:pPr>
              <a:lnSpc>
                <a:spcPct val="110000"/>
              </a:lnSpc>
              <a:spcBef>
                <a:spcPts val="0"/>
              </a:spcBef>
              <a:spcAft>
                <a:spcPts val="600"/>
              </a:spcAft>
            </a:pPr>
            <a:r>
              <a:rPr lang="en-US" sz="2300" b="1" dirty="0"/>
              <a:t>Space Resources Week (March 25-27, 2024)</a:t>
            </a:r>
          </a:p>
          <a:p>
            <a:pPr lvl="1">
              <a:lnSpc>
                <a:spcPct val="110000"/>
              </a:lnSpc>
              <a:spcBef>
                <a:spcPts val="0"/>
              </a:spcBef>
              <a:spcAft>
                <a:spcPts val="600"/>
              </a:spcAft>
            </a:pPr>
            <a:r>
              <a:rPr lang="en-US" sz="1800" dirty="0">
                <a:hlinkClick r:id="rId5"/>
              </a:rPr>
              <a:t>https://www.spaceresourcesweek.lu/</a:t>
            </a:r>
            <a:endParaRPr lang="en-US" sz="1800" dirty="0"/>
          </a:p>
          <a:p>
            <a:pPr lvl="1">
              <a:lnSpc>
                <a:spcPct val="110000"/>
              </a:lnSpc>
              <a:spcBef>
                <a:spcPts val="0"/>
              </a:spcBef>
              <a:spcAft>
                <a:spcPts val="600"/>
              </a:spcAft>
            </a:pPr>
            <a:r>
              <a:rPr lang="en-US" sz="1800" dirty="0"/>
              <a:t>European Convention Center Luxembourg &amp; Virtual</a:t>
            </a:r>
          </a:p>
          <a:p>
            <a:pPr lvl="1">
              <a:lnSpc>
                <a:spcPct val="110000"/>
              </a:lnSpc>
              <a:spcBef>
                <a:spcPts val="0"/>
              </a:spcBef>
              <a:spcAft>
                <a:spcPts val="600"/>
              </a:spcAft>
            </a:pPr>
            <a:r>
              <a:rPr lang="en-US" sz="1800" dirty="0"/>
              <a:t>Abstract submission just closed, registration opening soon.</a:t>
            </a:r>
            <a:endParaRPr lang="en-US" sz="1800" b="1" dirty="0"/>
          </a:p>
          <a:p>
            <a:pPr>
              <a:lnSpc>
                <a:spcPct val="110000"/>
              </a:lnSpc>
              <a:spcBef>
                <a:spcPts val="0"/>
              </a:spcBef>
              <a:spcAft>
                <a:spcPts val="600"/>
              </a:spcAft>
            </a:pPr>
            <a:r>
              <a:rPr lang="en-US" sz="2300" b="1" dirty="0"/>
              <a:t>2024 LSIC Spring Meeting (April 23-24, 2024)</a:t>
            </a:r>
          </a:p>
          <a:p>
            <a:pPr lvl="1">
              <a:lnSpc>
                <a:spcPct val="110000"/>
              </a:lnSpc>
              <a:spcBef>
                <a:spcPts val="0"/>
              </a:spcBef>
              <a:spcAft>
                <a:spcPts val="600"/>
              </a:spcAft>
            </a:pPr>
            <a:r>
              <a:rPr lang="en-US" sz="1800" dirty="0">
                <a:hlinkClick r:id="rId6"/>
              </a:rPr>
              <a:t>https://lsic.jhuapl.edu/Events/Agenda/index.php?id=465</a:t>
            </a:r>
            <a:r>
              <a:rPr lang="en-US" sz="1800" dirty="0"/>
              <a:t> </a:t>
            </a:r>
          </a:p>
          <a:p>
            <a:pPr lvl="1">
              <a:lnSpc>
                <a:spcPct val="110000"/>
              </a:lnSpc>
              <a:spcBef>
                <a:spcPts val="0"/>
              </a:spcBef>
              <a:spcAft>
                <a:spcPts val="600"/>
              </a:spcAft>
            </a:pPr>
            <a:r>
              <a:rPr lang="en-US" sz="1800" dirty="0"/>
              <a:t>JHU/APL </a:t>
            </a:r>
            <a:r>
              <a:rPr lang="en-US" sz="1800" dirty="0" err="1"/>
              <a:t>Kossiakoff</a:t>
            </a:r>
            <a:r>
              <a:rPr lang="en-US" sz="1800" dirty="0"/>
              <a:t> Center, Laurel, MD &amp; Virtual</a:t>
            </a:r>
          </a:p>
          <a:p>
            <a:pPr lvl="1">
              <a:lnSpc>
                <a:spcPct val="110000"/>
              </a:lnSpc>
              <a:spcBef>
                <a:spcPts val="0"/>
              </a:spcBef>
              <a:spcAft>
                <a:spcPts val="600"/>
              </a:spcAft>
            </a:pPr>
            <a:r>
              <a:rPr lang="en-US" sz="1800" dirty="0"/>
              <a:t>Stay tuned for details!</a:t>
            </a:r>
          </a:p>
          <a:p>
            <a:pPr>
              <a:lnSpc>
                <a:spcPct val="110000"/>
              </a:lnSpc>
              <a:spcBef>
                <a:spcPts val="0"/>
              </a:spcBef>
              <a:spcAft>
                <a:spcPts val="600"/>
              </a:spcAft>
            </a:pPr>
            <a:r>
              <a:rPr lang="en-US" sz="2300" b="1" dirty="0"/>
              <a:t>International Conference on Environmental Systems (ICES) (July 21-25, 2024)</a:t>
            </a:r>
          </a:p>
          <a:p>
            <a:pPr lvl="1">
              <a:lnSpc>
                <a:spcPct val="110000"/>
              </a:lnSpc>
              <a:spcBef>
                <a:spcPts val="0"/>
              </a:spcBef>
              <a:spcAft>
                <a:spcPts val="600"/>
              </a:spcAft>
            </a:pPr>
            <a:r>
              <a:rPr lang="en-US" sz="1800" dirty="0">
                <a:hlinkClick r:id="rId7"/>
              </a:rPr>
              <a:t>https://www.ices.space/call-for-paper-2024/</a:t>
            </a:r>
            <a:endParaRPr lang="en-US" sz="1800" dirty="0"/>
          </a:p>
          <a:p>
            <a:pPr lvl="1">
              <a:lnSpc>
                <a:spcPct val="110000"/>
              </a:lnSpc>
              <a:spcBef>
                <a:spcPts val="0"/>
              </a:spcBef>
              <a:spcAft>
                <a:spcPts val="600"/>
              </a:spcAft>
            </a:pPr>
            <a:r>
              <a:rPr lang="en-US" sz="1800" dirty="0"/>
              <a:t>Sessions include: “Advanced Technologies for In-Situ Resource Utilization”, “Space Architecture”, “Planetary and Spacecraft Dust Properties and Mitigation Technologies”, “Human/Robotics System Integration”</a:t>
            </a:r>
          </a:p>
          <a:p>
            <a:pPr lvl="1">
              <a:lnSpc>
                <a:spcPct val="110000"/>
              </a:lnSpc>
              <a:spcBef>
                <a:spcPts val="0"/>
              </a:spcBef>
              <a:spcAft>
                <a:spcPts val="600"/>
              </a:spcAft>
            </a:pPr>
            <a:r>
              <a:rPr lang="en-US" sz="1800" dirty="0"/>
              <a:t>Abstract deadline November 20</a:t>
            </a:r>
          </a:p>
          <a:p>
            <a:pPr marL="0" indent="0">
              <a:lnSpc>
                <a:spcPct val="110000"/>
              </a:lnSpc>
              <a:spcBef>
                <a:spcPts val="0"/>
              </a:spcBef>
              <a:spcAft>
                <a:spcPts val="600"/>
              </a:spcAft>
              <a:buNone/>
            </a:pPr>
            <a:endParaRPr lang="en-US" sz="2800" b="1" dirty="0"/>
          </a:p>
        </p:txBody>
      </p:sp>
      <p:sp>
        <p:nvSpPr>
          <p:cNvPr id="4" name="Date Placeholder 3"/>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4</a:t>
            </a:fld>
            <a:endParaRPr lang="en-US" dirty="0"/>
          </a:p>
        </p:txBody>
      </p:sp>
    </p:spTree>
    <p:extLst>
      <p:ext uri="{BB962C8B-B14F-4D97-AF65-F5344CB8AC3E}">
        <p14:creationId xmlns:p14="http://schemas.microsoft.com/office/powerpoint/2010/main" val="4175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564" y="278117"/>
            <a:ext cx="8403436" cy="762000"/>
          </a:xfrm>
        </p:spPr>
        <p:txBody>
          <a:bodyPr/>
          <a:lstStyle/>
          <a:p>
            <a:r>
              <a:rPr lang="en-US" dirty="0"/>
              <a:t>Funding/Employment Opportunities</a:t>
            </a:r>
          </a:p>
        </p:txBody>
      </p:sp>
      <p:sp>
        <p:nvSpPr>
          <p:cNvPr id="3" name="Content Placeholder 2"/>
          <p:cNvSpPr>
            <a:spLocks noGrp="1"/>
          </p:cNvSpPr>
          <p:nvPr>
            <p:ph idx="1"/>
          </p:nvPr>
        </p:nvSpPr>
        <p:spPr>
          <a:xfrm>
            <a:off x="288235" y="1272746"/>
            <a:ext cx="8784513" cy="5227742"/>
          </a:xfrm>
        </p:spPr>
        <p:txBody>
          <a:bodyPr>
            <a:normAutofit/>
          </a:bodyPr>
          <a:lstStyle/>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NASA 2024 BIG Idea Challenge proposals </a:t>
            </a:r>
            <a:r>
              <a:rPr kumimoji="0" lang="en-US" sz="2000" b="0" i="0" u="none" strike="noStrike" kern="1200" cap="none" spc="0" normalizeH="0" baseline="0" noProof="0" dirty="0">
                <a:ln>
                  <a:noFill/>
                </a:ln>
                <a:solidFill>
                  <a:srgbClr val="F9E180"/>
                </a:solidFill>
                <a:effectLst/>
                <a:uLnTx/>
                <a:uFillTx/>
                <a:latin typeface="Arial" panose="020B0604020202020204"/>
                <a:ea typeface="+mn-ea"/>
                <a:cs typeface="+mn-cs"/>
              </a:rPr>
              <a:t>due February 1</a:t>
            </a:r>
          </a:p>
          <a:p>
            <a:pPr marL="693738" marR="0" lvl="1" indent="-246063" algn="l" defTabSz="914400" rtl="0" eaLnBrk="1" fontAlgn="auto" latinLnBrk="0" hangingPunct="1">
              <a:lnSpc>
                <a:spcPct val="110000"/>
              </a:lnSpc>
              <a:spcBef>
                <a:spcPts val="0"/>
              </a:spcBef>
              <a:spcAft>
                <a:spcPts val="60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hlinkClick r:id="rId3"/>
              </a:rPr>
              <a:t>https://bigidea.nianet.org/</a:t>
            </a: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693738" marR="0" lvl="1" indent="-246063" algn="l" defTabSz="914400" rtl="0" eaLnBrk="1" fontAlgn="auto" latinLnBrk="0" hangingPunct="1">
              <a:lnSpc>
                <a:spcPct val="110000"/>
              </a:lnSpc>
              <a:spcBef>
                <a:spcPts val="0"/>
              </a:spcBef>
              <a:spcAft>
                <a:spcPts val="60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Theme: Inflatable Systems for Lunar Operations</a:t>
            </a:r>
          </a:p>
          <a:p>
            <a:pPr algn="l"/>
            <a:endParaRPr lang="en-US" b="1"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NASA </a:t>
            </a:r>
            <a:r>
              <a:rPr lang="en-US" b="1" i="0" dirty="0">
                <a:effectLst/>
                <a:latin typeface="Arial" panose="020B0604020202020204" pitchFamily="34" charset="0"/>
                <a:cs typeface="Arial" panose="020B0604020202020204" pitchFamily="34" charset="0"/>
              </a:rPr>
              <a:t>Small Business Innovation Research (SBIR) &amp; Small Business Technology Transfer (STTR) Program Phase I proposals </a:t>
            </a:r>
            <a:r>
              <a:rPr lang="en-US" b="0" i="0" dirty="0">
                <a:solidFill>
                  <a:srgbClr val="F9E180"/>
                </a:solidFill>
                <a:effectLst/>
                <a:latin typeface="Arial" panose="020B0604020202020204" pitchFamily="34" charset="0"/>
                <a:cs typeface="Arial" panose="020B0604020202020204" pitchFamily="34" charset="0"/>
              </a:rPr>
              <a:t>due March 11, 5pm EST</a:t>
            </a:r>
          </a:p>
          <a:p>
            <a:pPr lvl="1"/>
            <a:r>
              <a:rPr lang="en-US" b="0" i="0" dirty="0">
                <a:effectLst/>
                <a:latin typeface="Arial" panose="020B0604020202020204" pitchFamily="34" charset="0"/>
                <a:cs typeface="Arial" panose="020B0604020202020204" pitchFamily="34" charset="0"/>
                <a:hlinkClick r:id="rId4"/>
              </a:rPr>
              <a:t>https://sbir.nasa.gov/solicitations</a:t>
            </a:r>
            <a:r>
              <a:rPr lang="en-US" b="0" i="0" dirty="0">
                <a:effectLst/>
                <a:latin typeface="Arial" panose="020B0604020202020204" pitchFamily="34" charset="0"/>
                <a:cs typeface="Arial" panose="020B0604020202020204" pitchFamily="34" charset="0"/>
              </a:rPr>
              <a:t> </a:t>
            </a:r>
          </a:p>
          <a:p>
            <a:endParaRPr lang="en-US" b="0" i="0" dirty="0">
              <a:effectLst/>
              <a:latin typeface="Arial" panose="020B0604020202020204" pitchFamily="34" charset="0"/>
              <a:cs typeface="Arial" panose="020B0604020202020204" pitchFamily="34" charset="0"/>
              <a:hlinkClick r:id="rId5"/>
            </a:endParaRPr>
          </a:p>
          <a:p>
            <a:r>
              <a:rPr lang="en-US" b="0" i="0" dirty="0">
                <a:effectLst/>
                <a:latin typeface="Arial" panose="020B0604020202020204" pitchFamily="34" charset="0"/>
                <a:cs typeface="Arial" panose="020B0604020202020204" pitchFamily="34" charset="0"/>
                <a:hlinkClick r:id="rId5"/>
              </a:rPr>
              <a:t>https://lsic.jhuapl.edu/Resources/Funding-Opportunities.php</a:t>
            </a:r>
            <a:endParaRPr lang="en-US" dirty="0">
              <a:latin typeface="Arial" panose="020B0604020202020204" pitchFamily="34" charset="0"/>
              <a:cs typeface="Arial" panose="020B0604020202020204" pitchFamily="34" charset="0"/>
            </a:endParaRPr>
          </a:p>
          <a:p>
            <a:r>
              <a:rPr lang="en-US" b="0" i="0" dirty="0">
                <a:effectLst/>
                <a:latin typeface="Arial" panose="020B0604020202020204" pitchFamily="34" charset="0"/>
                <a:cs typeface="Arial" panose="020B0604020202020204" pitchFamily="34" charset="0"/>
                <a:hlinkClick r:id="rId6"/>
              </a:rPr>
              <a:t>https://lsic.jhuapl.edu/Resources/Opportunities.php?f=Job</a:t>
            </a:r>
            <a:endParaRPr lang="en-US" b="0" i="0" dirty="0">
              <a:effectLst/>
              <a:latin typeface="Arial" panose="020B0604020202020204" pitchFamily="34" charset="0"/>
              <a:cs typeface="Arial" panose="020B0604020202020204" pitchFamily="34" charset="0"/>
            </a:endParaRPr>
          </a:p>
          <a:p>
            <a:endParaRPr lang="en-US" b="0" i="0" dirty="0">
              <a:effectLst/>
              <a:latin typeface="Arial" panose="020B0604020202020204" pitchFamily="34" charset="0"/>
              <a:cs typeface="Arial" panose="020B0604020202020204" pitchFamily="34" charset="0"/>
            </a:endParaRPr>
          </a:p>
          <a:p>
            <a:pPr algn="l"/>
            <a:endParaRPr lang="en-US" b="0" i="0" dirty="0">
              <a:effectLst/>
            </a:endParaRPr>
          </a:p>
          <a:p>
            <a:pPr>
              <a:lnSpc>
                <a:spcPct val="110000"/>
              </a:lnSpc>
              <a:spcBef>
                <a:spcPts val="0"/>
              </a:spcBef>
              <a:spcAft>
                <a:spcPts val="600"/>
              </a:spcAft>
              <a:defRPr/>
            </a:pPr>
            <a:endParaRPr lang="en-US" dirty="0"/>
          </a:p>
          <a:p>
            <a:pPr>
              <a:lnSpc>
                <a:spcPct val="110000"/>
              </a:lnSpc>
              <a:spcBef>
                <a:spcPts val="0"/>
              </a:spcBef>
              <a:spcAft>
                <a:spcPts val="600"/>
              </a:spcAft>
            </a:pP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5</a:t>
            </a:fld>
            <a:endParaRPr lang="en-US" dirty="0"/>
          </a:p>
        </p:txBody>
      </p:sp>
      <p:pic>
        <p:nvPicPr>
          <p:cNvPr id="11" name="Picture 10">
            <a:extLst>
              <a:ext uri="{FF2B5EF4-FFF2-40B4-BE49-F238E27FC236}">
                <a16:creationId xmlns:a16="http://schemas.microsoft.com/office/drawing/2014/main" id="{1C93E41B-08A0-9F84-86F5-9738441E9EFA}"/>
              </a:ext>
            </a:extLst>
          </p:cNvPr>
          <p:cNvPicPr>
            <a:picLocks noChangeAspect="1"/>
          </p:cNvPicPr>
          <p:nvPr/>
        </p:nvPicPr>
        <p:blipFill>
          <a:blip r:embed="rId7"/>
          <a:stretch>
            <a:fillRect/>
          </a:stretch>
        </p:blipFill>
        <p:spPr>
          <a:xfrm>
            <a:off x="9229289" y="2315688"/>
            <a:ext cx="2720089" cy="2720089"/>
          </a:xfrm>
          <a:prstGeom prst="rect">
            <a:avLst/>
          </a:prstGeom>
        </p:spPr>
      </p:pic>
      <p:cxnSp>
        <p:nvCxnSpPr>
          <p:cNvPr id="13" name="Straight Arrow Connector 12">
            <a:extLst>
              <a:ext uri="{FF2B5EF4-FFF2-40B4-BE49-F238E27FC236}">
                <a16:creationId xmlns:a16="http://schemas.microsoft.com/office/drawing/2014/main" id="{211567C9-EBB1-9AF7-FCF2-BC2CB958CF4A}"/>
              </a:ext>
            </a:extLst>
          </p:cNvPr>
          <p:cNvCxnSpPr>
            <a:cxnSpLocks/>
          </p:cNvCxnSpPr>
          <p:nvPr/>
        </p:nvCxnSpPr>
        <p:spPr>
          <a:xfrm>
            <a:off x="7364627" y="1655805"/>
            <a:ext cx="2100215" cy="52925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10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390F-EEE6-9323-5784-FB57840B3D89}"/>
              </a:ext>
            </a:extLst>
          </p:cNvPr>
          <p:cNvSpPr>
            <a:spLocks noGrp="1"/>
          </p:cNvSpPr>
          <p:nvPr>
            <p:ph type="title"/>
          </p:nvPr>
        </p:nvSpPr>
        <p:spPr>
          <a:xfrm>
            <a:off x="3946358" y="419100"/>
            <a:ext cx="7788442" cy="762000"/>
          </a:xfrm>
        </p:spPr>
        <p:txBody>
          <a:bodyPr/>
          <a:lstStyle/>
          <a:p>
            <a:r>
              <a:rPr lang="en-US" dirty="0"/>
              <a:t>ISRU End-Of-Year Survey</a:t>
            </a:r>
          </a:p>
        </p:txBody>
      </p:sp>
      <p:pic>
        <p:nvPicPr>
          <p:cNvPr id="8" name="Content Placeholder 7">
            <a:extLst>
              <a:ext uri="{FF2B5EF4-FFF2-40B4-BE49-F238E27FC236}">
                <a16:creationId xmlns:a16="http://schemas.microsoft.com/office/drawing/2014/main" id="{34364D5D-E474-8BDB-83CB-3A713BFE615A}"/>
              </a:ext>
            </a:extLst>
          </p:cNvPr>
          <p:cNvPicPr>
            <a:picLocks noGrp="1" noChangeAspect="1"/>
          </p:cNvPicPr>
          <p:nvPr>
            <p:ph idx="1"/>
          </p:nvPr>
        </p:nvPicPr>
        <p:blipFill>
          <a:blip r:embed="rId2"/>
          <a:stretch>
            <a:fillRect/>
          </a:stretch>
        </p:blipFill>
        <p:spPr>
          <a:xfrm>
            <a:off x="7636215" y="1656113"/>
            <a:ext cx="3986738" cy="3986738"/>
          </a:xfrm>
        </p:spPr>
      </p:pic>
      <p:sp>
        <p:nvSpPr>
          <p:cNvPr id="4" name="Date Placeholder 3">
            <a:extLst>
              <a:ext uri="{FF2B5EF4-FFF2-40B4-BE49-F238E27FC236}">
                <a16:creationId xmlns:a16="http://schemas.microsoft.com/office/drawing/2014/main" id="{B3D51B29-988B-6337-7D8F-B8AE6B70AD87}"/>
              </a:ext>
            </a:extLst>
          </p:cNvPr>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a:extLst>
              <a:ext uri="{FF2B5EF4-FFF2-40B4-BE49-F238E27FC236}">
                <a16:creationId xmlns:a16="http://schemas.microsoft.com/office/drawing/2014/main" id="{B8E76764-9B98-A809-C72A-D3760C04BD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AA99BB-0A9C-4BBF-B65B-64B2715AE90F}"/>
              </a:ext>
            </a:extLst>
          </p:cNvPr>
          <p:cNvSpPr>
            <a:spLocks noGrp="1"/>
          </p:cNvSpPr>
          <p:nvPr>
            <p:ph type="sldNum" sz="quarter" idx="12"/>
          </p:nvPr>
        </p:nvSpPr>
        <p:spPr/>
        <p:txBody>
          <a:bodyPr/>
          <a:lstStyle/>
          <a:p>
            <a:fld id="{4EBCDCBD-78E1-0D41-A999-31B5EBF8E02C}" type="slidenum">
              <a:rPr lang="en-US" smtClean="0"/>
              <a:pPr/>
              <a:t>6</a:t>
            </a:fld>
            <a:endParaRPr lang="en-US" dirty="0"/>
          </a:p>
        </p:txBody>
      </p:sp>
      <p:sp>
        <p:nvSpPr>
          <p:cNvPr id="9" name="TextBox 8">
            <a:extLst>
              <a:ext uri="{FF2B5EF4-FFF2-40B4-BE49-F238E27FC236}">
                <a16:creationId xmlns:a16="http://schemas.microsoft.com/office/drawing/2014/main" id="{D9D86020-69F7-A54E-4ECC-CE24A3050624}"/>
              </a:ext>
            </a:extLst>
          </p:cNvPr>
          <p:cNvSpPr txBox="1"/>
          <p:nvPr/>
        </p:nvSpPr>
        <p:spPr>
          <a:xfrm>
            <a:off x="7267699" y="5729783"/>
            <a:ext cx="4811019" cy="400110"/>
          </a:xfrm>
          <a:prstGeom prst="rect">
            <a:avLst/>
          </a:prstGeom>
          <a:noFill/>
          <a:ln w="19050">
            <a:noFill/>
          </a:ln>
        </p:spPr>
        <p:txBody>
          <a:bodyPr wrap="square" rtlCol="0">
            <a:spAutoFit/>
          </a:bodyPr>
          <a:lstStyle/>
          <a:p>
            <a:r>
              <a:rPr lang="en-US" sz="2000" dirty="0">
                <a:solidFill>
                  <a:schemeClr val="bg1"/>
                </a:solidFill>
                <a:hlinkClick r:id="rId3"/>
              </a:rPr>
              <a:t>https://forms.gle/gZxGPxArwJHWFZ2C9</a:t>
            </a:r>
            <a:r>
              <a:rPr lang="en-US" sz="2000" dirty="0">
                <a:solidFill>
                  <a:schemeClr val="bg1"/>
                </a:solidFill>
              </a:rPr>
              <a:t> </a:t>
            </a:r>
          </a:p>
        </p:txBody>
      </p:sp>
      <p:sp>
        <p:nvSpPr>
          <p:cNvPr id="10" name="TextBox 9">
            <a:extLst>
              <a:ext uri="{FF2B5EF4-FFF2-40B4-BE49-F238E27FC236}">
                <a16:creationId xmlns:a16="http://schemas.microsoft.com/office/drawing/2014/main" id="{50CE366F-496F-F298-7839-B385331C806F}"/>
              </a:ext>
            </a:extLst>
          </p:cNvPr>
          <p:cNvSpPr txBox="1"/>
          <p:nvPr/>
        </p:nvSpPr>
        <p:spPr>
          <a:xfrm>
            <a:off x="249382" y="1555668"/>
            <a:ext cx="6602680" cy="3477875"/>
          </a:xfrm>
          <a:prstGeom prst="rect">
            <a:avLst/>
          </a:prstGeom>
          <a:noFill/>
          <a:ln w="19050">
            <a:noFill/>
          </a:ln>
        </p:spPr>
        <p:txBody>
          <a:bodyPr wrap="square" rtlCol="0">
            <a:spAutoFit/>
          </a:bodyPr>
          <a:lstStyle/>
          <a:p>
            <a:pPr marL="342900" indent="-342900">
              <a:buFont typeface="Arial" panose="020B0604020202020204" pitchFamily="34" charset="0"/>
              <a:buChar char="•"/>
            </a:pPr>
            <a:r>
              <a:rPr lang="en-US" sz="2000" dirty="0">
                <a:solidFill>
                  <a:schemeClr val="bg1"/>
                </a:solidFill>
              </a:rPr>
              <a:t>With 2023 wrapping up, we're hoping to get a sense for what worked, what didn't work, and what you'd like to see in 2024 for the In-Situ Resource Utilization (ISRU) Focus Group in LSIC. Feel free to fill out as much of the survey as you feel comfortable. </a:t>
            </a:r>
            <a:br>
              <a:rPr lang="en-US" sz="2000" dirty="0">
                <a:solidFill>
                  <a:schemeClr val="bg1"/>
                </a:solidFill>
              </a:rPr>
            </a:b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survey is completely anonymous, and we will not share any user data.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survey closes January 19!</a:t>
            </a:r>
          </a:p>
          <a:p>
            <a:endParaRPr lang="en-US" sz="2000" dirty="0" err="1">
              <a:solidFill>
                <a:schemeClr val="bg1"/>
              </a:solidFill>
            </a:endParaRPr>
          </a:p>
        </p:txBody>
      </p:sp>
    </p:spTree>
    <p:extLst>
      <p:ext uri="{BB962C8B-B14F-4D97-AF65-F5344CB8AC3E}">
        <p14:creationId xmlns:p14="http://schemas.microsoft.com/office/powerpoint/2010/main" val="251339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390F-EEE6-9323-5784-FB57840B3D89}"/>
              </a:ext>
            </a:extLst>
          </p:cNvPr>
          <p:cNvSpPr>
            <a:spLocks noGrp="1"/>
          </p:cNvSpPr>
          <p:nvPr>
            <p:ph type="title"/>
          </p:nvPr>
        </p:nvSpPr>
        <p:spPr>
          <a:xfrm>
            <a:off x="3946358" y="419100"/>
            <a:ext cx="7788442" cy="762000"/>
          </a:xfrm>
        </p:spPr>
        <p:txBody>
          <a:bodyPr/>
          <a:lstStyle/>
          <a:p>
            <a:r>
              <a:rPr lang="en-US" dirty="0"/>
              <a:t>Surface Power End-Of-Year Survey</a:t>
            </a:r>
          </a:p>
        </p:txBody>
      </p:sp>
      <p:sp>
        <p:nvSpPr>
          <p:cNvPr id="4" name="Date Placeholder 3">
            <a:extLst>
              <a:ext uri="{FF2B5EF4-FFF2-40B4-BE49-F238E27FC236}">
                <a16:creationId xmlns:a16="http://schemas.microsoft.com/office/drawing/2014/main" id="{B3D51B29-988B-6337-7D8F-B8AE6B70AD87}"/>
              </a:ext>
            </a:extLst>
          </p:cNvPr>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a:extLst>
              <a:ext uri="{FF2B5EF4-FFF2-40B4-BE49-F238E27FC236}">
                <a16:creationId xmlns:a16="http://schemas.microsoft.com/office/drawing/2014/main" id="{B8E76764-9B98-A809-C72A-D3760C04BD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AA99BB-0A9C-4BBF-B65B-64B2715AE90F}"/>
              </a:ext>
            </a:extLst>
          </p:cNvPr>
          <p:cNvSpPr>
            <a:spLocks noGrp="1"/>
          </p:cNvSpPr>
          <p:nvPr>
            <p:ph type="sldNum" sz="quarter" idx="12"/>
          </p:nvPr>
        </p:nvSpPr>
        <p:spPr/>
        <p:txBody>
          <a:bodyPr/>
          <a:lstStyle/>
          <a:p>
            <a:fld id="{4EBCDCBD-78E1-0D41-A999-31B5EBF8E02C}" type="slidenum">
              <a:rPr lang="en-US" smtClean="0"/>
              <a:pPr/>
              <a:t>7</a:t>
            </a:fld>
            <a:endParaRPr lang="en-US" dirty="0"/>
          </a:p>
        </p:txBody>
      </p:sp>
      <p:sp>
        <p:nvSpPr>
          <p:cNvPr id="10" name="TextBox 9">
            <a:extLst>
              <a:ext uri="{FF2B5EF4-FFF2-40B4-BE49-F238E27FC236}">
                <a16:creationId xmlns:a16="http://schemas.microsoft.com/office/drawing/2014/main" id="{50CE366F-496F-F298-7839-B385331C806F}"/>
              </a:ext>
            </a:extLst>
          </p:cNvPr>
          <p:cNvSpPr txBox="1"/>
          <p:nvPr/>
        </p:nvSpPr>
        <p:spPr>
          <a:xfrm>
            <a:off x="249382" y="1555668"/>
            <a:ext cx="10837718" cy="1938992"/>
          </a:xfrm>
          <a:prstGeom prst="rect">
            <a:avLst/>
          </a:prstGeom>
          <a:noFill/>
          <a:ln w="19050">
            <a:noFill/>
          </a:ln>
        </p:spPr>
        <p:txBody>
          <a:bodyPr wrap="square" rtlCol="0">
            <a:spAutoFit/>
          </a:bodyPr>
          <a:lstStyle/>
          <a:p>
            <a:pPr marL="0" indent="0" algn="ctr">
              <a:buNone/>
            </a:pPr>
            <a:r>
              <a:rPr lang="en-US" sz="2000" dirty="0">
                <a:solidFill>
                  <a:schemeClr val="bg1"/>
                </a:solidFill>
                <a:hlinkClick r:id="rId2"/>
              </a:rPr>
              <a:t>https://docs.google.com/forms/d/1Bl9c9q502BemDx6Fh7-lad7hh8yFvaGsCmPz-earv9A/edit</a:t>
            </a:r>
            <a:br>
              <a:rPr lang="en-US" sz="2000" dirty="0">
                <a:solidFill>
                  <a:schemeClr val="bg1"/>
                </a:solidFill>
              </a:rPr>
            </a:br>
            <a:endParaRPr lang="en-US" sz="2000" dirty="0">
              <a:solidFill>
                <a:schemeClr val="bg1"/>
              </a:solidFill>
            </a:endParaRPr>
          </a:p>
          <a:p>
            <a:pPr algn="ctr"/>
            <a:r>
              <a:rPr lang="en-US" sz="2000" dirty="0">
                <a:solidFill>
                  <a:schemeClr val="bg1"/>
                </a:solidFill>
              </a:rPr>
              <a:t>This survey is completely anonymous, and we will not share any user data. </a:t>
            </a:r>
          </a:p>
          <a:p>
            <a:pPr marL="342900" indent="-342900" algn="ctr">
              <a:buFont typeface="Arial" panose="020B0604020202020204" pitchFamily="34" charset="0"/>
              <a:buChar char="•"/>
            </a:pPr>
            <a:endParaRPr lang="en-US" sz="2000" dirty="0">
              <a:solidFill>
                <a:schemeClr val="bg1"/>
              </a:solidFill>
            </a:endParaRPr>
          </a:p>
          <a:p>
            <a:pPr algn="ctr"/>
            <a:r>
              <a:rPr lang="en-US" sz="2000" dirty="0">
                <a:solidFill>
                  <a:schemeClr val="bg1"/>
                </a:solidFill>
              </a:rPr>
              <a:t>Responses help us help you!</a:t>
            </a:r>
          </a:p>
          <a:p>
            <a:endParaRPr lang="en-US" sz="2000" dirty="0">
              <a:solidFill>
                <a:schemeClr val="bg1"/>
              </a:solidFill>
            </a:endParaRPr>
          </a:p>
        </p:txBody>
      </p:sp>
      <p:pic>
        <p:nvPicPr>
          <p:cNvPr id="7" name="Picture 6">
            <a:extLst>
              <a:ext uri="{FF2B5EF4-FFF2-40B4-BE49-F238E27FC236}">
                <a16:creationId xmlns:a16="http://schemas.microsoft.com/office/drawing/2014/main" id="{947F5A7C-A024-0C4A-A220-70C281295F7F}"/>
              </a:ext>
            </a:extLst>
          </p:cNvPr>
          <p:cNvPicPr>
            <a:picLocks noChangeAspect="1"/>
          </p:cNvPicPr>
          <p:nvPr/>
        </p:nvPicPr>
        <p:blipFill>
          <a:blip r:embed="rId3"/>
          <a:stretch>
            <a:fillRect/>
          </a:stretch>
        </p:blipFill>
        <p:spPr>
          <a:xfrm>
            <a:off x="4172816" y="3379572"/>
            <a:ext cx="2990850" cy="2990850"/>
          </a:xfrm>
          <a:prstGeom prst="rect">
            <a:avLst/>
          </a:prstGeom>
        </p:spPr>
      </p:pic>
    </p:spTree>
    <p:extLst>
      <p:ext uri="{BB962C8B-B14F-4D97-AF65-F5344CB8AC3E}">
        <p14:creationId xmlns:p14="http://schemas.microsoft.com/office/powerpoint/2010/main" val="415132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83" y="1943100"/>
            <a:ext cx="11748051" cy="4552625"/>
          </a:xfrm>
        </p:spPr>
        <p:txBody>
          <a:bodyPr>
            <a:normAutofit/>
          </a:bodyPr>
          <a:lstStyle/>
          <a:p>
            <a:pPr marL="0" indent="0" algn="ctr">
              <a:spcAft>
                <a:spcPts val="600"/>
              </a:spcAft>
              <a:buNone/>
            </a:pPr>
            <a:endParaRPr lang="en-US" sz="3600" dirty="0"/>
          </a:p>
          <a:p>
            <a:pPr marL="0" indent="0" algn="ctr">
              <a:spcAft>
                <a:spcPts val="600"/>
              </a:spcAft>
              <a:buNone/>
            </a:pPr>
            <a:r>
              <a:rPr lang="en-US" sz="3600" dirty="0"/>
              <a:t>"Sverdrup-Henson Crater: A Candidate Location for the First Lunar South Pole Settlement”</a:t>
            </a:r>
          </a:p>
          <a:p>
            <a:pPr marL="0" indent="0" algn="ctr">
              <a:spcAft>
                <a:spcPts val="600"/>
              </a:spcAft>
              <a:buNone/>
            </a:pPr>
            <a:endParaRPr lang="en-US" sz="3600" dirty="0"/>
          </a:p>
          <a:p>
            <a:pPr marL="0" indent="0" algn="ctr">
              <a:spcAft>
                <a:spcPts val="600"/>
              </a:spcAft>
              <a:buNone/>
            </a:pPr>
            <a:r>
              <a:rPr lang="en-US" sz="3600" i="1" dirty="0"/>
              <a:t>Giovanni Leone (Universidad de Atacama)</a:t>
            </a:r>
            <a:endParaRPr lang="en-US" sz="3600" dirty="0"/>
          </a:p>
          <a:p>
            <a:pPr marL="0" indent="0" algn="ctr">
              <a:spcAft>
                <a:spcPts val="600"/>
              </a:spcAft>
              <a:buNone/>
            </a:pPr>
            <a:endParaRPr lang="en-US" sz="3600" dirty="0"/>
          </a:p>
        </p:txBody>
      </p:sp>
      <p:sp>
        <p:nvSpPr>
          <p:cNvPr id="2" name="Title 1"/>
          <p:cNvSpPr>
            <a:spLocks noGrp="1"/>
          </p:cNvSpPr>
          <p:nvPr>
            <p:ph type="title"/>
          </p:nvPr>
        </p:nvSpPr>
        <p:spPr>
          <a:xfrm>
            <a:off x="457200" y="1181100"/>
            <a:ext cx="11277600" cy="762000"/>
          </a:xfrm>
        </p:spPr>
        <p:txBody>
          <a:bodyPr/>
          <a:lstStyle/>
          <a:p>
            <a:r>
              <a:rPr lang="en-US" dirty="0"/>
              <a:t>Topical Discussion: </a:t>
            </a:r>
            <a:r>
              <a:rPr lang="en-US" sz="3600" dirty="0"/>
              <a:t>Lunar Site Selection</a:t>
            </a: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8</a:t>
            </a:fld>
            <a:endParaRPr lang="en-US" dirty="0"/>
          </a:p>
        </p:txBody>
      </p:sp>
    </p:spTree>
    <p:extLst>
      <p:ext uri="{BB962C8B-B14F-4D97-AF65-F5344CB8AC3E}">
        <p14:creationId xmlns:p14="http://schemas.microsoft.com/office/powerpoint/2010/main" val="103221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83" y="1943100"/>
            <a:ext cx="11748051" cy="4552625"/>
          </a:xfrm>
        </p:spPr>
        <p:txBody>
          <a:bodyPr>
            <a:normAutofit/>
          </a:bodyPr>
          <a:lstStyle/>
          <a:p>
            <a:pPr marL="0" indent="0" algn="ctr">
              <a:spcAft>
                <a:spcPts val="600"/>
              </a:spcAft>
              <a:buNone/>
            </a:pPr>
            <a:endParaRPr lang="en-US" sz="3600" dirty="0"/>
          </a:p>
          <a:p>
            <a:pPr marL="0" indent="0" algn="ctr">
              <a:lnSpc>
                <a:spcPct val="110000"/>
              </a:lnSpc>
              <a:spcBef>
                <a:spcPts val="0"/>
              </a:spcBef>
              <a:spcAft>
                <a:spcPts val="400"/>
              </a:spcAft>
              <a:buNone/>
            </a:pPr>
            <a:r>
              <a:rPr lang="en-US" sz="3600" dirty="0"/>
              <a:t>"</a:t>
            </a:r>
            <a:r>
              <a:rPr lang="en-US" sz="3600" dirty="0" err="1"/>
              <a:t>LunaRay</a:t>
            </a:r>
            <a:r>
              <a:rPr lang="en-US" sz="3600" dirty="0"/>
              <a:t>: Lunar Illumination and Terrain Simulation Software”</a:t>
            </a:r>
          </a:p>
          <a:p>
            <a:pPr marL="0" indent="0" algn="ctr">
              <a:lnSpc>
                <a:spcPct val="110000"/>
              </a:lnSpc>
              <a:spcBef>
                <a:spcPts val="0"/>
              </a:spcBef>
              <a:spcAft>
                <a:spcPts val="400"/>
              </a:spcAft>
              <a:buNone/>
            </a:pPr>
            <a:endParaRPr lang="en-US" sz="3600" dirty="0"/>
          </a:p>
          <a:p>
            <a:pPr marL="0" indent="0" algn="ctr">
              <a:lnSpc>
                <a:spcPct val="110000"/>
              </a:lnSpc>
              <a:spcBef>
                <a:spcPts val="0"/>
              </a:spcBef>
              <a:spcAft>
                <a:spcPts val="400"/>
              </a:spcAft>
              <a:buNone/>
            </a:pPr>
            <a:r>
              <a:rPr lang="en-US" sz="3600" i="1" dirty="0"/>
              <a:t>Ebrahim Mohammadi &amp; Theodore Lincoln (Astrobotic)</a:t>
            </a:r>
          </a:p>
          <a:p>
            <a:pPr marL="0" indent="0" algn="ctr">
              <a:spcAft>
                <a:spcPts val="600"/>
              </a:spcAft>
              <a:buNone/>
            </a:pPr>
            <a:endParaRPr lang="en-US" sz="3600" dirty="0"/>
          </a:p>
        </p:txBody>
      </p:sp>
      <p:sp>
        <p:nvSpPr>
          <p:cNvPr id="2" name="Title 1"/>
          <p:cNvSpPr>
            <a:spLocks noGrp="1"/>
          </p:cNvSpPr>
          <p:nvPr>
            <p:ph type="title"/>
          </p:nvPr>
        </p:nvSpPr>
        <p:spPr>
          <a:xfrm>
            <a:off x="457200" y="1181100"/>
            <a:ext cx="11277600" cy="762000"/>
          </a:xfrm>
        </p:spPr>
        <p:txBody>
          <a:bodyPr/>
          <a:lstStyle/>
          <a:p>
            <a:r>
              <a:rPr lang="en-US" dirty="0"/>
              <a:t>Topical Discussion: </a:t>
            </a:r>
            <a:r>
              <a:rPr lang="en-US" sz="3600" dirty="0"/>
              <a:t>Lunar Site Selection</a:t>
            </a:r>
            <a:endParaRPr lang="en-US" dirty="0"/>
          </a:p>
        </p:txBody>
      </p:sp>
      <p:sp>
        <p:nvSpPr>
          <p:cNvPr id="4" name="Date Placeholder 3"/>
          <p:cNvSpPr>
            <a:spLocks noGrp="1"/>
          </p:cNvSpPr>
          <p:nvPr>
            <p:ph type="dt" sz="half" idx="10"/>
          </p:nvPr>
        </p:nvSpPr>
        <p:spPr/>
        <p:txBody>
          <a:bodyPr/>
          <a:lstStyle/>
          <a:p>
            <a:fld id="{24B93144-C76E-764F-93FB-58C67DB58A80}" type="datetime3">
              <a:rPr lang="en-US" smtClean="0"/>
              <a:t>17 January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9</a:t>
            </a:fld>
            <a:endParaRPr lang="en-US" dirty="0"/>
          </a:p>
        </p:txBody>
      </p:sp>
    </p:spTree>
    <p:extLst>
      <p:ext uri="{BB962C8B-B14F-4D97-AF65-F5344CB8AC3E}">
        <p14:creationId xmlns:p14="http://schemas.microsoft.com/office/powerpoint/2010/main" val="1410572727"/>
      </p:ext>
    </p:extLst>
  </p:cSld>
  <p:clrMapOvr>
    <a:masterClrMapping/>
  </p:clrMapOvr>
</p:sld>
</file>

<file path=ppt/theme/theme1.xml><?xml version="1.0" encoding="utf-8"?>
<a:theme xmlns:a="http://schemas.openxmlformats.org/drawingml/2006/main" name="APL-PowerPoint-Theme_dark">
  <a:themeElements>
    <a:clrScheme name="APL PPT Template Palette">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7" id="{D68E3EF3-C6FA-1E42-A977-969D056CF3F3}" vid="{09EF0690-C9A7-EB48-8012-9DFA8E059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A0430C-6753-4A49-8EA6-EB015BBD9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705E72-33D2-49FE-82C1-AC4E719A7179}">
  <ds:schemaRefs>
    <ds:schemaRef ds:uri="http://schemas.microsoft.com/sharepoint/v3/contenttype/forms"/>
  </ds:schemaRefs>
</ds:datastoreItem>
</file>

<file path=customXml/itemProps3.xml><?xml version="1.0" encoding="utf-8"?>
<ds:datastoreItem xmlns:ds="http://schemas.openxmlformats.org/officeDocument/2006/customXml" ds:itemID="{E67E9159-B4E5-458F-AE2E-4A186E1ACA1C}">
  <ds:schemaRef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129805</TotalTime>
  <Words>832</Words>
  <Application>Microsoft Office PowerPoint</Application>
  <PresentationFormat>Widescreen</PresentationFormat>
  <Paragraphs>110</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.AppleSystemUIFont</vt:lpstr>
      <vt:lpstr>Arial</vt:lpstr>
      <vt:lpstr>Calibri</vt:lpstr>
      <vt:lpstr>Courier New</vt:lpstr>
      <vt:lpstr>Helvetica</vt:lpstr>
      <vt:lpstr>Wingdings</vt:lpstr>
      <vt:lpstr>APL-PowerPoint-Theme_dark</vt:lpstr>
      <vt:lpstr>LSIC ISRU/Surface Power Focus Group Monthly  http://lsic.jhuapl.edu/ http://lsic-wiki.jhuapl.edu/ (Confluence sign-up required)</vt:lpstr>
      <vt:lpstr>Agenda</vt:lpstr>
      <vt:lpstr>Notable News</vt:lpstr>
      <vt:lpstr>Upcoming Meetings</vt:lpstr>
      <vt:lpstr>Funding/Employment Opportunities</vt:lpstr>
      <vt:lpstr>ISRU End-Of-Year Survey</vt:lpstr>
      <vt:lpstr>Surface Power End-Of-Year Survey</vt:lpstr>
      <vt:lpstr>Topical Discussion: Lunar Site Selection</vt:lpstr>
      <vt:lpstr>Topical Discussion: Lunar Site Selection</vt:lpstr>
      <vt:lpstr>Topical Discussion: Lunar Site Selection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Space Update</dc:title>
  <dc:subject/>
  <dc:creator>Microsoft Office User</dc:creator>
  <cp:keywords/>
  <dc:description>Version 1.0</dc:description>
  <cp:lastModifiedBy>Samantha Andrade</cp:lastModifiedBy>
  <cp:revision>1443</cp:revision>
  <cp:lastPrinted>2019-02-27T12:13:48Z</cp:lastPrinted>
  <dcterms:created xsi:type="dcterms:W3CDTF">2019-01-21T11:32:32Z</dcterms:created>
  <dcterms:modified xsi:type="dcterms:W3CDTF">2024-01-17T15:47:04Z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