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Lst>
  <p:notesMasterIdLst>
    <p:notesMasterId r:id="rId13"/>
  </p:notesMasterIdLst>
  <p:sldIdLst>
    <p:sldId id="275" r:id="rId5"/>
    <p:sldId id="2199" r:id="rId6"/>
    <p:sldId id="37946" r:id="rId7"/>
    <p:sldId id="2258" r:id="rId8"/>
    <p:sldId id="2235" r:id="rId9"/>
    <p:sldId id="15883" r:id="rId10"/>
    <p:sldId id="37947" r:id="rId11"/>
    <p:sldId id="158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49462F3C-D70E-B942-9FC8-8B758D2FFB9F}">
          <p14:sldIdLst>
            <p14:sldId id="275"/>
            <p14:sldId id="2199"/>
            <p14:sldId id="37946"/>
            <p14:sldId id="2258"/>
            <p14:sldId id="2235"/>
            <p14:sldId id="15883"/>
            <p14:sldId id="37947"/>
            <p14:sldId id="158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065"/>
    <a:srgbClr val="0F3470"/>
    <a:srgbClr val="F9E180"/>
    <a:srgbClr val="595959"/>
    <a:srgbClr val="B2D2F2"/>
    <a:srgbClr val="0099FF"/>
    <a:srgbClr val="73FEFF"/>
    <a:srgbClr val="000000"/>
    <a:srgbClr val="73A950"/>
    <a:srgbClr val="F9E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4" autoAdjust="0"/>
    <p:restoredTop sz="87972" autoAdjust="0"/>
  </p:normalViewPr>
  <p:slideViewPr>
    <p:cSldViewPr snapToGrid="0" snapToObjects="1" showGuides="1">
      <p:cViewPr varScale="1">
        <p:scale>
          <a:sx n="104" d="100"/>
          <a:sy n="104" d="100"/>
        </p:scale>
        <p:origin x="872" y="200"/>
      </p:cViewPr>
      <p:guideLst/>
    </p:cSldViewPr>
  </p:slideViewPr>
  <p:notesTextViewPr>
    <p:cViewPr>
      <p:scale>
        <a:sx n="1" d="1"/>
        <a:sy n="1" d="1"/>
      </p:scale>
      <p:origin x="0" y="0"/>
    </p:cViewPr>
  </p:notesTextViewPr>
  <p:sorterViewPr>
    <p:cViewPr>
      <p:scale>
        <a:sx n="169" d="100"/>
        <a:sy n="169"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12/12/23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sic.jhuapl.edu/Our-Work/Working-Groups/Lunar-Simulants.ph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Karen.Stockstill-Cahill@jhuapl.edu" TargetMode="External"/><Relationship Id="rId4" Type="http://schemas.openxmlformats.org/officeDocument/2006/relationships/hyperlink" Target="https://lsic-wiki.jhuapl.edu/display/LSWG/Lunar+Simulants+Working+Group+Ho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9059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2</a:t>
            </a:fld>
            <a:endParaRPr lang="en-US" dirty="0"/>
          </a:p>
        </p:txBody>
      </p:sp>
    </p:spTree>
    <p:extLst>
      <p:ext uri="{BB962C8B-B14F-4D97-AF65-F5344CB8AC3E}">
        <p14:creationId xmlns:p14="http://schemas.microsoft.com/office/powerpoint/2010/main" val="22630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LSWG on LSIC public webpage:</a:t>
            </a:r>
          </a:p>
          <a:p>
            <a:pPr marL="0" marR="0" algn="l">
              <a:spcBef>
                <a:spcPts val="0"/>
              </a:spcBef>
              <a:spcAft>
                <a:spcPts val="0"/>
              </a:spcAft>
            </a:pPr>
            <a:r>
              <a:rPr lang="en-US" sz="1800" b="0" i="0" u="sng" strike="noStrike" dirty="0">
                <a:solidFill>
                  <a:srgbClr val="044A91"/>
                </a:solidFill>
                <a:effectLst/>
                <a:latin typeface="Calibri" panose="020F0502020204030204" pitchFamily="34" charset="0"/>
                <a:hlinkClick r:id="rId3" tooltip="https://lsic.jhuapl.edu/Our-Work/Working-Groups/Lunar-Simulants.php"/>
              </a:rPr>
              <a:t>https://lsic.jhuapl.edu/Our-Work/Working-Groups/Lunar-Simulants.php</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LSWG on LSIC confluence page:</a:t>
            </a:r>
          </a:p>
          <a:p>
            <a:pPr marL="0" marR="0" algn="l">
              <a:spcBef>
                <a:spcPts val="0"/>
              </a:spcBef>
              <a:spcAft>
                <a:spcPts val="0"/>
              </a:spcAft>
            </a:pPr>
            <a:r>
              <a:rPr lang="en-US" sz="1800" b="0" i="0" u="sng" strike="noStrike" dirty="0">
                <a:solidFill>
                  <a:srgbClr val="044A91"/>
                </a:solidFill>
                <a:effectLst/>
                <a:latin typeface="Calibri" panose="020F0502020204030204" pitchFamily="34" charset="0"/>
                <a:hlinkClick r:id="rId4" tooltip="https://lsic-wiki.jhuapl.edu/display/LSWG/Lunar+Simulants+Working+Group+Home"/>
              </a:rPr>
              <a:t>https://lsic-wiki.jhuapl.edu/display/LSWG/Lunar+Simulants+Working+Group+Home</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Email Karen to be added to the LSWG List Serve</a:t>
            </a:r>
          </a:p>
          <a:p>
            <a:pPr marL="0" marR="0" algn="l">
              <a:spcBef>
                <a:spcPts val="0"/>
              </a:spcBef>
              <a:spcAft>
                <a:spcPts val="0"/>
              </a:spcAft>
            </a:pPr>
            <a:r>
              <a:rPr lang="en-US" sz="1800" b="0" i="0" u="sng" strike="noStrike" dirty="0">
                <a:solidFill>
                  <a:srgbClr val="044A91"/>
                </a:solidFill>
                <a:effectLst/>
                <a:latin typeface="Calibri" panose="020F0502020204030204" pitchFamily="34" charset="0"/>
                <a:hlinkClick r:id="rId5" tooltip="mailto:Karen.Stockstill-Cahill@jhuapl.edu"/>
              </a:rPr>
              <a:t>Karen.Stockstill-Cahill@jhuapl.edu</a:t>
            </a: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343970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4240995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5</a:t>
            </a:fld>
            <a:endParaRPr lang="en-US" dirty="0"/>
          </a:p>
        </p:txBody>
      </p:sp>
    </p:spTree>
    <p:extLst>
      <p:ext uri="{BB962C8B-B14F-4D97-AF65-F5344CB8AC3E}">
        <p14:creationId xmlns:p14="http://schemas.microsoft.com/office/powerpoint/2010/main" val="248132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129169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Seminar-style: 1-2 talks from members of the community</a:t>
            </a:r>
            <a:br>
              <a:rPr lang="en-US" sz="1200" dirty="0"/>
            </a:br>
            <a:r>
              <a:rPr lang="en-US" sz="1200" dirty="0"/>
              <a:t>Working-style: discussing priorities relevant to a specific gap, and trying to determine a path to closing that gap</a:t>
            </a:r>
            <a:br>
              <a:rPr lang="en-US" sz="1200" dirty="0"/>
            </a:br>
            <a:r>
              <a:rPr lang="en-US" sz="1200" dirty="0"/>
              <a:t>Networking-style: free-for-all breakout rooms to network and collaborate</a:t>
            </a: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234420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54ABF7FA-8EA1-F742-871A-FEAB06A59929}" type="datetime3">
              <a:rPr lang="en-US" smtClean="0"/>
              <a:t>12 December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DB9F7AC3-90A0-EF49-AE42-0519FF59C2D5}" type="datetime3">
              <a:rPr lang="en-US" smtClean="0"/>
              <a:t>12 December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609B5394-2291-2344-AD63-E8F25A62D56E}" type="datetime3">
              <a:rPr lang="en-US" smtClean="0"/>
              <a:t>12 December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9C87B870-43DB-4042-A4E4-58FA209A6C0D}" type="datetime3">
              <a:rPr lang="en-US" smtClean="0"/>
              <a:t>12 December 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60F22523-A4FD-5E4E-A847-52BFBA31415E}" type="datetime3">
              <a:rPr lang="en-US" smtClean="0"/>
              <a:t>12 December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388361B-29AB-9F49-93E6-8FC0BFBC2CEE}" type="datetime3">
              <a:rPr lang="en-US" smtClean="0"/>
              <a:t>12 December 2023</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56992C7B-DBF6-744D-ABE9-AD69D3B61F17}" type="datetime3">
              <a:rPr lang="en-US" smtClean="0"/>
              <a:t>12 December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3E529DA-21A5-C14F-BABC-49BE57657B45}" type="datetime3">
              <a:rPr lang="en-US" smtClean="0"/>
              <a:t>12 December 2023</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1EAA674B-C75F-3244-BF86-5527D153A4B7}" type="datetime3">
              <a:rPr lang="en-US" smtClean="0"/>
              <a:t>12 December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8B89EE15-5D8D-D647-B949-DA21CFB890EC}" type="datetime3">
              <a:rPr lang="en-US" smtClean="0"/>
              <a:t>12 December 2023</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9324A27A-71D7-D144-92D7-2DC26EE9771C}" type="datetime3">
              <a:rPr lang="en-US" smtClean="0"/>
              <a:t>12 December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29205F54-4BF1-3C49-88E8-5230A96B49D3}" type="datetime3">
              <a:rPr lang="en-US" smtClean="0"/>
              <a:t>12 December 2023</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6BCDC1A7-1727-0044-ADAF-FC89EAB7D439}" type="datetime3">
              <a:rPr lang="en-US" smtClean="0"/>
              <a:t>12 December 2023</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6BDA206A-DC71-DE41-8C2D-33C38F2A7E5D}" type="datetime3">
              <a:rPr lang="en-US" smtClean="0"/>
              <a:t>12 December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2B4B586E-FB23-7343-A5F8-BF224083AB10}" type="datetime3">
              <a:rPr lang="en-US" smtClean="0"/>
              <a:t>12 December 2023</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14D60BE6-C3EF-E248-B029-E7DCE29C4D6C}" type="datetime3">
              <a:rPr lang="en-US" smtClean="0"/>
              <a:t>12 December 2023</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4CF15612-DC24-164A-87F5-39F5D56C6380}" type="datetime3">
              <a:rPr lang="en-US" smtClean="0"/>
              <a:t>12 December 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44BB3F-4548-5848-869B-42FFD2F28F9C}" type="datetime3">
              <a:rPr lang="en-US" smtClean="0"/>
              <a:t>12 December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6EB3A3A-AE41-004F-92C8-3A977DC82012}" type="datetime3">
              <a:rPr lang="en-US" smtClean="0"/>
              <a:t>12 December 2023</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2012180-3E9D-A142-813E-5A768CF48DAD}" type="datetime3">
              <a:rPr lang="en-US" smtClean="0"/>
              <a:t>12 December 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440C69AA-4028-2346-851C-598F8815DC41}" type="datetime3">
              <a:rPr lang="en-US" smtClean="0"/>
              <a:t>12 December 2023</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EAD40597-9D3C-4B4A-A3D8-7DD42E93C242}" type="datetime3">
              <a:rPr lang="en-US" smtClean="0"/>
              <a:t>12 December 2023</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598E691F-70E6-D64F-8D4F-FAA34A0DE440}" type="datetime3">
              <a:rPr lang="en-US" smtClean="0"/>
              <a:t>12 December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451E-F603-1047-B03A-D9117F2AE499}" type="datetime3">
              <a:rPr lang="en-US" smtClean="0"/>
              <a:t>12 December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6C1123CB-3959-8245-AF3D-DDDD939CF756}" type="datetime3">
              <a:rPr lang="en-US" smtClean="0"/>
              <a:t>12 December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12 December 2023</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4242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0898A248-D4E4-514D-9AFD-666C05AB2873}" type="datetime3">
              <a:rPr lang="en-US" smtClean="0"/>
              <a:t>12 December 2023</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87EA7780-5DFD-AE4F-B1E0-892BD90D08BB}" type="datetime3">
              <a:rPr lang="en-US" smtClean="0"/>
              <a:t>12 December 2023</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12 December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E6B4E2-F6A1-AB41-B966-6EB53929315C}" type="datetime3">
              <a:rPr lang="en-US" smtClean="0"/>
              <a:t>12 December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312B8C9E-6C25-9D45-BD6C-30504F0142BB}" type="datetime3">
              <a:rPr lang="en-US" smtClean="0"/>
              <a:t>12 December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12 December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E74931B7-E6F4-684C-ACFC-44768C603396}" type="datetime3">
              <a:rPr lang="en-US" smtClean="0"/>
              <a:t>12 December 2023</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7" r:id="rId32"/>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odi.Berdis@jhuapl.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hyperlink" Target="mailto:Karl.Hibbitts@jhuapl.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nasa.gov/directorates/stmd/stmd-prizes-challenges-crowdsourcing-program/centennial-challenges/six-finalists-named-in-nasas-3-5-million-break-the-ice-challen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ventbrite.com/e/small-business-big-opportunities-pathways-to-procurement-at-nasa-tickets-750764706447"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ices.space/call-for-paper-2024/" TargetMode="External"/><Relationship Id="rId5" Type="http://schemas.openxmlformats.org/officeDocument/2006/relationships/hyperlink" Target="https://www.spaceresourcesweek.lu/" TargetMode="External"/><Relationship Id="rId4" Type="http://schemas.openxmlformats.org/officeDocument/2006/relationships/hyperlink" Target="https://lsic.jhuapl.edu/Events/Agenda/index.php?id=465"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nasa.gov/directorates/stmd/nasa-lift-1-request-for-information/" TargetMode="External"/><Relationship Id="rId7" Type="http://schemas.openxmlformats.org/officeDocument/2006/relationships/hyperlink" Target="https://lsic.jhuapl.edu/Resources/Opportunities.php?f=Job"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lsic.jhuapl.edu/Resources/Funding-Opportunities.php" TargetMode="External"/><Relationship Id="rId5" Type="http://schemas.openxmlformats.org/officeDocument/2006/relationships/hyperlink" Target="https://bigidea.nianet.org/" TargetMode="External"/><Relationship Id="rId4" Type="http://schemas.openxmlformats.org/officeDocument/2006/relationships/hyperlink" Target="https://nspires.nasaprs.com/external/solicitations/summary.do?solId=%7b23D0FE0E-099D-77A8-3E06-2C516D900762%7d&amp;path=&amp;method=in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gZxGPxArwJHWFZ2C9"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forms.gle/gZxGPxArwJHWFZ2C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2972577"/>
            <a:ext cx="7759338" cy="2098488"/>
          </a:xfrm>
        </p:spPr>
        <p:txBody>
          <a:bodyPr>
            <a:normAutofit/>
          </a:bodyPr>
          <a:lstStyle/>
          <a:p>
            <a:r>
              <a:rPr lang="en-US" sz="3600" b="0" dirty="0">
                <a:solidFill>
                  <a:srgbClr val="F9E180"/>
                </a:solidFill>
              </a:rPr>
              <a:t>LSIC ISRU Focus Group Monthly </a:t>
            </a:r>
            <a:br>
              <a:rPr lang="en-US" sz="3600" b="0" dirty="0">
                <a:solidFill>
                  <a:srgbClr val="F9E180"/>
                </a:solidFill>
              </a:rPr>
            </a:br>
            <a:r>
              <a:rPr lang="en-US" sz="2400" b="0" dirty="0">
                <a:solidFill>
                  <a:srgbClr val="FFFF00"/>
                </a:solidFill>
              </a:rPr>
              <a:t>http://lsic.jhuapl.edu/</a:t>
            </a:r>
            <a:br>
              <a:rPr lang="en-US" sz="2400" b="0" dirty="0">
                <a:solidFill>
                  <a:srgbClr val="FFFF00"/>
                </a:solidFill>
              </a:rPr>
            </a:br>
            <a:r>
              <a:rPr lang="en-US" sz="2400" b="0" dirty="0">
                <a:solidFill>
                  <a:srgbClr val="FFFF00"/>
                </a:solidFill>
              </a:rPr>
              <a:t>http://lsic-wiki.jhuapl.edu/ (Confluence sign-up required)</a:t>
            </a:r>
            <a:endParaRPr lang="en-US" sz="3600" dirty="0">
              <a:solidFill>
                <a:srgbClr val="FFFF0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200" y="4576432"/>
            <a:ext cx="7759338" cy="570163"/>
          </a:xfrm>
        </p:spPr>
        <p:txBody>
          <a:bodyPr/>
          <a:lstStyle/>
          <a:p>
            <a:r>
              <a:rPr lang="en-US" dirty="0"/>
              <a:t>December 13, 2023</a:t>
            </a:r>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9" y="5050963"/>
            <a:ext cx="6270704" cy="1576737"/>
          </a:xfrm>
        </p:spPr>
        <p:txBody>
          <a:bodyPr>
            <a:normAutofit fontScale="92500" lnSpcReduction="10000"/>
          </a:bodyPr>
          <a:lstStyle/>
          <a:p>
            <a:pPr>
              <a:lnSpc>
                <a:spcPct val="120000"/>
              </a:lnSpc>
            </a:pPr>
            <a:r>
              <a:rPr lang="en-US" sz="1800" dirty="0">
                <a:solidFill>
                  <a:srgbClr val="F9E180"/>
                </a:solidFill>
              </a:rPr>
              <a:t>Dr. Jodi Berdis, Dr. Karl </a:t>
            </a:r>
            <a:r>
              <a:rPr lang="en-US" sz="1800" dirty="0" err="1">
                <a:solidFill>
                  <a:srgbClr val="F9E180"/>
                </a:solidFill>
              </a:rPr>
              <a:t>Hibbitts</a:t>
            </a:r>
            <a:r>
              <a:rPr lang="en-US" sz="1800" dirty="0">
                <a:solidFill>
                  <a:srgbClr val="F9E180"/>
                </a:solidFill>
              </a:rPr>
              <a:t>, Dr. Michael Nord, Dr. Rich Miller</a:t>
            </a:r>
          </a:p>
          <a:p>
            <a:pPr>
              <a:lnSpc>
                <a:spcPct val="120000"/>
              </a:lnSpc>
            </a:pPr>
            <a:endParaRPr lang="en-US" sz="1600" dirty="0">
              <a:solidFill>
                <a:srgbClr val="F9E180"/>
              </a:solidFill>
            </a:endParaRPr>
          </a:p>
          <a:p>
            <a:pPr>
              <a:lnSpc>
                <a:spcPct val="120000"/>
              </a:lnSpc>
            </a:pPr>
            <a:r>
              <a:rPr lang="en-US" sz="1600" u="sng" dirty="0">
                <a:hlinkClick r:id="rId3">
                  <a:extLst>
                    <a:ext uri="{A12FA001-AC4F-418D-AE19-62706E023703}">
                      <ahyp:hlinkClr xmlns:ahyp="http://schemas.microsoft.com/office/drawing/2018/hyperlinkcolor" val="tx"/>
                    </a:ext>
                  </a:extLst>
                </a:hlinkClick>
              </a:rPr>
              <a:t>Jodi.Berdis@jhuapl.edu</a:t>
            </a:r>
            <a:r>
              <a:rPr lang="en-US" sz="1600" u="sng" dirty="0"/>
              <a:t>, </a:t>
            </a:r>
            <a:r>
              <a:rPr lang="en-US" sz="1600" u="sng" dirty="0">
                <a:hlinkClick r:id="rId4">
                  <a:extLst>
                    <a:ext uri="{A12FA001-AC4F-418D-AE19-62706E023703}">
                      <ahyp:hlinkClr xmlns:ahyp="http://schemas.microsoft.com/office/drawing/2018/hyperlinkcolor" val="tx"/>
                    </a:ext>
                  </a:extLst>
                </a:hlinkClick>
              </a:rPr>
              <a:t>Karl.Hibbitts@jhuapl.edu</a:t>
            </a:r>
            <a:r>
              <a:rPr lang="en-US" sz="1600" u="sng" dirty="0"/>
              <a:t>, Michael.Nord@jhuapl.edu, </a:t>
            </a:r>
            <a:r>
              <a:rPr lang="en-US" sz="1600" u="sng" dirty="0" err="1"/>
              <a:t>Richard.S.Miller@jhuapl.edu</a:t>
            </a:r>
            <a:endParaRPr lang="en-US" sz="1600" dirty="0">
              <a:solidFill>
                <a:srgbClr val="F9E180"/>
              </a:solidFill>
            </a:endParaRPr>
          </a:p>
        </p:txBody>
      </p:sp>
      <p:sp>
        <p:nvSpPr>
          <p:cNvPr id="2" name="Footer Placeholder 1">
            <a:extLst>
              <a:ext uri="{FF2B5EF4-FFF2-40B4-BE49-F238E27FC236}">
                <a16:creationId xmlns:a16="http://schemas.microsoft.com/office/drawing/2014/main" id="{0F52FB44-F512-2D49-909D-E0CF8B92FAB8}"/>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414BEFFC-0DE2-E945-8CAC-3B69AA567AA5}" type="datetime3">
              <a:rPr lang="en-US" smtClean="0"/>
              <a:t>12 December 2023</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5"/>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0800-86F3-0046-A16B-FBF71F11FD05}"/>
              </a:ext>
            </a:extLst>
          </p:cNvPr>
          <p:cNvSpPr>
            <a:spLocks noGrp="1"/>
          </p:cNvSpPr>
          <p:nvPr>
            <p:ph type="title"/>
          </p:nvPr>
        </p:nvSpPr>
        <p:spPr>
          <a:xfrm>
            <a:off x="4724313" y="276860"/>
            <a:ext cx="6939280" cy="762000"/>
          </a:xfrm>
        </p:spPr>
        <p:txBody>
          <a:bodyPr/>
          <a:lstStyle/>
          <a:p>
            <a:pPr algn="ctr"/>
            <a:r>
              <a:rPr lang="en-US" dirty="0"/>
              <a:t>Agenda</a:t>
            </a:r>
          </a:p>
        </p:txBody>
      </p:sp>
      <p:sp>
        <p:nvSpPr>
          <p:cNvPr id="4" name="Date Placeholder 3">
            <a:extLst>
              <a:ext uri="{FF2B5EF4-FFF2-40B4-BE49-F238E27FC236}">
                <a16:creationId xmlns:a16="http://schemas.microsoft.com/office/drawing/2014/main" id="{3FDF6108-F94E-374C-92DA-0CB3D08AD4FA}"/>
              </a:ext>
            </a:extLst>
          </p:cNvPr>
          <p:cNvSpPr>
            <a:spLocks noGrp="1"/>
          </p:cNvSpPr>
          <p:nvPr>
            <p:ph type="dt" sz="half" idx="14"/>
          </p:nvPr>
        </p:nvSpPr>
        <p:spPr/>
        <p:txBody>
          <a:bodyPr/>
          <a:lstStyle/>
          <a:p>
            <a:fld id="{23C2CCE9-65D5-4615-9B27-785F94F466C1}" type="datetime3">
              <a:rPr lang="en-US" smtClean="0"/>
              <a:t>12 December 2023</a:t>
            </a:fld>
            <a:endParaRPr lang="en-US" dirty="0"/>
          </a:p>
        </p:txBody>
      </p:sp>
      <p:sp>
        <p:nvSpPr>
          <p:cNvPr id="6" name="Slide Number Placeholder 5">
            <a:extLst>
              <a:ext uri="{FF2B5EF4-FFF2-40B4-BE49-F238E27FC236}">
                <a16:creationId xmlns:a16="http://schemas.microsoft.com/office/drawing/2014/main" id="{413E00A2-DE63-884C-AB47-FD1C1FCF43A7}"/>
              </a:ext>
            </a:extLst>
          </p:cNvPr>
          <p:cNvSpPr>
            <a:spLocks noGrp="1"/>
          </p:cNvSpPr>
          <p:nvPr>
            <p:ph type="sldNum" sz="quarter" idx="16"/>
          </p:nvPr>
        </p:nvSpPr>
        <p:spPr/>
        <p:txBody>
          <a:bodyPr/>
          <a:lstStyle/>
          <a:p>
            <a:fld id="{4EBCDCBD-78E1-0D41-A999-31B5EBF8E02C}" type="slidenum">
              <a:rPr lang="en-US" smtClean="0"/>
              <a:pPr/>
              <a:t>2</a:t>
            </a:fld>
            <a:endParaRPr lang="en-US" dirty="0"/>
          </a:p>
        </p:txBody>
      </p:sp>
      <p:sp>
        <p:nvSpPr>
          <p:cNvPr id="9" name="Content Placeholder 2">
            <a:extLst>
              <a:ext uri="{FF2B5EF4-FFF2-40B4-BE49-F238E27FC236}">
                <a16:creationId xmlns:a16="http://schemas.microsoft.com/office/drawing/2014/main" id="{240305AD-6D65-6A4D-BFA5-2A4942425459}"/>
              </a:ext>
            </a:extLst>
          </p:cNvPr>
          <p:cNvSpPr>
            <a:spLocks noGrp="1"/>
          </p:cNvSpPr>
          <p:nvPr>
            <p:ph sz="quarter" idx="13"/>
          </p:nvPr>
        </p:nvSpPr>
        <p:spPr>
          <a:xfrm>
            <a:off x="378040" y="1424372"/>
            <a:ext cx="10559135" cy="3361383"/>
          </a:xfrm>
        </p:spPr>
        <p:txBody>
          <a:bodyPr>
            <a:normAutofit/>
          </a:bodyPr>
          <a:lstStyle/>
          <a:p>
            <a:pPr>
              <a:spcAft>
                <a:spcPts val="600"/>
              </a:spcAft>
            </a:pPr>
            <a:r>
              <a:rPr lang="en-US" dirty="0" err="1"/>
              <a:t>Vlada</a:t>
            </a:r>
            <a:r>
              <a:rPr lang="en-US" dirty="0"/>
              <a:t> </a:t>
            </a:r>
            <a:r>
              <a:rPr lang="en-US" dirty="0" err="1"/>
              <a:t>Stamenković</a:t>
            </a:r>
            <a:r>
              <a:rPr lang="en-US" dirty="0"/>
              <a:t> (Blue Origin): “Space Resources at Blue Origin”</a:t>
            </a:r>
          </a:p>
          <a:p>
            <a:pPr>
              <a:spcAft>
                <a:spcPts val="600"/>
              </a:spcAft>
            </a:pPr>
            <a:r>
              <a:rPr lang="en-US" dirty="0"/>
              <a:t>Q&amp;A</a:t>
            </a:r>
          </a:p>
          <a:p>
            <a:pPr>
              <a:spcAft>
                <a:spcPts val="600"/>
              </a:spcAft>
            </a:pPr>
            <a:r>
              <a:rPr lang="en-US" dirty="0"/>
              <a:t>General updates and house-keeping</a:t>
            </a:r>
          </a:p>
          <a:p>
            <a:pPr lvl="1">
              <a:spcBef>
                <a:spcPts val="0"/>
              </a:spcBef>
              <a:spcAft>
                <a:spcPts val="400"/>
              </a:spcAft>
            </a:pPr>
            <a:r>
              <a:rPr lang="en-US" dirty="0"/>
              <a:t>APL is happy to consult as appropriate with ISRU and related technologies. We can provide advice on how to build for launch and operate in extreme environments. </a:t>
            </a:r>
            <a:r>
              <a:rPr lang="en-US" b="1" dirty="0"/>
              <a:t>This includes site visits!</a:t>
            </a:r>
            <a:endParaRPr lang="en-US" b="1" dirty="0">
              <a:solidFill>
                <a:srgbClr val="FF0000"/>
              </a:solidFill>
            </a:endParaRPr>
          </a:p>
          <a:p>
            <a:pPr lvl="1">
              <a:spcBef>
                <a:spcPts val="0"/>
              </a:spcBef>
              <a:spcAft>
                <a:spcPts val="400"/>
              </a:spcAft>
            </a:pPr>
            <a:r>
              <a:rPr lang="en-US" dirty="0"/>
              <a:t>Upcoming Meetings</a:t>
            </a:r>
          </a:p>
          <a:p>
            <a:pPr lvl="1">
              <a:spcBef>
                <a:spcPts val="0"/>
              </a:spcBef>
              <a:spcAft>
                <a:spcPts val="400"/>
              </a:spcAft>
            </a:pPr>
            <a:r>
              <a:rPr lang="en-US" dirty="0"/>
              <a:t>Funding Opportunities</a:t>
            </a:r>
          </a:p>
          <a:p>
            <a:pPr>
              <a:spcBef>
                <a:spcPts val="0"/>
              </a:spcBef>
              <a:spcAft>
                <a:spcPts val="400"/>
              </a:spcAft>
            </a:pPr>
            <a:r>
              <a:rPr lang="en-US" dirty="0"/>
              <a:t>ISRU End-Of-Year Survey!</a:t>
            </a:r>
          </a:p>
          <a:p>
            <a:pPr>
              <a:spcBef>
                <a:spcPts val="0"/>
              </a:spcBef>
              <a:spcAft>
                <a:spcPts val="400"/>
              </a:spcAft>
            </a:pPr>
            <a:r>
              <a:rPr lang="en-US" dirty="0"/>
              <a:t>Open Discussion: Thoughts on Monthly Meeting Structure</a:t>
            </a:r>
          </a:p>
          <a:p>
            <a:pPr>
              <a:spcAft>
                <a:spcPts val="600"/>
              </a:spcAft>
            </a:pPr>
            <a:endParaRPr lang="en-US" dirty="0"/>
          </a:p>
        </p:txBody>
      </p:sp>
    </p:spTree>
    <p:extLst>
      <p:ext uri="{BB962C8B-B14F-4D97-AF65-F5344CB8AC3E}">
        <p14:creationId xmlns:p14="http://schemas.microsoft.com/office/powerpoint/2010/main" val="120844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100"/>
            <a:ext cx="11277600" cy="762000"/>
          </a:xfrm>
        </p:spPr>
        <p:txBody>
          <a:bodyPr/>
          <a:lstStyle/>
          <a:p>
            <a:r>
              <a:rPr lang="en-US" dirty="0"/>
              <a:t>Topical Discussion</a:t>
            </a:r>
          </a:p>
        </p:txBody>
      </p:sp>
      <p:sp>
        <p:nvSpPr>
          <p:cNvPr id="3" name="Content Placeholder 2"/>
          <p:cNvSpPr>
            <a:spLocks noGrp="1"/>
          </p:cNvSpPr>
          <p:nvPr>
            <p:ph idx="1"/>
          </p:nvPr>
        </p:nvSpPr>
        <p:spPr>
          <a:xfrm>
            <a:off x="235483" y="2655276"/>
            <a:ext cx="11748051" cy="3840449"/>
          </a:xfrm>
        </p:spPr>
        <p:txBody>
          <a:bodyPr>
            <a:normAutofit/>
          </a:bodyPr>
          <a:lstStyle/>
          <a:p>
            <a:pPr marL="0" indent="0" algn="ctr">
              <a:buNone/>
            </a:pPr>
            <a:r>
              <a:rPr lang="en-US" sz="3600" dirty="0" err="1"/>
              <a:t>Vlada</a:t>
            </a:r>
            <a:r>
              <a:rPr lang="en-US" sz="3600" dirty="0"/>
              <a:t> </a:t>
            </a:r>
            <a:r>
              <a:rPr lang="en-US" sz="3600" dirty="0" err="1"/>
              <a:t>Stamenković</a:t>
            </a:r>
            <a:br>
              <a:rPr lang="en-US" sz="3600" dirty="0"/>
            </a:br>
            <a:r>
              <a:rPr lang="en-US" sz="3600" i="1" dirty="0"/>
              <a:t>Blue Origin</a:t>
            </a:r>
          </a:p>
          <a:p>
            <a:pPr marL="0" indent="0" algn="ctr">
              <a:buNone/>
            </a:pPr>
            <a:endParaRPr lang="en-US" sz="3600" i="1" dirty="0"/>
          </a:p>
          <a:p>
            <a:pPr marL="0" indent="0" algn="ctr">
              <a:spcAft>
                <a:spcPts val="600"/>
              </a:spcAft>
              <a:buNone/>
            </a:pPr>
            <a:r>
              <a:rPr lang="en-US" sz="3600" dirty="0"/>
              <a:t>“Space Resources at Blue Origin”</a:t>
            </a:r>
          </a:p>
        </p:txBody>
      </p:sp>
      <p:sp>
        <p:nvSpPr>
          <p:cNvPr id="4" name="Date Placeholder 3"/>
          <p:cNvSpPr>
            <a:spLocks noGrp="1"/>
          </p:cNvSpPr>
          <p:nvPr>
            <p:ph type="dt" sz="half" idx="10"/>
          </p:nvPr>
        </p:nvSpPr>
        <p:spPr/>
        <p:txBody>
          <a:bodyPr/>
          <a:lstStyle/>
          <a:p>
            <a:fld id="{24B93144-C76E-764F-93FB-58C67DB58A80}" type="datetime3">
              <a:rPr lang="en-US" smtClean="0"/>
              <a:t>12 December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3</a:t>
            </a:fld>
            <a:endParaRPr lang="en-US" dirty="0"/>
          </a:p>
        </p:txBody>
      </p:sp>
    </p:spTree>
    <p:extLst>
      <p:ext uri="{BB962C8B-B14F-4D97-AF65-F5344CB8AC3E}">
        <p14:creationId xmlns:p14="http://schemas.microsoft.com/office/powerpoint/2010/main" val="103221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6753A-3D94-D24C-8317-B19910F1BCA6}"/>
              </a:ext>
            </a:extLst>
          </p:cNvPr>
          <p:cNvSpPr>
            <a:spLocks noGrp="1"/>
          </p:cNvSpPr>
          <p:nvPr>
            <p:ph type="title"/>
          </p:nvPr>
        </p:nvSpPr>
        <p:spPr>
          <a:xfrm>
            <a:off x="5278318" y="273244"/>
            <a:ext cx="5801360" cy="762000"/>
          </a:xfrm>
        </p:spPr>
        <p:txBody>
          <a:bodyPr/>
          <a:lstStyle/>
          <a:p>
            <a:r>
              <a:rPr lang="en-US" dirty="0"/>
              <a:t>Notable News</a:t>
            </a:r>
          </a:p>
        </p:txBody>
      </p:sp>
      <p:sp>
        <p:nvSpPr>
          <p:cNvPr id="4" name="Date Placeholder 3">
            <a:extLst>
              <a:ext uri="{FF2B5EF4-FFF2-40B4-BE49-F238E27FC236}">
                <a16:creationId xmlns:a16="http://schemas.microsoft.com/office/drawing/2014/main" id="{DEB141DF-3881-9F4C-B98D-E3C32D31A0D0}"/>
              </a:ext>
            </a:extLst>
          </p:cNvPr>
          <p:cNvSpPr>
            <a:spLocks noGrp="1"/>
          </p:cNvSpPr>
          <p:nvPr>
            <p:ph type="dt" sz="half" idx="10"/>
          </p:nvPr>
        </p:nvSpPr>
        <p:spPr/>
        <p:txBody>
          <a:bodyPr/>
          <a:lstStyle/>
          <a:p>
            <a:fld id="{9324A27A-71D7-D144-92D7-2DC26EE9771C}" type="datetime3">
              <a:rPr lang="en-US" smtClean="0"/>
              <a:t>12 December 2023</a:t>
            </a:fld>
            <a:endParaRPr lang="en-US" dirty="0"/>
          </a:p>
        </p:txBody>
      </p:sp>
      <p:sp>
        <p:nvSpPr>
          <p:cNvPr id="5" name="Footer Placeholder 4">
            <a:extLst>
              <a:ext uri="{FF2B5EF4-FFF2-40B4-BE49-F238E27FC236}">
                <a16:creationId xmlns:a16="http://schemas.microsoft.com/office/drawing/2014/main" id="{F74B786E-4111-D14D-A354-AEC42E5822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ADE05B-B052-C042-A6B4-D00E38022161}"/>
              </a:ext>
            </a:extLst>
          </p:cNvPr>
          <p:cNvSpPr>
            <a:spLocks noGrp="1"/>
          </p:cNvSpPr>
          <p:nvPr>
            <p:ph type="sldNum" sz="quarter" idx="12"/>
          </p:nvPr>
        </p:nvSpPr>
        <p:spPr/>
        <p:txBody>
          <a:bodyPr/>
          <a:lstStyle/>
          <a:p>
            <a:fld id="{4EBCDCBD-78E1-0D41-A999-31B5EBF8E02C}" type="slidenum">
              <a:rPr lang="en-US" smtClean="0"/>
              <a:pPr/>
              <a:t>4</a:t>
            </a:fld>
            <a:endParaRPr lang="en-US" dirty="0"/>
          </a:p>
        </p:txBody>
      </p:sp>
      <p:pic>
        <p:nvPicPr>
          <p:cNvPr id="1026" name="Picture 2" descr="A Graphic of the Break the Ice Lunar Challenge Logo placed on a photo of the Moon.">
            <a:extLst>
              <a:ext uri="{FF2B5EF4-FFF2-40B4-BE49-F238E27FC236}">
                <a16:creationId xmlns:a16="http://schemas.microsoft.com/office/drawing/2014/main" id="{539E835E-FC60-AA6F-EF6D-5F49418D5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358" y="2920078"/>
            <a:ext cx="5368957" cy="35804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97357C-2B4F-46C0-32F2-5EA3160E3D9F}"/>
              </a:ext>
            </a:extLst>
          </p:cNvPr>
          <p:cNvSpPr txBox="1"/>
          <p:nvPr/>
        </p:nvSpPr>
        <p:spPr>
          <a:xfrm>
            <a:off x="0" y="1035244"/>
            <a:ext cx="4165996" cy="3170099"/>
          </a:xfrm>
          <a:prstGeom prst="rect">
            <a:avLst/>
          </a:prstGeom>
          <a:solidFill>
            <a:srgbClr val="595959">
              <a:alpha val="76000"/>
            </a:srgbClr>
          </a:solidFill>
          <a:ln w="19050">
            <a:noFill/>
          </a:ln>
        </p:spPr>
        <p:txBody>
          <a:bodyPr wrap="square" rtlCol="0">
            <a:spAutoFit/>
          </a:bodyPr>
          <a:lstStyle/>
          <a:p>
            <a:pPr algn="ctr"/>
            <a:r>
              <a:rPr lang="en-US" sz="2000" dirty="0">
                <a:solidFill>
                  <a:schemeClr val="bg1"/>
                </a:solidFill>
              </a:rPr>
              <a:t>Congratulations to the winners of the Break the Ice Lunar NASA Centennial Challenge!</a:t>
            </a:r>
          </a:p>
          <a:p>
            <a:pPr algn="ctr"/>
            <a:r>
              <a:rPr lang="en-US" sz="2000" dirty="0">
                <a:solidFill>
                  <a:schemeClr val="bg1"/>
                </a:solidFill>
              </a:rPr>
              <a:t> </a:t>
            </a:r>
          </a:p>
          <a:p>
            <a:pPr algn="ctr"/>
            <a:r>
              <a:rPr lang="en-US" sz="2000" dirty="0">
                <a:solidFill>
                  <a:schemeClr val="bg1"/>
                </a:solidFill>
                <a:hlinkClick r:id="rId4"/>
              </a:rPr>
              <a:t>https://www.nasa.gov/directorates/stmd/stmd-prizes-challenges-crowdsourcing-program/centennial-challenges/six-finalists-named-in-nasas-3-5-million-break-the-ice-challenge/</a:t>
            </a:r>
            <a:r>
              <a:rPr lang="en-US" sz="2000" dirty="0">
                <a:solidFill>
                  <a:schemeClr val="bg1"/>
                </a:solidFill>
              </a:rPr>
              <a:t> </a:t>
            </a:r>
          </a:p>
        </p:txBody>
      </p:sp>
      <p:pic>
        <p:nvPicPr>
          <p:cNvPr id="11" name="Picture 10">
            <a:extLst>
              <a:ext uri="{FF2B5EF4-FFF2-40B4-BE49-F238E27FC236}">
                <a16:creationId xmlns:a16="http://schemas.microsoft.com/office/drawing/2014/main" id="{411D26E8-99C3-36F7-385B-C013B5C77C80}"/>
              </a:ext>
            </a:extLst>
          </p:cNvPr>
          <p:cNvPicPr>
            <a:picLocks noChangeAspect="1"/>
          </p:cNvPicPr>
          <p:nvPr/>
        </p:nvPicPr>
        <p:blipFill>
          <a:blip r:embed="rId5"/>
          <a:stretch>
            <a:fillRect/>
          </a:stretch>
        </p:blipFill>
        <p:spPr>
          <a:xfrm>
            <a:off x="5830511" y="929486"/>
            <a:ext cx="6254572" cy="2838380"/>
          </a:xfrm>
          <a:prstGeom prst="rect">
            <a:avLst/>
          </a:prstGeom>
        </p:spPr>
      </p:pic>
    </p:spTree>
    <p:extLst>
      <p:ext uri="{BB962C8B-B14F-4D97-AF65-F5344CB8AC3E}">
        <p14:creationId xmlns:p14="http://schemas.microsoft.com/office/powerpoint/2010/main" val="41209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686" y="272153"/>
            <a:ext cx="7508240" cy="762000"/>
          </a:xfrm>
        </p:spPr>
        <p:txBody>
          <a:bodyPr/>
          <a:lstStyle/>
          <a:p>
            <a:r>
              <a:rPr lang="en-US" dirty="0"/>
              <a:t>Upcoming Meetings</a:t>
            </a:r>
          </a:p>
        </p:txBody>
      </p:sp>
      <p:sp>
        <p:nvSpPr>
          <p:cNvPr id="3" name="Content Placeholder 2"/>
          <p:cNvSpPr>
            <a:spLocks noGrp="1"/>
          </p:cNvSpPr>
          <p:nvPr>
            <p:ph idx="1"/>
          </p:nvPr>
        </p:nvSpPr>
        <p:spPr>
          <a:xfrm>
            <a:off x="288236" y="918423"/>
            <a:ext cx="11661690" cy="5266189"/>
          </a:xfrm>
        </p:spPr>
        <p:txBody>
          <a:bodyPr>
            <a:normAutofit lnSpcReduction="10000"/>
          </a:bodyPr>
          <a:lstStyle/>
          <a:p>
            <a:pPr>
              <a:lnSpc>
                <a:spcPct val="110000"/>
              </a:lnSpc>
              <a:spcBef>
                <a:spcPts val="0"/>
              </a:spcBef>
              <a:spcAft>
                <a:spcPts val="600"/>
              </a:spcAft>
            </a:pPr>
            <a:r>
              <a:rPr lang="en-US" b="1" dirty="0"/>
              <a:t>Small Business, BIG Opportunities: Pathways to Procurement at NASA (Jan 25, 2024, 1pm ET)</a:t>
            </a:r>
          </a:p>
          <a:p>
            <a:pPr lvl="1">
              <a:lnSpc>
                <a:spcPct val="110000"/>
              </a:lnSpc>
              <a:spcBef>
                <a:spcPts val="0"/>
              </a:spcBef>
              <a:spcAft>
                <a:spcPts val="600"/>
              </a:spcAft>
            </a:pPr>
            <a:r>
              <a:rPr lang="en-US" dirty="0">
                <a:hlinkClick r:id="rId3"/>
              </a:rPr>
              <a:t>https://www.eventbrite.com/e/small-business-big-opportunities-pathways-to-procurement-at-nasa-tickets-750764706447</a:t>
            </a:r>
            <a:r>
              <a:rPr lang="en-US" dirty="0"/>
              <a:t> </a:t>
            </a:r>
          </a:p>
          <a:p>
            <a:pPr lvl="1">
              <a:lnSpc>
                <a:spcPct val="110000"/>
              </a:lnSpc>
              <a:spcBef>
                <a:spcPts val="0"/>
              </a:spcBef>
              <a:spcAft>
                <a:spcPts val="600"/>
              </a:spcAft>
            </a:pPr>
            <a:r>
              <a:rPr lang="en-US" dirty="0"/>
              <a:t>Small Business, BIG Opportunities: Pathways to Procurement at NASA, where small businesses will have the open opportunity to connect with NASA representatives, industry experts, and fellow entrepreneurs. This event is primarily focused on fostering meaningful networking while providing valuable insights into federal government contracting opportunities. </a:t>
            </a:r>
          </a:p>
          <a:p>
            <a:pPr>
              <a:lnSpc>
                <a:spcPct val="110000"/>
              </a:lnSpc>
              <a:spcBef>
                <a:spcPts val="0"/>
              </a:spcBef>
              <a:spcAft>
                <a:spcPts val="600"/>
              </a:spcAft>
            </a:pPr>
            <a:r>
              <a:rPr lang="en-US" b="1" dirty="0"/>
              <a:t>2024 LSIC Spring Meeting (Week of April 22, 2024)</a:t>
            </a:r>
          </a:p>
          <a:p>
            <a:pPr lvl="1">
              <a:lnSpc>
                <a:spcPct val="110000"/>
              </a:lnSpc>
              <a:spcBef>
                <a:spcPts val="0"/>
              </a:spcBef>
              <a:spcAft>
                <a:spcPts val="600"/>
              </a:spcAft>
            </a:pPr>
            <a:r>
              <a:rPr lang="en-US" dirty="0">
                <a:hlinkClick r:id="rId4"/>
              </a:rPr>
              <a:t>https://lsic.jhuapl.edu/Events/Agenda/index.php?id=465</a:t>
            </a:r>
            <a:r>
              <a:rPr lang="en-US" dirty="0"/>
              <a:t> </a:t>
            </a:r>
          </a:p>
          <a:p>
            <a:pPr lvl="1">
              <a:lnSpc>
                <a:spcPct val="110000"/>
              </a:lnSpc>
              <a:spcBef>
                <a:spcPts val="0"/>
              </a:spcBef>
              <a:spcAft>
                <a:spcPts val="600"/>
              </a:spcAft>
            </a:pPr>
            <a:r>
              <a:rPr lang="en-US" dirty="0"/>
              <a:t>JHU/APL </a:t>
            </a:r>
            <a:r>
              <a:rPr lang="en-US" dirty="0" err="1"/>
              <a:t>Kossiakoff</a:t>
            </a:r>
            <a:r>
              <a:rPr lang="en-US" dirty="0"/>
              <a:t> Center, Laurel, MD &amp; Virtual</a:t>
            </a:r>
          </a:p>
          <a:p>
            <a:pPr lvl="1">
              <a:lnSpc>
                <a:spcPct val="110000"/>
              </a:lnSpc>
              <a:spcBef>
                <a:spcPts val="0"/>
              </a:spcBef>
              <a:spcAft>
                <a:spcPts val="600"/>
              </a:spcAft>
            </a:pPr>
            <a:r>
              <a:rPr lang="en-US" dirty="0"/>
              <a:t>Stay tuned for details!</a:t>
            </a:r>
          </a:p>
          <a:p>
            <a:pPr>
              <a:lnSpc>
                <a:spcPct val="110000"/>
              </a:lnSpc>
              <a:spcBef>
                <a:spcPts val="0"/>
              </a:spcBef>
              <a:spcAft>
                <a:spcPts val="600"/>
              </a:spcAft>
            </a:pPr>
            <a:r>
              <a:rPr lang="en-US" b="1" dirty="0"/>
              <a:t>Space Resources Week (March 25-27, 2024)</a:t>
            </a:r>
          </a:p>
          <a:p>
            <a:pPr lvl="1">
              <a:lnSpc>
                <a:spcPct val="110000"/>
              </a:lnSpc>
              <a:spcBef>
                <a:spcPts val="0"/>
              </a:spcBef>
              <a:spcAft>
                <a:spcPts val="600"/>
              </a:spcAft>
            </a:pPr>
            <a:r>
              <a:rPr lang="en-US" dirty="0">
                <a:hlinkClick r:id="rId5"/>
              </a:rPr>
              <a:t>https://www.spaceresourcesweek.lu/</a:t>
            </a:r>
            <a:endParaRPr lang="en-US" dirty="0"/>
          </a:p>
          <a:p>
            <a:pPr lvl="1">
              <a:lnSpc>
                <a:spcPct val="110000"/>
              </a:lnSpc>
              <a:spcBef>
                <a:spcPts val="0"/>
              </a:spcBef>
              <a:spcAft>
                <a:spcPts val="600"/>
              </a:spcAft>
            </a:pPr>
            <a:r>
              <a:rPr lang="en-US" dirty="0"/>
              <a:t>European Convention Center Luxembourg &amp; Virtual</a:t>
            </a:r>
          </a:p>
          <a:p>
            <a:pPr lvl="1">
              <a:lnSpc>
                <a:spcPct val="110000"/>
              </a:lnSpc>
              <a:spcBef>
                <a:spcPts val="0"/>
              </a:spcBef>
              <a:spcAft>
                <a:spcPts val="600"/>
              </a:spcAft>
            </a:pPr>
            <a:r>
              <a:rPr lang="en-US" dirty="0"/>
              <a:t>Abstract submission just closed, registration opening soon.</a:t>
            </a:r>
          </a:p>
          <a:p>
            <a:pPr>
              <a:lnSpc>
                <a:spcPct val="110000"/>
              </a:lnSpc>
              <a:spcBef>
                <a:spcPts val="0"/>
              </a:spcBef>
              <a:spcAft>
                <a:spcPts val="600"/>
              </a:spcAft>
            </a:pPr>
            <a:r>
              <a:rPr lang="en-US" b="1" dirty="0"/>
              <a:t>International Conference on Environmental Systems (ICES) (July 21-25, 2024)</a:t>
            </a:r>
          </a:p>
          <a:p>
            <a:pPr lvl="1">
              <a:lnSpc>
                <a:spcPct val="110000"/>
              </a:lnSpc>
              <a:spcBef>
                <a:spcPts val="0"/>
              </a:spcBef>
              <a:spcAft>
                <a:spcPts val="600"/>
              </a:spcAft>
            </a:pPr>
            <a:r>
              <a:rPr lang="en-US" dirty="0">
                <a:hlinkClick r:id="rId6"/>
              </a:rPr>
              <a:t>https://www.ices.space/call-for-paper-2024/</a:t>
            </a:r>
            <a:endParaRPr lang="en-US" dirty="0"/>
          </a:p>
          <a:p>
            <a:pPr lvl="1">
              <a:lnSpc>
                <a:spcPct val="110000"/>
              </a:lnSpc>
              <a:spcBef>
                <a:spcPts val="0"/>
              </a:spcBef>
              <a:spcAft>
                <a:spcPts val="600"/>
              </a:spcAft>
            </a:pPr>
            <a:r>
              <a:rPr lang="en-US" dirty="0"/>
              <a:t>Sessions include: “Advanced Technologies for In-Situ Resource Utilization”, “Space Architecture”, “Planetary and Spacecraft Dust Properties and Mitigation Technologies”, “Human/Robotics System Integration”</a:t>
            </a:r>
          </a:p>
          <a:p>
            <a:pPr lvl="1">
              <a:lnSpc>
                <a:spcPct val="110000"/>
              </a:lnSpc>
              <a:spcBef>
                <a:spcPts val="0"/>
              </a:spcBef>
              <a:spcAft>
                <a:spcPts val="600"/>
              </a:spcAft>
            </a:pPr>
            <a:r>
              <a:rPr lang="en-US" dirty="0"/>
              <a:t>Abstract deadline November 20</a:t>
            </a:r>
          </a:p>
          <a:p>
            <a:pPr lvl="1">
              <a:lnSpc>
                <a:spcPct val="110000"/>
              </a:lnSpc>
              <a:spcBef>
                <a:spcPts val="0"/>
              </a:spcBef>
              <a:spcAft>
                <a:spcPts val="600"/>
              </a:spcAft>
            </a:pPr>
            <a:endParaRPr lang="en-US" b="1" dirty="0"/>
          </a:p>
          <a:p>
            <a:pPr>
              <a:lnSpc>
                <a:spcPct val="110000"/>
              </a:lnSpc>
              <a:spcBef>
                <a:spcPts val="0"/>
              </a:spcBef>
              <a:spcAft>
                <a:spcPts val="600"/>
              </a:spcAft>
            </a:pPr>
            <a:endParaRPr lang="en-US" sz="2800" b="1" dirty="0"/>
          </a:p>
          <a:p>
            <a:pPr>
              <a:lnSpc>
                <a:spcPct val="110000"/>
              </a:lnSpc>
              <a:spcBef>
                <a:spcPts val="0"/>
              </a:spcBef>
              <a:spcAft>
                <a:spcPts val="600"/>
              </a:spcAft>
            </a:pPr>
            <a:r>
              <a:rPr lang="en-US" sz="2800" b="1" dirty="0"/>
              <a:t>ISRU FG Meetings moving to third Wednesdays </a:t>
            </a:r>
            <a:r>
              <a:rPr lang="en-US" sz="2800" b="1" u="sng" dirty="0"/>
              <a:t>at 11am ET</a:t>
            </a:r>
          </a:p>
        </p:txBody>
      </p:sp>
      <p:sp>
        <p:nvSpPr>
          <p:cNvPr id="4" name="Date Placeholder 3"/>
          <p:cNvSpPr>
            <a:spLocks noGrp="1"/>
          </p:cNvSpPr>
          <p:nvPr>
            <p:ph type="dt" sz="half" idx="10"/>
          </p:nvPr>
        </p:nvSpPr>
        <p:spPr/>
        <p:txBody>
          <a:bodyPr/>
          <a:lstStyle/>
          <a:p>
            <a:fld id="{24B93144-C76E-764F-93FB-58C67DB58A80}" type="datetime3">
              <a:rPr lang="en-US" smtClean="0"/>
              <a:t>12 December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5</a:t>
            </a:fld>
            <a:endParaRPr lang="en-US" dirty="0"/>
          </a:p>
        </p:txBody>
      </p:sp>
    </p:spTree>
    <p:extLst>
      <p:ext uri="{BB962C8B-B14F-4D97-AF65-F5344CB8AC3E}">
        <p14:creationId xmlns:p14="http://schemas.microsoft.com/office/powerpoint/2010/main" val="4175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564" y="278117"/>
            <a:ext cx="8403436" cy="762000"/>
          </a:xfrm>
        </p:spPr>
        <p:txBody>
          <a:bodyPr/>
          <a:lstStyle/>
          <a:p>
            <a:r>
              <a:rPr lang="en-US" dirty="0"/>
              <a:t>Funding/Employment Opportunities</a:t>
            </a:r>
          </a:p>
        </p:txBody>
      </p:sp>
      <p:sp>
        <p:nvSpPr>
          <p:cNvPr id="3" name="Content Placeholder 2"/>
          <p:cNvSpPr>
            <a:spLocks noGrp="1"/>
          </p:cNvSpPr>
          <p:nvPr>
            <p:ph idx="1"/>
          </p:nvPr>
        </p:nvSpPr>
        <p:spPr>
          <a:xfrm>
            <a:off x="288235" y="1077853"/>
            <a:ext cx="8784513" cy="5422635"/>
          </a:xfrm>
        </p:spPr>
        <p:txBody>
          <a:bodyPr>
            <a:normAutofit lnSpcReduction="10000"/>
          </a:bodyPr>
          <a:lstStyle/>
          <a:p>
            <a:pPr>
              <a:lnSpc>
                <a:spcPct val="110000"/>
              </a:lnSpc>
              <a:spcBef>
                <a:spcPts val="0"/>
              </a:spcBef>
              <a:spcAft>
                <a:spcPts val="600"/>
              </a:spcAft>
            </a:pPr>
            <a:r>
              <a:rPr lang="en-US" b="1" dirty="0"/>
              <a:t>NASA STMD RFI for LIFT-1 ISRU Demonstration </a:t>
            </a:r>
            <a:r>
              <a:rPr lang="en-US" dirty="0"/>
              <a:t>due December 18</a:t>
            </a:r>
          </a:p>
          <a:p>
            <a:pPr lvl="1">
              <a:lnSpc>
                <a:spcPct val="110000"/>
              </a:lnSpc>
              <a:spcBef>
                <a:spcPts val="0"/>
              </a:spcBef>
              <a:spcAft>
                <a:spcPts val="600"/>
              </a:spcAft>
            </a:pPr>
            <a:r>
              <a:rPr lang="en-US" dirty="0">
                <a:hlinkClick r:id="rId3"/>
              </a:rPr>
              <a:t>https://www.nasa.gov/directorates/stmd/nasa-lift-1-request-for-information/</a:t>
            </a:r>
            <a:endParaRPr lang="en-US" dirty="0"/>
          </a:p>
          <a:p>
            <a:pPr lvl="1">
              <a:lnSpc>
                <a:spcPct val="110000"/>
              </a:lnSpc>
              <a:spcBef>
                <a:spcPts val="0"/>
              </a:spcBef>
              <a:spcAft>
                <a:spcPts val="600"/>
              </a:spcAft>
            </a:pPr>
            <a:r>
              <a:rPr lang="en-US" dirty="0">
                <a:hlinkClick r:id="rId4"/>
              </a:rPr>
              <a:t>https://nspires.nasaprs.com/external/solicitations/summary.do?solId=%7b23D0FE0E-099D-77A8-3E06-2C516D900762%7d&amp;path=&amp;method=init</a:t>
            </a:r>
            <a:endParaRPr lang="en-US" dirty="0"/>
          </a:p>
          <a:p>
            <a:pPr marL="0" marR="0" lvl="0" indent="0" algn="l" defTabSz="914400" rtl="0" eaLnBrk="1" fontAlgn="auto" latinLnBrk="0" hangingPunct="1">
              <a:lnSpc>
                <a:spcPct val="110000"/>
              </a:lnSpc>
              <a:spcBef>
                <a:spcPts val="0"/>
              </a:spcBef>
              <a:spcAft>
                <a:spcPts val="600"/>
              </a:spcAft>
              <a:buClrTx/>
              <a:buSz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NASA 2024 BIG Idea Challenge proposals </a:t>
            </a: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due February 1</a:t>
            </a:r>
          </a:p>
          <a:p>
            <a:pPr marL="693738" marR="0" lvl="1" indent="-246063" algn="l" defTabSz="914400" rtl="0" eaLnBrk="1" fontAlgn="auto" latinLnBrk="0" hangingPunct="1">
              <a:lnSpc>
                <a:spcPct val="110000"/>
              </a:lnSpc>
              <a:spcBef>
                <a:spcPts val="0"/>
              </a:spcBef>
              <a:spcAft>
                <a:spcPts val="60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hlinkClick r:id="rId5"/>
              </a:rPr>
              <a:t>https://bigidea.nianet.org/</a:t>
            </a: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693738" marR="0" lvl="1" indent="-246063" algn="l" defTabSz="914400" rtl="0" eaLnBrk="1" fontAlgn="auto" latinLnBrk="0" hangingPunct="1">
              <a:lnSpc>
                <a:spcPct val="110000"/>
              </a:lnSpc>
              <a:spcBef>
                <a:spcPts val="0"/>
              </a:spcBef>
              <a:spcAft>
                <a:spcPts val="60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Theme: Inflatable Systems for Lunar Operations</a:t>
            </a:r>
          </a:p>
          <a:p>
            <a:pPr marL="447675" marR="0" lvl="1" indent="0" algn="l" defTabSz="914400" rtl="0" eaLnBrk="1" fontAlgn="auto" latinLnBrk="0" hangingPunct="1">
              <a:lnSpc>
                <a:spcPct val="110000"/>
              </a:lnSpc>
              <a:spcBef>
                <a:spcPts val="0"/>
              </a:spcBef>
              <a:spcAft>
                <a:spcPts val="600"/>
              </a:spcAft>
              <a:buClrTx/>
              <a:buSzTx/>
              <a:buFont typeface=".AppleSystemUIFont" charset="-120"/>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endParaRPr>
          </a:p>
          <a:p>
            <a:pPr marL="447675" marR="0" lvl="1" indent="0" algn="l" defTabSz="914400" rtl="0" eaLnBrk="1" fontAlgn="auto" latinLnBrk="0" hangingPunct="1">
              <a:lnSpc>
                <a:spcPct val="110000"/>
              </a:lnSpc>
              <a:spcBef>
                <a:spcPts val="0"/>
              </a:spcBef>
              <a:spcAft>
                <a:spcPts val="600"/>
              </a:spcAft>
              <a:buClrTx/>
              <a:buSzTx/>
              <a:buFont typeface=".AppleSystemUIFont" charset="-120"/>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0537FF"/>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https://lsic.jhuapl.edu/Resources/Funding-Opportunities.php</a:t>
            </a:r>
            <a:endParaRPr lang="en-US" sz="2000" dirty="0">
              <a:solidFill>
                <a:srgbClr val="FFFFFF"/>
              </a:solidFill>
              <a:latin typeface="Arial" panose="020B0604020202020204"/>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hlinkClick r:id="rId7"/>
              </a:rPr>
              <a:t>https://lsic.jhuapl.edu/Resources/Opportunities.php?f=Job</a:t>
            </a: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a:lnSpc>
                <a:spcPct val="110000"/>
              </a:lnSpc>
              <a:spcBef>
                <a:spcPts val="0"/>
              </a:spcBef>
              <a:spcAft>
                <a:spcPts val="600"/>
              </a:spcAft>
            </a:pPr>
            <a:endParaRPr lang="en-US" dirty="0"/>
          </a:p>
          <a:p>
            <a:pPr lvl="1">
              <a:lnSpc>
                <a:spcPct val="110000"/>
              </a:lnSpc>
              <a:spcBef>
                <a:spcPts val="0"/>
              </a:spcBef>
              <a:spcAft>
                <a:spcPts val="600"/>
              </a:spcAft>
            </a:pPr>
            <a:endParaRPr lang="en-US" dirty="0"/>
          </a:p>
          <a:p>
            <a:pPr>
              <a:lnSpc>
                <a:spcPct val="110000"/>
              </a:lnSpc>
              <a:spcBef>
                <a:spcPts val="0"/>
              </a:spcBef>
              <a:spcAft>
                <a:spcPts val="600"/>
              </a:spcAft>
            </a:pP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12 December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6</a:t>
            </a:fld>
            <a:endParaRPr lang="en-US" dirty="0"/>
          </a:p>
        </p:txBody>
      </p:sp>
      <p:pic>
        <p:nvPicPr>
          <p:cNvPr id="11" name="Picture 10">
            <a:extLst>
              <a:ext uri="{FF2B5EF4-FFF2-40B4-BE49-F238E27FC236}">
                <a16:creationId xmlns:a16="http://schemas.microsoft.com/office/drawing/2014/main" id="{1C93E41B-08A0-9F84-86F5-9738441E9EFA}"/>
              </a:ext>
            </a:extLst>
          </p:cNvPr>
          <p:cNvPicPr>
            <a:picLocks noChangeAspect="1"/>
          </p:cNvPicPr>
          <p:nvPr/>
        </p:nvPicPr>
        <p:blipFill>
          <a:blip r:embed="rId8"/>
          <a:stretch>
            <a:fillRect/>
          </a:stretch>
        </p:blipFill>
        <p:spPr>
          <a:xfrm>
            <a:off x="9183676" y="2315688"/>
            <a:ext cx="2720089" cy="2720089"/>
          </a:xfrm>
          <a:prstGeom prst="rect">
            <a:avLst/>
          </a:prstGeom>
        </p:spPr>
      </p:pic>
      <p:cxnSp>
        <p:nvCxnSpPr>
          <p:cNvPr id="13" name="Straight Arrow Connector 12">
            <a:extLst>
              <a:ext uri="{FF2B5EF4-FFF2-40B4-BE49-F238E27FC236}">
                <a16:creationId xmlns:a16="http://schemas.microsoft.com/office/drawing/2014/main" id="{211567C9-EBB1-9AF7-FCF2-BC2CB958CF4A}"/>
              </a:ext>
            </a:extLst>
          </p:cNvPr>
          <p:cNvCxnSpPr>
            <a:cxnSpLocks/>
          </p:cNvCxnSpPr>
          <p:nvPr/>
        </p:nvCxnSpPr>
        <p:spPr>
          <a:xfrm>
            <a:off x="8288977" y="1531917"/>
            <a:ext cx="1750868" cy="6531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10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390F-EEE6-9323-5784-FB57840B3D89}"/>
              </a:ext>
            </a:extLst>
          </p:cNvPr>
          <p:cNvSpPr>
            <a:spLocks noGrp="1"/>
          </p:cNvSpPr>
          <p:nvPr>
            <p:ph type="title"/>
          </p:nvPr>
        </p:nvSpPr>
        <p:spPr>
          <a:xfrm>
            <a:off x="3946358" y="419100"/>
            <a:ext cx="7788442" cy="762000"/>
          </a:xfrm>
        </p:spPr>
        <p:txBody>
          <a:bodyPr/>
          <a:lstStyle/>
          <a:p>
            <a:r>
              <a:rPr lang="en-US" dirty="0"/>
              <a:t>ISRU End-Of-Year Survey</a:t>
            </a:r>
          </a:p>
        </p:txBody>
      </p:sp>
      <p:pic>
        <p:nvPicPr>
          <p:cNvPr id="8" name="Content Placeholder 7">
            <a:extLst>
              <a:ext uri="{FF2B5EF4-FFF2-40B4-BE49-F238E27FC236}">
                <a16:creationId xmlns:a16="http://schemas.microsoft.com/office/drawing/2014/main" id="{34364D5D-E474-8BDB-83CB-3A713BFE615A}"/>
              </a:ext>
            </a:extLst>
          </p:cNvPr>
          <p:cNvPicPr>
            <a:picLocks noGrp="1" noChangeAspect="1"/>
          </p:cNvPicPr>
          <p:nvPr>
            <p:ph idx="1"/>
          </p:nvPr>
        </p:nvPicPr>
        <p:blipFill>
          <a:blip r:embed="rId2"/>
          <a:stretch>
            <a:fillRect/>
          </a:stretch>
        </p:blipFill>
        <p:spPr>
          <a:xfrm>
            <a:off x="7636215" y="1656113"/>
            <a:ext cx="3986738" cy="3986738"/>
          </a:xfrm>
        </p:spPr>
      </p:pic>
      <p:sp>
        <p:nvSpPr>
          <p:cNvPr id="4" name="Date Placeholder 3">
            <a:extLst>
              <a:ext uri="{FF2B5EF4-FFF2-40B4-BE49-F238E27FC236}">
                <a16:creationId xmlns:a16="http://schemas.microsoft.com/office/drawing/2014/main" id="{B3D51B29-988B-6337-7D8F-B8AE6B70AD87}"/>
              </a:ext>
            </a:extLst>
          </p:cNvPr>
          <p:cNvSpPr>
            <a:spLocks noGrp="1"/>
          </p:cNvSpPr>
          <p:nvPr>
            <p:ph type="dt" sz="half" idx="10"/>
          </p:nvPr>
        </p:nvSpPr>
        <p:spPr/>
        <p:txBody>
          <a:bodyPr/>
          <a:lstStyle/>
          <a:p>
            <a:fld id="{24B93144-C76E-764F-93FB-58C67DB58A80}" type="datetime3">
              <a:rPr lang="en-US" smtClean="0"/>
              <a:t>12 December 2023</a:t>
            </a:fld>
            <a:endParaRPr lang="en-US" dirty="0"/>
          </a:p>
        </p:txBody>
      </p:sp>
      <p:sp>
        <p:nvSpPr>
          <p:cNvPr id="5" name="Footer Placeholder 4">
            <a:extLst>
              <a:ext uri="{FF2B5EF4-FFF2-40B4-BE49-F238E27FC236}">
                <a16:creationId xmlns:a16="http://schemas.microsoft.com/office/drawing/2014/main" id="{B8E76764-9B98-A809-C72A-D3760C04B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AA99BB-0A9C-4BBF-B65B-64B2715AE90F}"/>
              </a:ext>
            </a:extLst>
          </p:cNvPr>
          <p:cNvSpPr>
            <a:spLocks noGrp="1"/>
          </p:cNvSpPr>
          <p:nvPr>
            <p:ph type="sldNum" sz="quarter" idx="12"/>
          </p:nvPr>
        </p:nvSpPr>
        <p:spPr/>
        <p:txBody>
          <a:bodyPr/>
          <a:lstStyle/>
          <a:p>
            <a:fld id="{4EBCDCBD-78E1-0D41-A999-31B5EBF8E02C}" type="slidenum">
              <a:rPr lang="en-US" smtClean="0"/>
              <a:pPr/>
              <a:t>7</a:t>
            </a:fld>
            <a:endParaRPr lang="en-US" dirty="0"/>
          </a:p>
        </p:txBody>
      </p:sp>
      <p:sp>
        <p:nvSpPr>
          <p:cNvPr id="9" name="TextBox 8">
            <a:extLst>
              <a:ext uri="{FF2B5EF4-FFF2-40B4-BE49-F238E27FC236}">
                <a16:creationId xmlns:a16="http://schemas.microsoft.com/office/drawing/2014/main" id="{D9D86020-69F7-A54E-4ECC-CE24A3050624}"/>
              </a:ext>
            </a:extLst>
          </p:cNvPr>
          <p:cNvSpPr txBox="1"/>
          <p:nvPr/>
        </p:nvSpPr>
        <p:spPr>
          <a:xfrm>
            <a:off x="7267699" y="5729783"/>
            <a:ext cx="4811019" cy="400110"/>
          </a:xfrm>
          <a:prstGeom prst="rect">
            <a:avLst/>
          </a:prstGeom>
          <a:noFill/>
          <a:ln w="19050">
            <a:noFill/>
          </a:ln>
        </p:spPr>
        <p:txBody>
          <a:bodyPr wrap="square" rtlCol="0">
            <a:spAutoFit/>
          </a:bodyPr>
          <a:lstStyle/>
          <a:p>
            <a:r>
              <a:rPr lang="en-US" sz="2000" dirty="0">
                <a:solidFill>
                  <a:schemeClr val="bg1"/>
                </a:solidFill>
                <a:hlinkClick r:id="rId3"/>
              </a:rPr>
              <a:t>https://forms.gle/gZxGPxArwJHWFZ2C9</a:t>
            </a:r>
            <a:r>
              <a:rPr lang="en-US" sz="2000" dirty="0">
                <a:solidFill>
                  <a:schemeClr val="bg1"/>
                </a:solidFill>
              </a:rPr>
              <a:t> </a:t>
            </a:r>
          </a:p>
        </p:txBody>
      </p:sp>
      <p:sp>
        <p:nvSpPr>
          <p:cNvPr id="10" name="TextBox 9">
            <a:extLst>
              <a:ext uri="{FF2B5EF4-FFF2-40B4-BE49-F238E27FC236}">
                <a16:creationId xmlns:a16="http://schemas.microsoft.com/office/drawing/2014/main" id="{50CE366F-496F-F298-7839-B385331C806F}"/>
              </a:ext>
            </a:extLst>
          </p:cNvPr>
          <p:cNvSpPr txBox="1"/>
          <p:nvPr/>
        </p:nvSpPr>
        <p:spPr>
          <a:xfrm>
            <a:off x="249382" y="1555668"/>
            <a:ext cx="6602680" cy="2862322"/>
          </a:xfrm>
          <a:prstGeom prst="rect">
            <a:avLst/>
          </a:prstGeom>
          <a:noFill/>
          <a:ln w="19050">
            <a:noFill/>
          </a:ln>
        </p:spPr>
        <p:txBody>
          <a:bodyPr wrap="square" rtlCol="0">
            <a:spAutoFit/>
          </a:bodyPr>
          <a:lstStyle/>
          <a:p>
            <a:pPr marL="342900" indent="-342900">
              <a:buFont typeface="Arial" panose="020B0604020202020204" pitchFamily="34" charset="0"/>
              <a:buChar char="•"/>
            </a:pPr>
            <a:r>
              <a:rPr lang="en-US" sz="2000" dirty="0">
                <a:solidFill>
                  <a:schemeClr val="bg1"/>
                </a:solidFill>
              </a:rPr>
              <a:t>With 2023 wrapping up, we're hoping to get a sense for what worked, what didn't work, and what you'd like to see in 2024 for the In-Situ Resource Utilization (ISRU) Focus Group in LSIC. Feel free to fill out as much of the survey as you feel comfortable. </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survey is completely anonymous, and we will not share any user data. </a:t>
            </a:r>
          </a:p>
          <a:p>
            <a:endParaRPr lang="en-US" sz="2000" dirty="0" err="1">
              <a:solidFill>
                <a:schemeClr val="bg1"/>
              </a:solidFill>
            </a:endParaRPr>
          </a:p>
        </p:txBody>
      </p:sp>
    </p:spTree>
    <p:extLst>
      <p:ext uri="{BB962C8B-B14F-4D97-AF65-F5344CB8AC3E}">
        <p14:creationId xmlns:p14="http://schemas.microsoft.com/office/powerpoint/2010/main" val="251339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501047" y="2261706"/>
            <a:ext cx="10714892" cy="1448788"/>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Thoughts on Monthly Meeting Structure</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116773" y="3710494"/>
            <a:ext cx="11483439" cy="2346946"/>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747713" indent="-404813">
              <a:lnSpc>
                <a:spcPct val="100000"/>
              </a:lnSpc>
              <a:buFont typeface="+mj-lt"/>
              <a:buAutoNum type="arabicPeriod"/>
            </a:pPr>
            <a:r>
              <a:rPr lang="en-US" sz="2400" u="sng" dirty="0"/>
              <a:t>Seminar-style</a:t>
            </a:r>
            <a:r>
              <a:rPr lang="en-US" sz="2400" dirty="0"/>
              <a:t>: 1-2 talks from members of the community</a:t>
            </a:r>
          </a:p>
          <a:p>
            <a:pPr marL="747713" indent="-404813">
              <a:lnSpc>
                <a:spcPct val="100000"/>
              </a:lnSpc>
              <a:buFont typeface="+mj-lt"/>
              <a:buAutoNum type="arabicPeriod"/>
            </a:pPr>
            <a:r>
              <a:rPr lang="en-US" sz="2400" u="sng" dirty="0"/>
              <a:t>Working-style</a:t>
            </a:r>
            <a:r>
              <a:rPr lang="en-US" sz="2400" dirty="0"/>
              <a:t>: discussing priorities relevant to a specific gap, and trying to determine a path to closing that gap</a:t>
            </a:r>
          </a:p>
          <a:p>
            <a:pPr marL="747713" indent="-404813">
              <a:lnSpc>
                <a:spcPct val="100000"/>
              </a:lnSpc>
              <a:buFont typeface="+mj-lt"/>
              <a:buAutoNum type="arabicPeriod"/>
            </a:pPr>
            <a:r>
              <a:rPr lang="en-US" sz="2400" u="sng" dirty="0"/>
              <a:t>Networking-style</a:t>
            </a:r>
            <a:r>
              <a:rPr lang="en-US" sz="2400" dirty="0"/>
              <a:t>: free-for-all breakout rooms to network and collaborate</a:t>
            </a:r>
          </a:p>
        </p:txBody>
      </p:sp>
      <p:pic>
        <p:nvPicPr>
          <p:cNvPr id="4" name="Content Placeholder 7">
            <a:extLst>
              <a:ext uri="{FF2B5EF4-FFF2-40B4-BE49-F238E27FC236}">
                <a16:creationId xmlns:a16="http://schemas.microsoft.com/office/drawing/2014/main" id="{19BF7D4B-7454-F6BB-1019-EA017A1B8110}"/>
              </a:ext>
            </a:extLst>
          </p:cNvPr>
          <p:cNvPicPr>
            <a:picLocks noChangeAspect="1"/>
          </p:cNvPicPr>
          <p:nvPr/>
        </p:nvPicPr>
        <p:blipFill>
          <a:blip r:embed="rId6"/>
          <a:stretch>
            <a:fillRect/>
          </a:stretch>
        </p:blipFill>
        <p:spPr>
          <a:xfrm>
            <a:off x="9926803" y="-299"/>
            <a:ext cx="2265197" cy="2265197"/>
          </a:xfrm>
          <a:prstGeom prst="rect">
            <a:avLst/>
          </a:prstGeom>
        </p:spPr>
      </p:pic>
      <p:sp>
        <p:nvSpPr>
          <p:cNvPr id="5" name="TextBox 4">
            <a:extLst>
              <a:ext uri="{FF2B5EF4-FFF2-40B4-BE49-F238E27FC236}">
                <a16:creationId xmlns:a16="http://schemas.microsoft.com/office/drawing/2014/main" id="{F1FFF827-BD6B-029E-6842-39E824AFC422}"/>
              </a:ext>
            </a:extLst>
          </p:cNvPr>
          <p:cNvSpPr txBox="1"/>
          <p:nvPr/>
        </p:nvSpPr>
        <p:spPr>
          <a:xfrm>
            <a:off x="4857008" y="52367"/>
            <a:ext cx="5069795" cy="707886"/>
          </a:xfrm>
          <a:prstGeom prst="rect">
            <a:avLst/>
          </a:prstGeom>
          <a:noFill/>
          <a:ln w="19050">
            <a:noFill/>
          </a:ln>
        </p:spPr>
        <p:txBody>
          <a:bodyPr wrap="square" rtlCol="0">
            <a:spAutoFit/>
          </a:bodyPr>
          <a:lstStyle/>
          <a:p>
            <a:pPr algn="ctr"/>
            <a:r>
              <a:rPr lang="en-US" sz="2000" b="1" dirty="0">
                <a:solidFill>
                  <a:schemeClr val="bg1"/>
                </a:solidFill>
                <a:hlinkClick r:id="rId7"/>
              </a:rPr>
              <a:t>https://forms.gle/gZxGPxArwJHWFZ2C9</a:t>
            </a:r>
            <a:endParaRPr lang="en-US" sz="2000" b="1" dirty="0">
              <a:solidFill>
                <a:schemeClr val="bg1"/>
              </a:solidFill>
            </a:endParaRPr>
          </a:p>
          <a:p>
            <a:pPr algn="ctr"/>
            <a:r>
              <a:rPr lang="en-US" sz="2000" b="1" dirty="0">
                <a:solidFill>
                  <a:schemeClr val="bg1"/>
                </a:solidFill>
              </a:rPr>
              <a:t>ISRU End-Of-Year Survey </a:t>
            </a:r>
          </a:p>
        </p:txBody>
      </p:sp>
      <p:cxnSp>
        <p:nvCxnSpPr>
          <p:cNvPr id="7" name="Straight Arrow Connector 6">
            <a:extLst>
              <a:ext uri="{FF2B5EF4-FFF2-40B4-BE49-F238E27FC236}">
                <a16:creationId xmlns:a16="http://schemas.microsoft.com/office/drawing/2014/main" id="{DE60C4E0-41EA-DCF7-2ADA-6A122FF1D07B}"/>
              </a:ext>
            </a:extLst>
          </p:cNvPr>
          <p:cNvCxnSpPr>
            <a:cxnSpLocks/>
          </p:cNvCxnSpPr>
          <p:nvPr/>
        </p:nvCxnSpPr>
        <p:spPr>
          <a:xfrm>
            <a:off x="9025247" y="522514"/>
            <a:ext cx="901556" cy="3875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249367"/>
      </p:ext>
    </p:extLst>
  </p:cSld>
  <p:clrMapOvr>
    <a:masterClrMapping/>
  </p:clrMapOvr>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2.xml><?xml version="1.0" encoding="utf-8"?>
<ds:datastoreItem xmlns:ds="http://schemas.openxmlformats.org/officeDocument/2006/customXml" ds:itemID="{E67E9159-B4E5-458F-AE2E-4A186E1ACA1C}">
  <ds:schemaRef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129675</TotalTime>
  <Words>810</Words>
  <Application>Microsoft Macintosh PowerPoint</Application>
  <PresentationFormat>Widescreen</PresentationFormat>
  <Paragraphs>94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.AppleSystemUIFont</vt:lpstr>
      <vt:lpstr>Arial</vt:lpstr>
      <vt:lpstr>Calibri</vt:lpstr>
      <vt:lpstr>Courier New</vt:lpstr>
      <vt:lpstr>Helvetica</vt:lpstr>
      <vt:lpstr>Wingdings</vt:lpstr>
      <vt:lpstr>APL-PowerPoint-Theme_dark</vt:lpstr>
      <vt:lpstr>LSIC ISRU Focus Group Monthly  http://lsic.jhuapl.edu/ http://lsic-wiki.jhuapl.edu/ (Confluence sign-up required)</vt:lpstr>
      <vt:lpstr>Agenda</vt:lpstr>
      <vt:lpstr>Topical Discussion</vt:lpstr>
      <vt:lpstr>Notable News</vt:lpstr>
      <vt:lpstr>Upcoming Meetings</vt:lpstr>
      <vt:lpstr>Funding/Employment Opportunities</vt:lpstr>
      <vt:lpstr>ISRU End-Of-Year Survey</vt:lpstr>
      <vt:lpstr>Open Discussion: Thoughts on Monthly Meeting Structure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Berdis, Jodi R.</cp:lastModifiedBy>
  <cp:revision>1425</cp:revision>
  <cp:lastPrinted>2019-02-27T12:13:48Z</cp:lastPrinted>
  <dcterms:created xsi:type="dcterms:W3CDTF">2019-01-21T11:32:32Z</dcterms:created>
  <dcterms:modified xsi:type="dcterms:W3CDTF">2023-12-13T15:35:51Z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