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4"/>
  </p:sldMasterIdLst>
  <p:notesMasterIdLst>
    <p:notesMasterId r:id="rId15"/>
  </p:notesMasterIdLst>
  <p:sldIdLst>
    <p:sldId id="275" r:id="rId5"/>
    <p:sldId id="298" r:id="rId6"/>
    <p:sldId id="15902" r:id="rId7"/>
    <p:sldId id="15905" r:id="rId8"/>
    <p:sldId id="15894" r:id="rId9"/>
    <p:sldId id="15896" r:id="rId10"/>
    <p:sldId id="15898" r:id="rId11"/>
    <p:sldId id="15903" r:id="rId12"/>
    <p:sldId id="1590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CD8"/>
    <a:srgbClr val="F9E180"/>
    <a:srgbClr val="F9EC95"/>
    <a:srgbClr val="0099FF"/>
    <a:srgbClr val="73FEFF"/>
    <a:srgbClr val="73A950"/>
    <a:srgbClr val="002060"/>
    <a:srgbClr val="B2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82784"/>
  </p:normalViewPr>
  <p:slideViewPr>
    <p:cSldViewPr snapToGrid="0" snapToObjects="1" showGuides="1">
      <p:cViewPr varScale="1">
        <p:scale>
          <a:sx n="72" d="100"/>
          <a:sy n="72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3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5F0F0-3408-9F4A-9B24-898CD7F5D4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BF7FA-8EA1-F742-871A-FEAB06A59929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3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91440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2999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9F7AC3-90A0-EF49-AE42-0519FF59C2D5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2927BC-A840-7041-BA16-52B5A3F64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2999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181100"/>
            <a:ext cx="4953000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9B5394-2291-2344-AD63-E8F25A62D56E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A485B-147C-8D4B-9DC2-3A389CDB5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2999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485900"/>
            <a:ext cx="4953000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87B870-43DB-4042-A4E4-58FA209A6C0D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98A9D8-6900-CC41-B62F-078D78C28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927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4073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77927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14073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F22523-A4FD-5E4E-A847-52BFBA31415E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099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973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388361B-29AB-9F49-93E6-8FC0BFBC2CEE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277927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914073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277927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7914073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1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1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1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1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1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03865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83405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301354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24301"/>
            <a:ext cx="233224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19501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84" y="3924301"/>
            <a:ext cx="2302298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24301"/>
            <a:ext cx="233869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19501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6992C7B-DBF6-744D-ABE9-AD69D3B61F17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7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6903"/>
            <a:ext cx="2301354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22103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26903"/>
            <a:ext cx="2332240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22103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59037" y="4226903"/>
            <a:ext cx="230468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0184" y="3922103"/>
            <a:ext cx="230354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8514" y="4226903"/>
            <a:ext cx="233993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22103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050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3E529DA-21A5-C14F-BABC-49BE57657B45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1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2834690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185863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188534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548063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1EAA674B-C75F-3244-BF86-5527D153A4B7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89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134727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485900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488571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848100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B89EE15-5D8D-D647-B949-DA21CFB890EC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899370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56"/>
            <a:ext cx="12187257" cy="6498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>
            <a:off x="0" y="4386808"/>
            <a:ext cx="12192000" cy="211368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181100"/>
            <a:ext cx="10553700" cy="1143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437483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205F54-4BF1-3C49-88E8-5230A96B49D3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54102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178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" y="2167"/>
            <a:ext cx="12187257" cy="649832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>
            <a:off x="0" y="4389089"/>
            <a:ext cx="12192000" cy="21113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30"/>
            <a:ext cx="10553700" cy="590344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4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999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DA206A-DC71-DE41-8C2D-33C38F2A7E5D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56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-1"/>
            <a:ext cx="7962900" cy="6500489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4B586E-FB23-7343-A5F8-BF224083AB10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14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243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4D60BE6-C3EF-E248-B029-E7DCE29C4D6C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28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5612-DC24-164A-87F5-39F5D56C6380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3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BB3F-4548-5848-869B-42FFD2F28F9C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089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565"/>
            <a:ext cx="11277600" cy="38653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17379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B3A3A-AE41-004F-92C8-3A977DC82012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70460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2180-3E9D-A142-813E-5A768CF48DAD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51608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4420"/>
            <a:ext cx="12192" cy="56160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9939" y="3695999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578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2294"/>
            <a:ext cx="5296819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3482" y="4295396"/>
            <a:ext cx="5299617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3483" y="4001905"/>
            <a:ext cx="529961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2068"/>
            <a:ext cx="5292183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7" y="1148577"/>
            <a:ext cx="5289388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3105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0C69AA-4028-2346-851C-598F8815DC41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4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3048" cy="6500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3104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3" y="3586931"/>
            <a:ext cx="529589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58321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AD40597-9D3C-4B4A-A3D8-7DD42E93C242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8E691F-70E6-D64F-8D4F-FAA34A0DE440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51E-F603-1047-B03A-D9117F2AE499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4509053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5118652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690152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4509052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4458050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8208E-FB7B-0A4E-84BB-740160322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20023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2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7F02D9D1-7933-054A-9B27-50AF0F298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A4DF4-7C8D-6941-BA52-9D2DFA7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178" y="419100"/>
            <a:ext cx="10182621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9D1EF-D553-A74F-8995-1A8DF7C03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E6C2-CAA2-D342-BA95-07CE152CA5C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839D4-85CE-8A4A-9975-12A3ED44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5EB2D-859A-AA4B-8F9A-1A94CC8088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AD08A-971E-6542-A06E-C977F5CB17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" y="81578"/>
            <a:ext cx="1248895" cy="124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19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75EB434D-5C4E-E745-843B-1DCC4B174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D8C2EE-BC0E-3E46-9AA0-8073B00F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178" y="419100"/>
            <a:ext cx="10182621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8A432-D02C-1F41-94C6-5FE6EFCFE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A2F94-E2A3-D64E-95B3-93EF1F20DF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7D0C1-A1C8-B340-A500-EA84B0D3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A948E-841A-044B-9426-34A8665F73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" y="81578"/>
            <a:ext cx="1248895" cy="1248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0A5C5-9C7B-3743-A1D3-72FD7EB68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bed, nature, dark&#10;&#10;Description automatically generated">
            <a:extLst>
              <a:ext uri="{FF2B5EF4-FFF2-40B4-BE49-F238E27FC236}">
                <a16:creationId xmlns:a16="http://schemas.microsoft.com/office/drawing/2014/main" id="{2042512C-A5A1-504F-9648-9E3C6561C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-1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A2AC3-ED34-4A4F-9071-934247C7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536" y="419100"/>
            <a:ext cx="10334263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21954-F7E3-D749-B436-55F4FC8FF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F6EDF-2180-7546-B7ED-2A02186DA7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102E5-04D9-2E4F-A7DF-00DDD400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58B96-253F-DE45-9B0B-B6F07CB329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42" y="81578"/>
            <a:ext cx="1248895" cy="124889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A8094E-CEB3-E74B-BAF4-C0AF32D7E7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00535" y="1668463"/>
            <a:ext cx="10334263" cy="45587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023FDE-2216-DB4F-8DE2-884B65FCEF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1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898A248-D4E4-514D-9AFD-666C05AB2873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843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EA7780-5DFD-AE4F-B1E0-892BD90D08BB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15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57501"/>
            <a:ext cx="6819900" cy="77538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7"/>
            <a:ext cx="6819900" cy="21954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0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D63BA-95B7-2B4C-AEF6-CD82AC953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r_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51540-E53C-E74E-9A92-C692D2300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87967" y="1307364"/>
            <a:ext cx="5055650" cy="5078321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4E2-F6A1-AB41-B966-6EB53929315C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182-A2A4-CB46-9920-A744C95DAC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3A17E-A766-8A4A-85E7-BE709339B9D1}"/>
              </a:ext>
            </a:extLst>
          </p:cNvPr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7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686301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B8C9E-6C25-9D45-BD6C-30504F0142BB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ABFF6-8C79-B046-899C-AE63F476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9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C16241-9A65-974E-97DB-275BDA682FC7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B7A62-5ED3-6B46-B894-351377ED0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6375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488"/>
            <a:ext cx="3203942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9845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74931B7-E6F4-684C-ACFC-44768C603396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221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0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600">
          <p15:clr>
            <a:srgbClr val="F26B43"/>
          </p15:clr>
        </p15:guide>
        <p15:guide id="9" pos="7080">
          <p15:clr>
            <a:srgbClr val="F26B43"/>
          </p15:clr>
        </p15:guide>
        <p15:guide id="10" pos="4056">
          <p15:clr>
            <a:srgbClr val="F26B43"/>
          </p15:clr>
        </p15:guide>
        <p15:guide id="11" pos="3624">
          <p15:clr>
            <a:srgbClr val="F26B43"/>
          </p15:clr>
        </p15:guide>
        <p15:guide id="13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huapl.az1.qualtrics.com/jfe/form/SV_bkqcFLt4oO1CQEm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sic-wiki.jhuapl.edu/display/EA/PNT+reading+grou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spires.nasaprs.com/external/solicitations/summary.do?solId=%7b1B42E782-61BB-9834-F20F-44CBEF13C0A6%7d&amp;path=&amp;method=init" TargetMode="Externa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8B7B73-6D3F-2141-AE53-76213E3E8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9" y="3020165"/>
            <a:ext cx="7449671" cy="2098488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F9E180"/>
                </a:solidFill>
              </a:rPr>
              <a:t>Extreme Access Focus Group </a:t>
            </a:r>
            <a:br>
              <a:rPr lang="en-US" sz="3600" b="0" dirty="0">
                <a:solidFill>
                  <a:srgbClr val="F9E180"/>
                </a:solidFill>
              </a:rPr>
            </a:br>
            <a:r>
              <a:rPr lang="en-US" sz="3600" b="0" dirty="0">
                <a:solidFill>
                  <a:srgbClr val="F9E180"/>
                </a:solidFill>
              </a:rPr>
              <a:t>Telecon</a:t>
            </a:r>
            <a:endParaRPr lang="en-US" sz="3600" dirty="0">
              <a:solidFill>
                <a:srgbClr val="F9E180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92D2B11-4A5A-0F48-A09B-2049DFA2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199" y="4342770"/>
            <a:ext cx="8373035" cy="570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Dec 8, 2022</a:t>
            </a:r>
            <a:endParaRPr lang="en-US" dirty="0"/>
          </a:p>
          <a:p>
            <a:r>
              <a:rPr lang="en-US" dirty="0"/>
              <a:t>We’ll start around 3:03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4E7F7B-E3BF-B24F-83D2-7C2B84165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199" y="5118652"/>
            <a:ext cx="6570690" cy="1031135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>
                <a:solidFill>
                  <a:srgbClr val="F9E180"/>
                </a:solidFill>
              </a:rPr>
              <a:t>Sarah Withee</a:t>
            </a:r>
            <a:endParaRPr lang="en-US" sz="1800" dirty="0">
              <a:solidFill>
                <a:srgbClr val="F9E180"/>
              </a:solidFill>
            </a:endParaRPr>
          </a:p>
          <a:p>
            <a:r>
              <a:rPr lang="en-US" sz="1800" dirty="0" smtClean="0">
                <a:solidFill>
                  <a:srgbClr val="F9E180"/>
                </a:solidFill>
              </a:rPr>
              <a:t>Extreme Access Focus Group Facilitator</a:t>
            </a:r>
            <a:endParaRPr lang="en-US" sz="1800" dirty="0">
              <a:solidFill>
                <a:srgbClr val="F9E180"/>
              </a:solidFill>
            </a:endParaRPr>
          </a:p>
          <a:p>
            <a:r>
              <a:rPr lang="en-US" sz="1800" dirty="0">
                <a:solidFill>
                  <a:srgbClr val="F9E180"/>
                </a:solidFill>
              </a:rPr>
              <a:t>JHU Applied Physics Laboratory</a:t>
            </a:r>
          </a:p>
          <a:p>
            <a:endParaRPr lang="en-US" sz="1600" dirty="0">
              <a:solidFill>
                <a:srgbClr val="F9E180"/>
              </a:solidFill>
            </a:endParaRPr>
          </a:p>
          <a:p>
            <a:r>
              <a:rPr lang="en-US" sz="1600" dirty="0" err="1">
                <a:solidFill>
                  <a:srgbClr val="F9E180"/>
                </a:solidFill>
              </a:rPr>
              <a:t>Facilitator_ExtremeAccess@jhuapl.edu</a:t>
            </a:r>
            <a:endParaRPr lang="en-US" sz="1600" dirty="0">
              <a:solidFill>
                <a:srgbClr val="F9E180"/>
              </a:solidFill>
            </a:endParaRPr>
          </a:p>
          <a:p>
            <a:endParaRPr lang="en-US" sz="1600" dirty="0">
              <a:solidFill>
                <a:srgbClr val="F9E18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2FB44-F512-2D49-909D-E0CF8B92FA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9B02F-0B17-2241-AFE4-C932307C5A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4BEFFC-0DE2-E945-8CAC-3B69AA567AA5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7FDAF-F2DA-044A-BB36-DE26408679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35AC17-D72A-F14A-B7F6-24B805D5D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000"/>
          <a:stretch/>
        </p:blipFill>
        <p:spPr>
          <a:xfrm>
            <a:off x="78551" y="230300"/>
            <a:ext cx="877824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4AF523-3DD9-F84C-A2AD-FC88BA03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5A8B9-E900-6F45-8D69-BBE104D2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5DCA-DB20-2549-A57D-CD96182CA25D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60861-339E-5446-BF6F-F165F684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9A2946F0-E4CB-C848-A198-48067C4581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1673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90800-86F3-0046-A16B-FBF71F11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1052266" cy="5030786"/>
          </a:xfrm>
        </p:spPr>
        <p:txBody>
          <a:bodyPr/>
          <a:lstStyle/>
          <a:p>
            <a:r>
              <a:rPr lang="en-US" dirty="0" smtClean="0"/>
              <a:t>LSIC EA Focus </a:t>
            </a:r>
            <a:r>
              <a:rPr lang="en-US" dirty="0"/>
              <a:t>Group Updates</a:t>
            </a:r>
          </a:p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Subgroup </a:t>
            </a:r>
            <a:r>
              <a:rPr lang="en-US" dirty="0" smtClean="0"/>
              <a:t>updates</a:t>
            </a:r>
          </a:p>
          <a:p>
            <a:r>
              <a:rPr lang="en-US" dirty="0" smtClean="0"/>
              <a:t>SBIR info</a:t>
            </a:r>
            <a:endParaRPr lang="en-US" dirty="0" smtClean="0"/>
          </a:p>
          <a:p>
            <a:r>
              <a:rPr lang="en-US" dirty="0" smtClean="0"/>
              <a:t>Upcoming Meetings/Opportunities</a:t>
            </a:r>
          </a:p>
          <a:p>
            <a:r>
              <a:rPr lang="en-US" dirty="0" smtClean="0"/>
              <a:t>Tech spotlights</a:t>
            </a:r>
          </a:p>
          <a:p>
            <a:pPr lvl="1"/>
            <a:r>
              <a:rPr lang="en-US" dirty="0" smtClean="0"/>
              <a:t>John Carrico, Space Exploration Engineering, Trajectory Design for Lunar Missions </a:t>
            </a:r>
          </a:p>
          <a:p>
            <a:pPr lvl="1"/>
            <a:r>
              <a:rPr lang="en-US" dirty="0" smtClean="0"/>
              <a:t>Jim Schier, NASA Space Communications and Navigation, </a:t>
            </a:r>
            <a:r>
              <a:rPr lang="en-US" dirty="0" err="1" smtClean="0"/>
              <a:t>LunaNet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6108-F94E-374C-92DA-0CB3D08AD4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F3DDF-3854-834C-A4AF-7C3B6F345A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LSIC EA Telecon, </a:t>
            </a:r>
            <a:r>
              <a:rPr lang="en-US" dirty="0" smtClean="0"/>
              <a:t>October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00A2-DE63-884C-AB47-FD1C1FCF4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3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9A2946F0-E4CB-C848-A198-48067C4581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1673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90800-86F3-0046-A16B-FBF71F11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1052266" cy="5030786"/>
          </a:xfrm>
        </p:spPr>
        <p:txBody>
          <a:bodyPr/>
          <a:lstStyle/>
          <a:p>
            <a:r>
              <a:rPr lang="en-US" dirty="0" smtClean="0"/>
              <a:t>For spring 2023, LSIC is </a:t>
            </a:r>
            <a:r>
              <a:rPr lang="en-US" dirty="0"/>
              <a:t>planning a series of workshops around applying for NASA funding opportunities. To help us ensure the workshops meet community needs, we are asking interested members to complete </a:t>
            </a:r>
            <a:r>
              <a:rPr lang="en-US" dirty="0" smtClean="0"/>
              <a:t>a short survey. The survey will be available through Wednesday December 21. Thank you to everyone who has already completed it!  </a:t>
            </a:r>
          </a:p>
          <a:p>
            <a:pPr marL="0" indent="0">
              <a:buNone/>
            </a:pPr>
            <a:endParaRPr lang="en-US" sz="32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pPr marL="0" indent="0">
              <a:buNone/>
            </a:pPr>
            <a:r>
              <a:rPr lang="en-US" sz="32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en-US" sz="3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://jhuapl.az1.qualtrics.com/jfe/form/SV_bkqcFLt4oO1CQEm</a:t>
            </a:r>
            <a:endParaRPr lang="en-US" sz="3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6108-F94E-374C-92DA-0CB3D08AD4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F3DDF-3854-834C-A4AF-7C3B6F345A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LSIC EA Telecon, </a:t>
            </a:r>
            <a:r>
              <a:rPr lang="en-US" dirty="0" smtClean="0"/>
              <a:t>October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00A2-DE63-884C-AB47-FD1C1FCF4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9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dark, night&#10;&#10;Description automatically generated">
            <a:extLst>
              <a:ext uri="{FF2B5EF4-FFF2-40B4-BE49-F238E27FC236}">
                <a16:creationId xmlns:a16="http://schemas.microsoft.com/office/drawing/2014/main" id="{9A2946F0-E4CB-C848-A198-48067C4581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11673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B90800-86F3-0046-A16B-FBF71F11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DB35-68AC-7F44-BA79-1783750FAA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1052266" cy="50307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MOSA working group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6108-F94E-374C-92DA-0CB3D08AD4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F3DDF-3854-834C-A4AF-7C3B6F345A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LSIC EA Telecon, </a:t>
            </a:r>
            <a:r>
              <a:rPr lang="en-US" dirty="0" smtClean="0"/>
              <a:t>October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00A2-DE63-884C-AB47-FD1C1FCF4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9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79A-F2A4-5840-A5F5-DB52EFF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 updates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7B19C-59D7-224F-90B1-D86F1A079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3F19-0875-AF45-BF7E-CF66C98A26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E212-BBB7-8E46-AF63-B1A8728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F54A6-6D4E-D646-8D66-BDA579FED8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Marshall Eubanks will be taking over as the PNT subgroup lead. </a:t>
            </a:r>
          </a:p>
          <a:p>
            <a:r>
              <a:rPr lang="en-US" dirty="0" smtClean="0"/>
              <a:t>Next meeting of the PNT subgroup paper reading group will be in January. If you’re interested in joining, please sign up </a:t>
            </a:r>
            <a:r>
              <a:rPr lang="en-US" dirty="0"/>
              <a:t>on Confluence at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lsic-wiki.jhuapl.edu/display/EA/PNT+reading+group</a:t>
            </a:r>
            <a:endParaRPr lang="en-US" dirty="0" smtClean="0"/>
          </a:p>
          <a:p>
            <a:r>
              <a:rPr lang="en-US" dirty="0" smtClean="0"/>
              <a:t>Mobility and </a:t>
            </a:r>
            <a:r>
              <a:rPr lang="en-US" dirty="0" err="1" smtClean="0"/>
              <a:t>comms</a:t>
            </a:r>
            <a:r>
              <a:rPr lang="en-US" dirty="0" smtClean="0"/>
              <a:t> subgroups will not be meeting in December; meetings will resume in January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750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79A-F2A4-5840-A5F5-DB52EFF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NASA </a:t>
            </a:r>
            <a:r>
              <a:rPr lang="en-US" b="0" dirty="0" smtClean="0"/>
              <a:t> </a:t>
            </a:r>
            <a:r>
              <a:rPr lang="en-US" dirty="0"/>
              <a:t>Small Business </a:t>
            </a:r>
            <a:r>
              <a:rPr lang="en-US" dirty="0" smtClean="0"/>
              <a:t>Innovation </a:t>
            </a:r>
            <a:r>
              <a:rPr lang="en-US" dirty="0"/>
              <a:t>Research (SBIR)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>Phase I </a:t>
            </a:r>
            <a:r>
              <a:rPr lang="en-US" dirty="0" smtClean="0"/>
              <a:t> Fiscal </a:t>
            </a:r>
            <a:r>
              <a:rPr lang="en-US" dirty="0"/>
              <a:t>Year 2022 Solicitation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7B19C-59D7-224F-90B1-D86F1A079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3F19-0875-AF45-BF7E-CF66C98A26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E212-BBB7-8E46-AF63-B1A8728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F54A6-6D4E-D646-8D66-BDA579FED8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Completed </a:t>
            </a:r>
            <a:r>
              <a:rPr lang="en-US" b="1" dirty="0"/>
              <a:t>Proposal Package Due Date and Time: </a:t>
            </a:r>
            <a:endParaRPr lang="en-US" dirty="0"/>
          </a:p>
          <a:p>
            <a:r>
              <a:rPr lang="en-US" b="1" dirty="0"/>
              <a:t>March 9, 2022 - 5:00 p.m. 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4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79A-F2A4-5840-A5F5-DB52EFF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opportunities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7B19C-59D7-224F-90B1-D86F1A079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3F19-0875-AF45-BF7E-CF66C98A26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4931B7-E6F4-684C-ACFC-44768C603396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3E212-BBB7-8E46-AF63-B1A8728B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F54A6-6D4E-D646-8D66-BDA579FED8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NASA </a:t>
            </a:r>
            <a:r>
              <a:rPr lang="en-US" b="1" dirty="0">
                <a:hlinkClick r:id="rId2"/>
              </a:rPr>
              <a:t>Innovation Corps Pilot »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Proposals may be submitted at any time through March 29, 2023, but applications will be reviewed in intervals on the following dates: July 22, 2022; Sept. 16, 2022; Nov. 17, 2022; and Jan 20, </a:t>
            </a:r>
            <a:r>
              <a:rPr lang="en-US" dirty="0" smtClean="0"/>
              <a:t>2023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https://lsic.jhuapl.edu/Resources/Funding-Opportunities.php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7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Design for Lunar </a:t>
            </a:r>
            <a:r>
              <a:rPr lang="en-US" dirty="0" smtClean="0"/>
              <a:t>Missions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Carrico, Space Exploration Engineering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0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LunaNet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im Schier, NASA Space Communications and Navigation (</a:t>
            </a:r>
            <a:r>
              <a:rPr lang="en-US" dirty="0" err="1" smtClean="0"/>
              <a:t>SCaN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5" name="Date Placehold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5 December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7" y="-73080"/>
            <a:ext cx="12245785" cy="385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2252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dark">
  <a:themeElements>
    <a:clrScheme name="APL PPT Templat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D68E3EF3-C6FA-1E42-A977-969D056CF3F3}" vid="{09EF0690-C9A7-EB48-8012-9DFA8E059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15c23ae1aff2a31a8746ac30c25ad53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0ebe41797ef7d785f7ee00a308cc1d4d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7E9159-B4E5-458F-AE2E-4A186E1ACA1C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705E72-33D2-49FE-82C1-AC4E719A71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0430C-6753-4A49-8EA6-EB015BBD9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20863</TotalTime>
  <Words>343</Words>
  <Application>Microsoft Office PowerPoint</Application>
  <PresentationFormat>Widescreen</PresentationFormat>
  <Paragraphs>66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.AppleSystemUIFont</vt:lpstr>
      <vt:lpstr>Arial</vt:lpstr>
      <vt:lpstr>Calibri</vt:lpstr>
      <vt:lpstr>Courier New</vt:lpstr>
      <vt:lpstr>Helvetica</vt:lpstr>
      <vt:lpstr>Myriad Pro</vt:lpstr>
      <vt:lpstr>Wingdings</vt:lpstr>
      <vt:lpstr>APL-PowerPoint-Theme_dark</vt:lpstr>
      <vt:lpstr>Extreme Access Focus Group  Telecon</vt:lpstr>
      <vt:lpstr>Today’s Agenda</vt:lpstr>
      <vt:lpstr>Announcements</vt:lpstr>
      <vt:lpstr>Announcements</vt:lpstr>
      <vt:lpstr>Subgroup updates</vt:lpstr>
      <vt:lpstr>NASA  Small Business Innovation Research (SBIR)  Phase I  Fiscal Year 2022 Solicitation </vt:lpstr>
      <vt:lpstr>Other opportunities</vt:lpstr>
      <vt:lpstr>Trajectory Design for Lunar Missions</vt:lpstr>
      <vt:lpstr>LunaNet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Space Update</dc:title>
  <dc:subject/>
  <dc:creator>Microsoft Office User</dc:creator>
  <cp:keywords/>
  <dc:description>Version 1.0</dc:description>
  <cp:lastModifiedBy>Withee, Sarah</cp:lastModifiedBy>
  <cp:revision>943</cp:revision>
  <cp:lastPrinted>2019-02-27T12:13:48Z</cp:lastPrinted>
  <dcterms:created xsi:type="dcterms:W3CDTF">2019-01-21T11:32:32Z</dcterms:created>
  <dcterms:modified xsi:type="dcterms:W3CDTF">2022-12-06T12:01:50Z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