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750" r:id="rId5"/>
  </p:sldMasterIdLst>
  <p:notesMasterIdLst>
    <p:notesMasterId r:id="rId13"/>
  </p:notesMasterIdLst>
  <p:sldIdLst>
    <p:sldId id="256" r:id="rId6"/>
    <p:sldId id="288" r:id="rId7"/>
    <p:sldId id="293" r:id="rId8"/>
    <p:sldId id="334" r:id="rId9"/>
    <p:sldId id="331" r:id="rId10"/>
    <p:sldId id="33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er, Jamie A." initials="PJA" lastIdx="9" clrIdx="0">
    <p:extLst>
      <p:ext uri="{19B8F6BF-5375-455C-9EA6-DF929625EA0E}">
        <p15:presenceInfo xmlns:p15="http://schemas.microsoft.com/office/powerpoint/2012/main" userId="S-1-5-21-17504556-1539073906-17591369-26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DE"/>
    <a:srgbClr val="EA8B60"/>
    <a:srgbClr val="D65E29"/>
    <a:srgbClr val="00B1D3"/>
    <a:srgbClr val="39A4EA"/>
    <a:srgbClr val="329DE4"/>
    <a:srgbClr val="6E9FE0"/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208"/>
  </p:normalViewPr>
  <p:slideViewPr>
    <p:cSldViewPr snapToGrid="0" snapToObjects="1" showGuides="1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7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5F0F0-3408-9F4A-9B24-898CD7F5D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2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DA5B29-708D-9644-92E6-9A66D7BCD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27145"/>
            <a:ext cx="7463246" cy="1572399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174912"/>
            <a:ext cx="6588034" cy="6679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63051"/>
            <a:ext cx="5410200" cy="43071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DB62-2571-004B-B1E5-A3CBB8F1A9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83AA-F74E-1544-B035-0DAAEF3B73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989A-3868-074B-B7CE-511EF2342A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9FF58-7530-1B42-A924-B31CC6B7DA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446997"/>
            <a:ext cx="5410200" cy="22374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AFD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Name@jhuapl.edu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CEDA39-61ED-9C40-8C60-0F9F1985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70" y="209861"/>
            <a:ext cx="4947732" cy="1127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DA35A2-CF79-D247-8651-C17E8C50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24099" r="10441" b="24099"/>
          <a:stretch/>
        </p:blipFill>
        <p:spPr>
          <a:xfrm>
            <a:off x="9156454" y="473242"/>
            <a:ext cx="2425946" cy="654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40DAD-8136-D648-8C6C-B48C22BB1B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459" y="368820"/>
            <a:ext cx="866212" cy="8662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itle-sub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6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wo-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wo-column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64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0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57D87D-B083-1949-A3B1-135F9ABF9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99" y="1181100"/>
            <a:ext cx="9177903" cy="1572399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D0412-58CC-0741-86E0-E3CDFB4D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FC704-FB8D-5E44-9CFD-8F9D72A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CC02-114F-174D-9CD9-91B80501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293AF-1E02-8A4E-89B4-AA3C2C22B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-slide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39706-4D5B-1D49-85D6-8CC1C3356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8B003B-24E3-0A43-A616-86A38001E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4956"/>
          <a:stretch/>
        </p:blipFill>
        <p:spPr>
          <a:xfrm>
            <a:off x="1851258" y="2148473"/>
            <a:ext cx="8489484" cy="1451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E090BB-98AC-B444-9B6A-4690C42A1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5044"/>
          <a:stretch/>
        </p:blipFill>
        <p:spPr>
          <a:xfrm>
            <a:off x="1851258" y="3599697"/>
            <a:ext cx="8489484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3/14/2023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4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49CAF8-601C-46AD-BEC2-5888499AE466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7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2D1E58-C492-4709-A5AE-8134191A76A9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0311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714F7-8996-49B3-9930-52EF8FC09BD3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13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9AAC777-85A9-4B76-BC02-56E1DA2F2830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988318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2F8035-8750-451E-BAC0-4294DBD6666E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2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D5-654B-4BE3-B891-F8065474AC8A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38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8E9A-CADD-49DC-8B4D-687432F23620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48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D16A6F-63D7-4FED-99BB-187B7D084AFF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3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271FD0-58C3-4A66-8B31-0B35ABF3698A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4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493C384-6466-45F3-B185-21611AD61736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7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09D8AD-D865-458E-BD51-2642D39B6B27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568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A9FF007-35D6-4AAC-9A56-3FA1BFE6EBE5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97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87C1C01-B05E-4CA1-9FEB-0B0481EC083F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26107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F7EB4F-4482-4397-999E-D9B862EAAA36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7479546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D75078E-F55B-41CA-9DC5-1610DCDEC181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39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B57BB3C9-795C-49B5-88DC-9D2BD3E3B34F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3135919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EE73712C-30EE-4EE0-81C4-79EC5F9F0CE8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439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EEDD59B6-38B6-4EF9-B228-FEBC156A64E3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2814353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5FD-F362-477D-8113-8E40D0ABF7AA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76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974FD16-35F9-427A-8021-B56DE092A004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264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E6048F5-0788-444E-9302-D7B6D687E2D1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57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E3657B1-8B33-4E45-94A1-B599AA50D72F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202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B440D6F-0964-4F83-B6A4-C95C2257D6F9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546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B71B-52F6-4794-84A3-64081EEA89BF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53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B5D1-3091-4100-BC29-B17626988E05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041365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AD0E9B-F6EC-4C47-99BC-29249F18A901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3154694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CDB6-8408-44C8-A0B2-F84E0FB76080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1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FE13E978-6CC8-423C-AF2A-871CF6CBD07F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9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593232AA-D861-4431-9CB2-8CAA01A058FD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74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9ED7-3816-4B0C-9A53-AC91BD1D0DDE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46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FC3BE8-DA6F-4275-88E1-8ABA7CF9D17C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3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wo-colum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9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image" Target="../media/image6.emf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145EE0-7196-364D-898D-C3C7830191D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1BE039-76A3-AF45-968F-DB3BB4E35599}"/>
              </a:ext>
            </a:extLst>
          </p:cNvPr>
          <p:cNvCxnSpPr>
            <a:cxnSpLocks/>
          </p:cNvCxnSpPr>
          <p:nvPr userDrawn="1"/>
        </p:nvCxnSpPr>
        <p:spPr>
          <a:xfrm>
            <a:off x="610299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A48AE0-BAC9-7445-9C96-DFE1FB5118D9}"/>
              </a:ext>
            </a:extLst>
          </p:cNvPr>
          <p:cNvCxnSpPr>
            <a:cxnSpLocks/>
          </p:cNvCxnSpPr>
          <p:nvPr userDrawn="1"/>
        </p:nvCxnSpPr>
        <p:spPr>
          <a:xfrm>
            <a:off x="11571214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19100"/>
            <a:ext cx="109728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52500" y="1181100"/>
            <a:ext cx="102870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132501" y="6400799"/>
            <a:ext cx="1371600" cy="45720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EDADD08-BEB5-FC4D-BF82-448164A52017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409" y="6400799"/>
            <a:ext cx="5672115" cy="45561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638328" y="6400799"/>
            <a:ext cx="486558" cy="457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6AA5A-2049-FC41-A761-6B2A4D42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t="13759" r="82253" b="26694"/>
          <a:stretch/>
        </p:blipFill>
        <p:spPr>
          <a:xfrm>
            <a:off x="161488" y="6479004"/>
            <a:ext cx="282429" cy="282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7" r:id="rId2"/>
    <p:sldLayoutId id="2147483731" r:id="rId3"/>
    <p:sldLayoutId id="2147483701" r:id="rId4"/>
    <p:sldLayoutId id="2147483732" r:id="rId5"/>
    <p:sldLayoutId id="2147483711" r:id="rId6"/>
    <p:sldLayoutId id="2147483737" r:id="rId7"/>
    <p:sldLayoutId id="2147483748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38" r:id="rId15"/>
    <p:sldLayoutId id="2147483740" r:id="rId16"/>
    <p:sldLayoutId id="2147483720" r:id="rId17"/>
    <p:sldLayoutId id="2147483749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384" userDrawn="1">
          <p15:clr>
            <a:srgbClr val="F26B43"/>
          </p15:clr>
        </p15:guide>
        <p15:guide id="12" pos="7296" userDrawn="1">
          <p15:clr>
            <a:srgbClr val="F26B43"/>
          </p15:clr>
        </p15:guide>
        <p15:guide id="13" orient="horz" pos="3768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59EE92F-250B-4174-9783-350CA1DBA3EA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cilitator_ExtremeEnvironments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ires.nasaprs.com/external/solicitations/summary.do?solId=%7b1B42E782-61BB-9834-F20F-44CBEF13C0A6%7d&amp;path=&amp;method=init" TargetMode="External"/><Relationship Id="rId7" Type="http://schemas.openxmlformats.org/officeDocument/2006/relationships/hyperlink" Target="http://lsic.jhuapl.edu/Resources/Funding-Opportunities.php" TargetMode="External"/><Relationship Id="rId2" Type="http://schemas.openxmlformats.org/officeDocument/2006/relationships/hyperlink" Target="https://nspires.nasaprs.com/external/solicitations/summary.do?solId=%7b5210B8C6-EFF3-BBE0-66BA-FEFD9DC44179%7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NULL" TargetMode="External"/><Relationship Id="rId5" Type="http://schemas.openxmlformats.org/officeDocument/2006/relationships/hyperlink" Target="https://seedfund.nsf.gov/apply/get-started/" TargetMode="External"/><Relationship Id="rId4" Type="http://schemas.openxmlformats.org/officeDocument/2006/relationships/hyperlink" Target="https://nspires.nasaprs.com/external/solicitations/summary.do?solId=%7b2644B211-4765-F748-70E5-F429AEBC81B7%7d&amp;path=&amp;method=in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AA6728-94FE-C544-8759-1850616A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527145"/>
            <a:ext cx="10854519" cy="1572399"/>
          </a:xfrm>
        </p:spPr>
        <p:txBody>
          <a:bodyPr/>
          <a:lstStyle/>
          <a:p>
            <a:r>
              <a:rPr lang="en-US" dirty="0"/>
              <a:t>Extreme Environments Focus Group</a:t>
            </a:r>
            <a:br>
              <a:rPr lang="en-US" dirty="0"/>
            </a:br>
            <a:r>
              <a:rPr lang="en-US" dirty="0" smtClean="0"/>
              <a:t>March </a:t>
            </a:r>
            <a:r>
              <a:rPr lang="en-US" dirty="0"/>
              <a:t>Meeting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01CD1C6-8146-F148-8195-0AF9B448A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March 14, 2023</a:t>
            </a:r>
            <a:endParaRPr lang="en-US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3A939-16C9-ED4E-9466-7ABBD4FD2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4963051"/>
            <a:ext cx="11227725" cy="8779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Jamie </a:t>
            </a:r>
            <a:r>
              <a:rPr lang="en-US" dirty="0" smtClean="0"/>
              <a:t>Porter</a:t>
            </a:r>
          </a:p>
          <a:p>
            <a:r>
              <a:rPr lang="en-US" dirty="0" smtClean="0"/>
              <a:t>Extreme Environments Focus Group Facilitator</a:t>
            </a:r>
            <a:endParaRPr lang="en-US" dirty="0"/>
          </a:p>
          <a:p>
            <a:r>
              <a:rPr lang="en-US" dirty="0" smtClean="0">
                <a:hlinkClick r:id="rId3"/>
              </a:rPr>
              <a:t>Facilitator_ExtremeEnvironments@jhuapl.edu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Extreme Environments </a:t>
            </a:r>
            <a:r>
              <a:rPr lang="en-US" dirty="0"/>
              <a:t>Team: Alice </a:t>
            </a:r>
            <a:r>
              <a:rPr lang="en-US" dirty="0" smtClean="0"/>
              <a:t>Cocoros, Andrew Gerger, Milena </a:t>
            </a:r>
            <a:r>
              <a:rPr lang="en-US" dirty="0"/>
              <a:t>Graziano, </a:t>
            </a:r>
            <a:r>
              <a:rPr lang="en-US" dirty="0" smtClean="0"/>
              <a:t>Benjamin Greenhagen</a:t>
            </a:r>
            <a:r>
              <a:rPr lang="en-US" dirty="0"/>
              <a:t>, Karen </a:t>
            </a:r>
            <a:r>
              <a:rPr lang="en-US" dirty="0" smtClean="0"/>
              <a:t>Stockstill-Cahill, Samalis Santini De Leon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C77A-C95A-7C43-8279-B2D7E4A81C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43E673-C445-4E4C-981B-4E5CDB33A3F8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F990C-18DD-5F41-806F-AE83A2AF1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Funding Opportunities</a:t>
            </a:r>
          </a:p>
          <a:p>
            <a:r>
              <a:rPr lang="en-US" dirty="0" smtClean="0"/>
              <a:t>Spring Meeting</a:t>
            </a:r>
          </a:p>
          <a:p>
            <a:r>
              <a:rPr lang="en-US" dirty="0" smtClean="0"/>
              <a:t>Surface Power - March </a:t>
            </a:r>
            <a:r>
              <a:rPr lang="en-US" dirty="0" err="1" smtClean="0"/>
              <a:t>Telecon</a:t>
            </a:r>
            <a:endParaRPr lang="en-US" dirty="0" smtClean="0"/>
          </a:p>
          <a:p>
            <a:r>
              <a:rPr lang="en-US" dirty="0" smtClean="0"/>
              <a:t>Introduction of new Extreme Environments Facilitator</a:t>
            </a:r>
          </a:p>
          <a:p>
            <a:r>
              <a:rPr lang="en-US" dirty="0" smtClean="0"/>
              <a:t>Featured Discussions</a:t>
            </a:r>
          </a:p>
          <a:p>
            <a:pPr lvl="1"/>
            <a:r>
              <a:rPr lang="en-US" sz="2000" dirty="0">
                <a:solidFill>
                  <a:srgbClr val="F9E180"/>
                </a:solidFill>
              </a:rPr>
              <a:t>Dr. Lauryn </a:t>
            </a:r>
            <a:r>
              <a:rPr lang="en-US" sz="2000" dirty="0" smtClean="0">
                <a:solidFill>
                  <a:srgbClr val="F9E180"/>
                </a:solidFill>
              </a:rPr>
              <a:t>Baranowski, TDA Research</a:t>
            </a:r>
          </a:p>
          <a:p>
            <a:pPr lvl="2"/>
            <a:r>
              <a:rPr lang="en-US" sz="2000" dirty="0" smtClean="0">
                <a:solidFill>
                  <a:srgbClr val="F9E180"/>
                </a:solidFill>
              </a:rPr>
              <a:t>Low </a:t>
            </a:r>
            <a:r>
              <a:rPr lang="en-US" sz="2000" dirty="0">
                <a:solidFill>
                  <a:srgbClr val="F9E180"/>
                </a:solidFill>
              </a:rPr>
              <a:t>Temperature Durable Siloxane/epoxy Nanocomposite Coating for Drastic Reduction in Lunar Particulate </a:t>
            </a:r>
            <a:r>
              <a:rPr lang="en-US" sz="2000" dirty="0" smtClean="0">
                <a:solidFill>
                  <a:srgbClr val="F9E180"/>
                </a:solidFill>
              </a:rPr>
              <a:t>Adhesion </a:t>
            </a:r>
          </a:p>
          <a:p>
            <a:pPr lvl="1"/>
            <a:r>
              <a:rPr lang="en-US" sz="2000" dirty="0" smtClean="0">
                <a:solidFill>
                  <a:srgbClr val="F9E180"/>
                </a:solidFill>
              </a:rPr>
              <a:t>Corey Wilson, </a:t>
            </a:r>
            <a:r>
              <a:rPr lang="en-US" sz="2000" dirty="0" err="1" smtClean="0">
                <a:solidFill>
                  <a:srgbClr val="F9E180"/>
                </a:solidFill>
              </a:rPr>
              <a:t>ThermAvant</a:t>
            </a:r>
            <a:r>
              <a:rPr lang="en-US" sz="2000" dirty="0" smtClean="0">
                <a:solidFill>
                  <a:srgbClr val="F9E180"/>
                </a:solidFill>
              </a:rPr>
              <a:t> Technologies</a:t>
            </a:r>
          </a:p>
          <a:p>
            <a:pPr lvl="2"/>
            <a:r>
              <a:rPr lang="en-US" sz="2000" dirty="0" smtClean="0">
                <a:solidFill>
                  <a:srgbClr val="F9E180"/>
                </a:solidFill>
              </a:rPr>
              <a:t>Cryogenic </a:t>
            </a:r>
            <a:r>
              <a:rPr lang="en-US" sz="2000" dirty="0">
                <a:solidFill>
                  <a:srgbClr val="F9E180"/>
                </a:solidFill>
              </a:rPr>
              <a:t>Oscillating Heat </a:t>
            </a:r>
            <a:r>
              <a:rPr lang="en-US" sz="2000" dirty="0" smtClean="0">
                <a:solidFill>
                  <a:srgbClr val="F9E180"/>
                </a:solidFill>
              </a:rPr>
              <a:t>Pipes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9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Lunar </a:t>
            </a:r>
            <a:r>
              <a:rPr lang="en-US" dirty="0"/>
              <a:t>Surface Technology Research (</a:t>
            </a:r>
            <a:r>
              <a:rPr lang="en-US" dirty="0" err="1"/>
              <a:t>LuSTR</a:t>
            </a:r>
            <a:r>
              <a:rPr lang="en-US" dirty="0"/>
              <a:t>) </a:t>
            </a:r>
            <a:r>
              <a:rPr lang="en-US" dirty="0" smtClean="0"/>
              <a:t>Opportunities</a:t>
            </a:r>
          </a:p>
          <a:p>
            <a:pPr lvl="1"/>
            <a:r>
              <a:rPr lang="en-US" dirty="0">
                <a:hlinkClick r:id="rId2"/>
              </a:rPr>
              <a:t>https://nspires.nasaprs.com/external/solicitations/summary.do?solId=%</a:t>
            </a:r>
            <a:r>
              <a:rPr lang="en-US" dirty="0" smtClean="0">
                <a:hlinkClick r:id="rId2"/>
              </a:rPr>
              <a:t>7b5210B8C6-EFF3-BBE0-66BA-FEFD9DC44179%7d</a:t>
            </a:r>
            <a:endParaRPr lang="en-US" dirty="0" smtClean="0"/>
          </a:p>
          <a:p>
            <a:pPr lvl="1"/>
            <a:r>
              <a:rPr lang="en-US" dirty="0"/>
              <a:t>NOIs Due: March 22, 2023; Proposals Due: April 24, </a:t>
            </a:r>
            <a:r>
              <a:rPr lang="en-US" dirty="0" smtClean="0"/>
              <a:t>2023</a:t>
            </a:r>
          </a:p>
          <a:p>
            <a:r>
              <a:rPr lang="en-US" dirty="0"/>
              <a:t>NASA Innovation Corps </a:t>
            </a:r>
            <a:r>
              <a:rPr lang="en-US" dirty="0" smtClean="0"/>
              <a:t>Pilot</a:t>
            </a:r>
          </a:p>
          <a:p>
            <a:pPr lvl="1"/>
            <a:r>
              <a:rPr lang="en-US" dirty="0">
                <a:hlinkClick r:id="rId3"/>
              </a:rPr>
              <a:t>https://nspires.nasaprs.com/external/solicitations/summary.do?solId=%7b1B42E782-61BB-9834-F20F-44CBEF13C0A6%7d&amp;path=&amp;</a:t>
            </a:r>
            <a:r>
              <a:rPr lang="en-US" dirty="0" smtClean="0">
                <a:hlinkClick r:id="rId3"/>
              </a:rPr>
              <a:t>method=init</a:t>
            </a:r>
            <a:endParaRPr lang="en-US" dirty="0" smtClean="0"/>
          </a:p>
          <a:p>
            <a:pPr lvl="1"/>
            <a:r>
              <a:rPr lang="en-US" dirty="0" smtClean="0"/>
              <a:t>Proposals </a:t>
            </a:r>
            <a:r>
              <a:rPr lang="en-US" dirty="0"/>
              <a:t>may be submitted at any time through March 29, 2023</a:t>
            </a:r>
            <a:endParaRPr lang="en-US" dirty="0" smtClean="0"/>
          </a:p>
          <a:p>
            <a:r>
              <a:rPr lang="en-US" dirty="0"/>
              <a:t>MUREP Space Technology Artemis Research (M-STAR) 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https://nspires.nasaprs.com/external/solicitations/summary.do?solId=%7b2644B211-4765-F748-70E5-F429AEBC81B7%7d&amp;path=&amp;</a:t>
            </a:r>
            <a:r>
              <a:rPr lang="en-US" dirty="0" smtClean="0">
                <a:hlinkClick r:id="rId4"/>
              </a:rPr>
              <a:t>method=init</a:t>
            </a:r>
            <a:endParaRPr lang="en-US" dirty="0" smtClean="0"/>
          </a:p>
          <a:p>
            <a:pPr lvl="1"/>
            <a:r>
              <a:rPr lang="en-US" dirty="0" smtClean="0"/>
              <a:t>Optional </a:t>
            </a:r>
            <a:r>
              <a:rPr lang="en-US" dirty="0"/>
              <a:t>Pre-proposal Webinar: </a:t>
            </a:r>
            <a:r>
              <a:rPr lang="en-US" dirty="0" smtClean="0"/>
              <a:t>March </a:t>
            </a:r>
            <a:r>
              <a:rPr lang="en-US" dirty="0"/>
              <a:t>14, 2023, 4:00 – 5:00 PM ET</a:t>
            </a:r>
          </a:p>
          <a:p>
            <a:pPr lvl="1"/>
            <a:r>
              <a:rPr lang="en-US" dirty="0"/>
              <a:t>Proposals Due: April 10, </a:t>
            </a:r>
            <a:r>
              <a:rPr lang="en-US" dirty="0" smtClean="0"/>
              <a:t>2023</a:t>
            </a:r>
          </a:p>
          <a:p>
            <a:r>
              <a:rPr lang="en-US" dirty="0"/>
              <a:t>NSF SBIR </a:t>
            </a:r>
            <a:r>
              <a:rPr lang="en-US"/>
              <a:t>and </a:t>
            </a:r>
            <a:r>
              <a:rPr lang="en-US" smtClean="0"/>
              <a:t>STTR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https://seedfund.nsf.gov/apply/get-started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Windows</a:t>
            </a:r>
            <a:r>
              <a:rPr lang="en-US" dirty="0"/>
              <a:t>: November 22, 2022 - March 1, 2023 March 2, 2023 - July 5, 2023 July 6, 2023 - November 1, </a:t>
            </a:r>
            <a:r>
              <a:rPr lang="en-US" dirty="0" smtClean="0"/>
              <a:t>2023</a:t>
            </a:r>
          </a:p>
          <a:p>
            <a:pPr marL="447675" lvl="1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Please visit LSIC website for full list </a:t>
            </a:r>
          </a:p>
          <a:p>
            <a:pPr marL="447675" lvl="1" indent="0" algn="ctr">
              <a:buNone/>
            </a:pPr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6" invalidUrl="http:///"/>
              </a:rPr>
              <a:t>http://</a:t>
            </a:r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lsic.jhuapl.edu/Resources/Funding-Opportunities.php</a:t>
            </a:r>
            <a:endParaRPr lang="en-US" dirty="0">
              <a:solidFill>
                <a:srgbClr val="002C73">
                  <a:lumMod val="20000"/>
                  <a:lumOff val="80000"/>
                </a:srgbClr>
              </a:solidFill>
            </a:endParaRPr>
          </a:p>
          <a:p>
            <a:pPr marL="447675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14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8375DB-D04B-F7E5-A83F-45B6EC67D235}"/>
              </a:ext>
            </a:extLst>
          </p:cNvPr>
          <p:cNvGrpSpPr/>
          <p:nvPr/>
        </p:nvGrpSpPr>
        <p:grpSpPr>
          <a:xfrm>
            <a:off x="6350" y="3572"/>
            <a:ext cx="12179299" cy="6850856"/>
            <a:chOff x="6350" y="3572"/>
            <a:chExt cx="12179299" cy="68508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F8E81E-DE81-CED8-36BE-DB5CFB0B5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350" y="3572"/>
              <a:ext cx="12179299" cy="685085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7079EEF-CC5A-8ABE-31A3-D688B7CEEAF0}"/>
                </a:ext>
              </a:extLst>
            </p:cNvPr>
            <p:cNvSpPr/>
            <p:nvPr/>
          </p:nvSpPr>
          <p:spPr>
            <a:xfrm>
              <a:off x="819807" y="3920359"/>
              <a:ext cx="3363310" cy="567558"/>
            </a:xfrm>
            <a:prstGeom prst="rect">
              <a:avLst/>
            </a:prstGeom>
            <a:solidFill>
              <a:srgbClr val="0F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 err="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F07A10-A3B4-9267-69D4-620D51F593CA}"/>
              </a:ext>
            </a:extLst>
          </p:cNvPr>
          <p:cNvSpPr txBox="1"/>
          <p:nvPr/>
        </p:nvSpPr>
        <p:spPr>
          <a:xfrm>
            <a:off x="924911" y="3839685"/>
            <a:ext cx="3111062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Registration Deadlines:</a:t>
            </a:r>
            <a:r>
              <a:rPr lang="en-US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 </a:t>
            </a:r>
          </a:p>
          <a:p>
            <a:pPr algn="ctr"/>
            <a:r>
              <a:rPr lang="en-US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10 April (in-person attendance) </a:t>
            </a:r>
          </a:p>
          <a:p>
            <a:pPr algn="ctr"/>
            <a:r>
              <a:rPr lang="en-US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17 April (virtual attendance)</a:t>
            </a:r>
          </a:p>
        </p:txBody>
      </p:sp>
    </p:spTree>
    <p:extLst>
      <p:ext uri="{BB962C8B-B14F-4D97-AF65-F5344CB8AC3E}">
        <p14:creationId xmlns:p14="http://schemas.microsoft.com/office/powerpoint/2010/main" val="209716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231B1-74D4-D3B3-4DDB-ACEA6F28FA56}"/>
              </a:ext>
            </a:extLst>
          </p:cNvPr>
          <p:cNvSpPr/>
          <p:nvPr/>
        </p:nvSpPr>
        <p:spPr>
          <a:xfrm>
            <a:off x="8711629" y="3501060"/>
            <a:ext cx="2743200" cy="2602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Surface Power March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413319" y="941156"/>
            <a:ext cx="8298310" cy="489364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next Surface Power Telecon will take place on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Thursday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16, 2023 at 11:00AM ET.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Theme: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Radiation Testing of Electronics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Speaker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Dr.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Akturk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CoolCAD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Electronics, Vice President)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CoolCAD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designs and builds wide bandgap silicon carbide (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SiC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) semiconductor transistors for many applications including space electronics and extreme operating conditions.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Dr.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Akturk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specializes in both cryogenic and radiation (gamma, neutron and heavy ion) testing of electronics, as well as thermal modeling of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SiC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systems.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Profile photo of Akin Akturk">
            <a:extLst>
              <a:ext uri="{FF2B5EF4-FFF2-40B4-BE49-F238E27FC236}">
                <a16:creationId xmlns:a16="http://schemas.microsoft.com/office/drawing/2014/main" id="{DF290A00-C752-2553-072F-6B52369B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45" y="898294"/>
            <a:ext cx="2602766" cy="26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ome - CoolCAD Electronics">
            <a:extLst>
              <a:ext uri="{FF2B5EF4-FFF2-40B4-BE49-F238E27FC236}">
                <a16:creationId xmlns:a16="http://schemas.microsoft.com/office/drawing/2014/main" id="{3C7D1198-3BDA-E9BE-879D-BEF967DE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78" y="3429000"/>
            <a:ext cx="3112362" cy="31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6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68" y="200084"/>
            <a:ext cx="8245642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EE Focus Group Facilitator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C3BE8-DA6F-4275-88E1-8ABA7CF9D17C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March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8DA1CF-FA49-3344-BE77-9C335ED8F721}"/>
              </a:ext>
            </a:extLst>
          </p:cNvPr>
          <p:cNvSpPr txBox="1">
            <a:spLocks/>
          </p:cNvSpPr>
          <p:nvPr/>
        </p:nvSpPr>
        <p:spPr>
          <a:xfrm>
            <a:off x="-457200" y="926667"/>
            <a:ext cx="8698376" cy="533916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marR="0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marR="0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is my day job?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Verifying suitability of flight hardware materials to target space environments, including thermal, vacuum, and radiation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is my backstory?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PhD in Materials Science and Engineering (2015)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Graduate research focused on materials characterization for wide bandgap semiconductor substrates and films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Post-doctorate in Army Research Laboratory (2016 - 2018)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Materials and Processes (M&amp;P) engineer for Space Exploration Sector (2018 – Present)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interests?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Synergistic environmental effects on materials properties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 of environmental testing and qualification processes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Why am I here?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ensure fruitful communication between the LSIC-EE community and NASA STMD in bridging the technology gaps for successful operation in the lunar environment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will I start?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Updates of lunar surface environments – what have we learn in recent years?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Status on technology gaps and efforts for safe system operation in lunar conditions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Address LSIC EE community needs (workshops, seminars)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Contact: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Facilitator_ExtremeEnvironments@jhuapl.edu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54" y="1177475"/>
            <a:ext cx="3451690" cy="3886874"/>
          </a:xfrm>
          <a:prstGeom prst="rect">
            <a:avLst/>
          </a:prstGeom>
          <a:ln w="3810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sp>
        <p:nvSpPr>
          <p:cNvPr id="8" name="TextBox 7"/>
          <p:cNvSpPr txBox="1"/>
          <p:nvPr/>
        </p:nvSpPr>
        <p:spPr>
          <a:xfrm>
            <a:off x="8363712" y="5153112"/>
            <a:ext cx="3707203" cy="104644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Milena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Bobea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Graziano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Johns Hopkins University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Applied Physics Laboratory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Laurel, MD</a:t>
            </a:r>
          </a:p>
        </p:txBody>
      </p:sp>
    </p:spTree>
    <p:extLst>
      <p:ext uri="{BB962C8B-B14F-4D97-AF65-F5344CB8AC3E}">
        <p14:creationId xmlns:p14="http://schemas.microsoft.com/office/powerpoint/2010/main" val="19999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9778B-214B-5A43-8257-6A18357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pPr/>
              <a:t>14 March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710D6-243F-114E-8694-9599CAF0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97E9-1C09-2243-A7A1-576BFADB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10966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451"/>
      </a:accent1>
      <a:accent2>
        <a:srgbClr val="3AAEDD"/>
      </a:accent2>
      <a:accent3>
        <a:srgbClr val="74AA50"/>
      </a:accent3>
      <a:accent4>
        <a:srgbClr val="F7E17F"/>
      </a:accent4>
      <a:accent5>
        <a:srgbClr val="FF9E16"/>
      </a:accent5>
      <a:accent6>
        <a:srgbClr val="E03C30"/>
      </a:accent6>
      <a:hlink>
        <a:srgbClr val="5EAF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53B1BF-1AB9-8E41-A858-DD00156BB8C1}" vid="{612625C6-9550-1C42-A72C-EE93190D2577}"/>
    </a:ext>
  </a:extLst>
</a:theme>
</file>

<file path=ppt/theme/theme2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5e5edfd3ff4647b6398a429cc3de810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0baf92c7a4c4eedf4e3329f855097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11D45-17A0-45A6-A22C-53F5573CA73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0B8C54-1F51-41D7-890E-0EF41072A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5DBFC5-D377-49F5-9682-C93407E847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30176</TotalTime>
  <Words>536</Words>
  <Application>Microsoft Office PowerPoint</Application>
  <PresentationFormat>Widescreen</PresentationFormat>
  <Paragraphs>84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ＭＳ Ｐゴシック</vt:lpstr>
      <vt:lpstr>.AppleSystemUIFont</vt:lpstr>
      <vt:lpstr>Arial</vt:lpstr>
      <vt:lpstr>Calibri</vt:lpstr>
      <vt:lpstr>Calibri Light</vt:lpstr>
      <vt:lpstr>Courier New</vt:lpstr>
      <vt:lpstr>DIN Condensed</vt:lpstr>
      <vt:lpstr>Helvetica</vt:lpstr>
      <vt:lpstr>HGPGothicE</vt:lpstr>
      <vt:lpstr>Myriad Pro</vt:lpstr>
      <vt:lpstr>Wingdings</vt:lpstr>
      <vt:lpstr>APL-PowerPoint-Theme_light</vt:lpstr>
      <vt:lpstr>APL-PowerPoint-Theme_dark</vt:lpstr>
      <vt:lpstr>Extreme Environments Focus Group March Meeting</vt:lpstr>
      <vt:lpstr>Today’s Agenda</vt:lpstr>
      <vt:lpstr>Funding Opportunities</vt:lpstr>
      <vt:lpstr>PowerPoint Presentation</vt:lpstr>
      <vt:lpstr>PowerPoint Presentation</vt:lpstr>
      <vt:lpstr>EE Focus Group Facilitator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Caleb Heidel</dc:creator>
  <cp:keywords/>
  <dc:description>Version 1.0</dc:description>
  <cp:lastModifiedBy>Porter, Jamie A.</cp:lastModifiedBy>
  <cp:revision>210</cp:revision>
  <cp:lastPrinted>2017-08-24T18:44:08Z</cp:lastPrinted>
  <dcterms:created xsi:type="dcterms:W3CDTF">2021-06-07T15:52:40Z</dcterms:created>
  <dcterms:modified xsi:type="dcterms:W3CDTF">2023-03-14T16:27:19Z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