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8" r:id="rId4"/>
  </p:sldMasterIdLst>
  <p:notesMasterIdLst>
    <p:notesMasterId r:id="rId13"/>
  </p:notesMasterIdLst>
  <p:sldIdLst>
    <p:sldId id="275" r:id="rId5"/>
    <p:sldId id="298" r:id="rId6"/>
    <p:sldId id="15898" r:id="rId7"/>
    <p:sldId id="15895" r:id="rId8"/>
    <p:sldId id="15899" r:id="rId9"/>
    <p:sldId id="15894" r:id="rId10"/>
    <p:sldId id="1589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CD8"/>
    <a:srgbClr val="F9E180"/>
    <a:srgbClr val="F9EC95"/>
    <a:srgbClr val="0099FF"/>
    <a:srgbClr val="73FEFF"/>
    <a:srgbClr val="73A950"/>
    <a:srgbClr val="002060"/>
    <a:srgbClr val="B2D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82784"/>
  </p:normalViewPr>
  <p:slideViewPr>
    <p:cSldViewPr snapToGrid="0" snapToObjects="1" showGuides="1">
      <p:cViewPr varScale="1">
        <p:scale>
          <a:sx n="72" d="100"/>
          <a:sy n="72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3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5133E-5659-4735-BCAF-C37C66477F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475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5F0F0-3408-9F4A-9B24-898CD7F5D4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56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ABF7FA-8EA1-F742-871A-FEAB06A59929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3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5600"/>
            <a:ext cx="9144000" cy="15708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8200"/>
          </a:xfrm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2954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1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2999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1" y="5486400"/>
            <a:ext cx="10286999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0" y="1485900"/>
            <a:ext cx="4953000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B9F7AC3-90A0-EF49-AE42-0519FF59C2D5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2927BC-A840-7041-BA16-52B5A3F64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4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181100"/>
            <a:ext cx="4952999" cy="41762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0" y="1181100"/>
            <a:ext cx="4953000" cy="41762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5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6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09B5394-2291-2344-AD63-E8F25A62D56E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3A485B-147C-8D4B-9DC2-3A389CDB5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37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485900"/>
            <a:ext cx="4952999" cy="38714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0" y="1485900"/>
            <a:ext cx="4953000" cy="38714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5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6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C87B870-43DB-4042-A4E4-58FA209A6C0D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98A9D8-6900-CC41-B62F-078D78C28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86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277927" y="1198563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14073" y="1198563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099"/>
            <a:ext cx="11277600" cy="7667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277927" y="1198563"/>
            <a:ext cx="0" cy="39830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7914073" y="1198563"/>
            <a:ext cx="0" cy="39830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0F22523-A4FD-5E4E-A847-52BFBA31415E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2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988364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6195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3924301"/>
            <a:ext cx="2979692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6195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3924301"/>
            <a:ext cx="2983450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6195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099"/>
            <a:ext cx="2988409" cy="2231135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181100"/>
            <a:ext cx="297973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181100"/>
            <a:ext cx="298217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59738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388361B-29AB-9F49-93E6-8FC0BFBC2CEE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4277927" y="1503364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7914073" y="1503364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4277927" y="1503364"/>
            <a:ext cx="0" cy="36782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7914073" y="1503364"/>
            <a:ext cx="0" cy="36782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9101"/>
            <a:ext cx="2988364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924301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4229101"/>
            <a:ext cx="2979692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924301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4229101"/>
            <a:ext cx="2983450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924301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988409" cy="2231135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485901"/>
            <a:ext cx="297973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485901"/>
            <a:ext cx="298217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03865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</p:spTree>
    <p:extLst>
      <p:ext uri="{BB962C8B-B14F-4D97-AF65-F5344CB8AC3E}">
        <p14:creationId xmlns:p14="http://schemas.microsoft.com/office/powerpoint/2010/main" val="3834056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301354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619501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3924301"/>
            <a:ext cx="2332240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619501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84" y="3924301"/>
            <a:ext cx="2302298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619501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555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185550"/>
            <a:ext cx="2332275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18555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3924301"/>
            <a:ext cx="2338690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619501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185550"/>
            <a:ext cx="2337691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2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6992C7B-DBF6-744D-ABE9-AD69D3B61F17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77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6903"/>
            <a:ext cx="2301354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922103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4226903"/>
            <a:ext cx="2332240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922103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59037" y="4226903"/>
            <a:ext cx="2304687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0184" y="3922103"/>
            <a:ext cx="230354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485900"/>
            <a:ext cx="2332275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48590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8514" y="4226903"/>
            <a:ext cx="2339937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922103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485900"/>
            <a:ext cx="2337691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050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A3E529DA-21A5-C14F-BABC-49BE57657B45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11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2834690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1" y="1185863"/>
            <a:ext cx="2463800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1" y="5188534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1" y="3548063"/>
            <a:ext cx="2463800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099"/>
            <a:ext cx="11277600" cy="7667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1EAA674B-C75F-3244-BF86-5527D153A4B7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89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134727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1" y="1485900"/>
            <a:ext cx="2463800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1" y="5488571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1" y="3848100"/>
            <a:ext cx="2463800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8B89EE15-5D8D-D647-B949-DA21CFB890EC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899370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6756"/>
            <a:ext cx="12187257" cy="649832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0800000">
            <a:off x="0" y="4386808"/>
            <a:ext cx="12192000" cy="211368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181100"/>
            <a:ext cx="10553700" cy="11430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2437483"/>
            <a:ext cx="10553700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A27A-71D7-D144-92D7-2DC26EE9771C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02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9205F54-4BF1-3C49-88E8-5230A96B49D3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" y="1332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5600"/>
            <a:ext cx="5410200" cy="15708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66530"/>
            <a:ext cx="5334000" cy="573488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2954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178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6" y="2167"/>
            <a:ext cx="12187257" cy="649832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 rot="10800000">
            <a:off x="0" y="4389089"/>
            <a:ext cx="12192000" cy="211139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25130"/>
            <a:ext cx="10553700" cy="590344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415474"/>
            <a:ext cx="10553700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1999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BCDC1A7-1727-0044-ADAF-FC89EAB7D439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57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BDA206A-DC71-DE41-8C2D-33C38F2A7E5D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56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-1"/>
            <a:ext cx="7962900" cy="6500489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229100" y="1"/>
            <a:ext cx="0" cy="65004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B4B586E-FB23-7343-A5F8-BF224083AB10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14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Blee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5004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89900" y="5424303"/>
            <a:ext cx="3644900" cy="747897"/>
          </a:xfrm>
          <a:solidFill>
            <a:schemeClr val="bg1"/>
          </a:solidFill>
        </p:spPr>
        <p:txBody>
          <a:bodyPr lIns="365760" tIns="274320" rIns="365760" bIns="274320" anchor="t" anchorCtr="0">
            <a:sp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4D60BE6-C3EF-E248-B029-E7DCE29C4D6C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28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5612-DC24-164A-87F5-39F5D56C6380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39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BB3F-4548-5848-869B-42FFD2F28F9C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5089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4565"/>
            <a:ext cx="11277600" cy="38653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717379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EB3A3A-AE41-004F-92C8-3A977DC82012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10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  <p:extLst>
      <p:ext uri="{BB962C8B-B14F-4D97-AF65-F5344CB8AC3E}">
        <p14:creationId xmlns:p14="http://schemas.microsoft.com/office/powerpoint/2010/main" val="1704606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2180-3E9D-A142-813E-5A768CF48DAD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47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19100"/>
            <a:ext cx="11277600" cy="351608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096000" y="884420"/>
            <a:ext cx="12192" cy="561606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-9939" y="3695999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0" y="884420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1445785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57200" y="1152294"/>
            <a:ext cx="5296819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5" name="Text Placeholder 1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53482" y="4295396"/>
            <a:ext cx="5299617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53483" y="4001905"/>
            <a:ext cx="5299616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9" name="Text Placeholder 1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442617" y="1442068"/>
            <a:ext cx="5292183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1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442617" y="1148577"/>
            <a:ext cx="5289388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62" name="Text Placeholder 14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438900" y="4291679"/>
            <a:ext cx="5293105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438900" y="3998188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440C69AA-4028-2346-851C-598F8815DC41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46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0"/>
            <a:ext cx="3048" cy="65004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255080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712591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57201" y="419100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1" y="3880422"/>
            <a:ext cx="5293104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3" y="3586931"/>
            <a:ext cx="5295896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38900" y="712591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438901" y="419100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6438900" y="3876705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438900" y="3583214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EAD40597-9D3C-4B4A-A3D8-7DD42E93C242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0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8E691F-70E6-D64F-8D4F-FAA34A0DE440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-2372" y="0"/>
            <a:ext cx="12194372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52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51E-F603-1047-B03A-D9117F2AE499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12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 3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C1123CB-3959-8245-AF3D-DDDD939CF756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4509053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5118652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690152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-2372" y="0"/>
            <a:ext cx="12194372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4509052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4458050"/>
            <a:ext cx="3030109" cy="19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47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503078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68208E-FB7B-0A4E-84BB-740160322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20023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12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dark, night&#10;&#10;Description automatically generated">
            <a:extLst>
              <a:ext uri="{FF2B5EF4-FFF2-40B4-BE49-F238E27FC236}">
                <a16:creationId xmlns:a16="http://schemas.microsoft.com/office/drawing/2014/main" id="{7F02D9D1-7933-054A-9B27-50AF0F298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2A4DF4-7C8D-6941-BA52-9D2DFA79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178" y="419100"/>
            <a:ext cx="10182621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E9D1EF-D553-A74F-8995-1A8DF7C03D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DE6C2-CAA2-D342-BA95-07CE152CA5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74931B7-E6F4-684C-ACFC-44768C603396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9839D4-85CE-8A4A-9975-12A3ED44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75EB2D-859A-AA4B-8F9A-1A94CC8088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4AD08A-971E-6542-A06E-C977F5CB17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42" y="81578"/>
            <a:ext cx="1248895" cy="124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19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dark, night&#10;&#10;Description automatically generated">
            <a:extLst>
              <a:ext uri="{FF2B5EF4-FFF2-40B4-BE49-F238E27FC236}">
                <a16:creationId xmlns:a16="http://schemas.microsoft.com/office/drawing/2014/main" id="{75EB434D-5C4E-E745-843B-1DCC4B174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D8C2EE-BC0E-3E46-9AA0-8073B00F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178" y="419100"/>
            <a:ext cx="10182621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8A432-D02C-1F41-94C6-5FE6EFCFE9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A2F94-E2A3-D64E-95B3-93EF1F20DFA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74931B7-E6F4-684C-ACFC-44768C603396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7D0C1-A1C8-B340-A500-EA84B0D3D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A948E-841A-044B-9426-34A8665F73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42" y="81578"/>
            <a:ext cx="1248895" cy="1248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0A5C5-9C7B-3743-A1D3-72FD7EB68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1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bed, nature, dark&#10;&#10;Description automatically generated">
            <a:extLst>
              <a:ext uri="{FF2B5EF4-FFF2-40B4-BE49-F238E27FC236}">
                <a16:creationId xmlns:a16="http://schemas.microsoft.com/office/drawing/2014/main" id="{2042512C-A5A1-504F-9648-9E3C6561C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-1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7A2AC3-ED34-4A4F-9071-934247C72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536" y="419100"/>
            <a:ext cx="10334263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21954-F7E3-D749-B436-55F4FC8FF2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F6EDF-2180-7546-B7ED-2A02186DA7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74931B7-E6F4-684C-ACFC-44768C603396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102E5-04D9-2E4F-A7DF-00DDD400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58B96-253F-DE45-9B0B-B6F07CB329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42" y="81578"/>
            <a:ext cx="1248895" cy="124889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A8094E-CEB3-E74B-BAF4-C0AF32D7E7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0535" y="1668463"/>
            <a:ext cx="10334263" cy="45587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023FDE-2216-DB4F-8DE2-884B65FCEF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11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gradFill>
          <a:gsLst>
            <a:gs pos="0">
              <a:schemeClr val="tx1"/>
            </a:gs>
            <a:gs pos="54000">
              <a:schemeClr val="tx1">
                <a:lumMod val="95000"/>
                <a:lumOff val="5000"/>
              </a:schemeClr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35200" y="76200"/>
            <a:ext cx="8737600" cy="914400"/>
          </a:xfrm>
          <a:prstGeom prst="rect">
            <a:avLst/>
          </a:prstGeom>
        </p:spPr>
        <p:txBody>
          <a:bodyPr lIns="91429" tIns="45714" rIns="91429" bIns="45714" anchor="ctr"/>
          <a:lstStyle>
            <a:lvl1pPr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480800" cy="49530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 marL="742863" indent="-285717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2867" indent="-228573">
              <a:buFont typeface="Wingdings" pitchFamily="2" charset="2"/>
              <a:buChar char="Ø"/>
              <a:defRPr sz="1800">
                <a:latin typeface="Arial" pitchFamily="34" charset="0"/>
                <a:cs typeface="Arial" pitchFamily="34" charset="0"/>
              </a:defRPr>
            </a:lvl3pPr>
            <a:lvl4pPr marL="1600013" indent="-228573">
              <a:buFont typeface="Wingdings" pitchFamily="2" charset="2"/>
              <a:buChar char="v"/>
              <a:defRPr sz="16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06400" y="6356350"/>
            <a:ext cx="2844800" cy="365125"/>
          </a:xfrm>
          <a:prstGeom prst="rect">
            <a:avLst/>
          </a:prstGeom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61D003BD-4F5E-8D48-98F6-744D19083E45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3/8/2023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2573" y="6356351"/>
            <a:ext cx="3860800" cy="365125"/>
          </a:xfrm>
          <a:prstGeom prst="rect">
            <a:avLst/>
          </a:prstGeom>
        </p:spPr>
        <p:txBody>
          <a:bodyPr lIns="91429" tIns="45714" rIns="91429" bIns="45714" anchor="ctr"/>
          <a:lstStyle>
            <a:lvl1pPr algn="ctr">
              <a:defRPr sz="10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9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898A248-D4E4-514D-9AFD-666C05AB2873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778686" y="3886200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2370" y="0"/>
            <a:ext cx="4063997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1628" y="0"/>
            <a:ext cx="406399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38430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EA7780-5DFD-AE4F-B1E0-892BD90D08BB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  <a:effectLst/>
        </p:spPr>
      </p:pic>
      <p:sp>
        <p:nvSpPr>
          <p:cNvPr id="13" name="Rectangle 12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59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0"/>
            <a:ext cx="6819900" cy="34156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57501"/>
            <a:ext cx="6819900" cy="775386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7"/>
            <a:ext cx="6819900" cy="21954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604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69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5863"/>
            <a:ext cx="10287000" cy="4986338"/>
          </a:xfrm>
        </p:spPr>
        <p:txBody>
          <a:bodyPr lIns="0" tIns="0" r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3D63BA-95B7-2B4C-AEF6-CD82AC953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4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for_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951540-E53C-E74E-9A92-C692D2300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87967" y="1307364"/>
            <a:ext cx="5055650" cy="5078321"/>
          </a:xfrm>
        </p:spPr>
        <p:txBody>
          <a:bodyPr lIns="0" tIns="0" r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4E2-F6A1-AB41-B966-6EB53929315C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B22182-A2A4-CB46-9920-A744C95DAC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93A17E-A766-8A4A-85E7-BE709339B9D1}"/>
              </a:ext>
            </a:extLst>
          </p:cNvPr>
          <p:cNvCxnSpPr/>
          <p:nvPr userDrawn="1"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37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686301"/>
          </a:xfrm>
        </p:spPr>
        <p:txBody>
          <a:bodyPr/>
          <a:lstStyle/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2B8C9E-6C25-9D45-BD6C-30504F0142BB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AABFF6-8C79-B046-899C-AE63F4762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49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5864"/>
            <a:ext cx="4952999" cy="417149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1" y="5486400"/>
            <a:ext cx="10286999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0" y="1185864"/>
            <a:ext cx="4953000" cy="417149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C16241-9A65-974E-97DB-275BDA682FC7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7B7A62-5ED3-6B46-B894-351377ED0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8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00488"/>
            <a:ext cx="12192000" cy="356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181100"/>
            <a:ext cx="10287000" cy="4991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693738" marR="0" lvl="1" indent="-2460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50938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6550" marR="0" lvl="3" indent="-2270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Courier New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63750" marR="0" lvl="4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1428508" y="6604000"/>
            <a:ext cx="0" cy="15514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16" y="6500488"/>
            <a:ext cx="3203942" cy="35751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9845" y="6500488"/>
            <a:ext cx="1373855" cy="35751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74931B7-E6F4-684C-ACFC-44768C603396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8221" y="6500488"/>
            <a:ext cx="369465" cy="3575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0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806" r:id="rId31"/>
    <p:sldLayoutId id="2147483807" r:id="rId32"/>
    <p:sldLayoutId id="2147483808" r:id="rId33"/>
    <p:sldLayoutId id="2147483809" r:id="rId34"/>
    <p:sldLayoutId id="2147483810" r:id="rId35"/>
    <p:sldLayoutId id="2147483811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3738" marR="0" indent="-24606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.AppleSystemUIFont" charset="-120"/>
        <a:buChar char="-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50938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Wingdings" charset="2"/>
        <a:buChar char="§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6550" marR="0" indent="-22701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Courier New" charset="0"/>
        <a:buChar char="o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6375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/>
        <a:buChar char="•"/>
        <a:tabLst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>
          <p15:clr>
            <a:srgbClr val="F26B43"/>
          </p15:clr>
        </p15:guide>
        <p15:guide id="2" pos="288">
          <p15:clr>
            <a:srgbClr val="F26B43"/>
          </p15:clr>
        </p15:guide>
        <p15:guide id="3" pos="739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pos="3840">
          <p15:clr>
            <a:srgbClr val="F26B43"/>
          </p15:clr>
        </p15:guide>
        <p15:guide id="7" orient="horz" pos="744">
          <p15:clr>
            <a:srgbClr val="F26B43"/>
          </p15:clr>
        </p15:guide>
        <p15:guide id="8" pos="600">
          <p15:clr>
            <a:srgbClr val="F26B43"/>
          </p15:clr>
        </p15:guide>
        <p15:guide id="9" pos="7080">
          <p15:clr>
            <a:srgbClr val="F26B43"/>
          </p15:clr>
        </p15:guide>
        <p15:guide id="10" pos="4056">
          <p15:clr>
            <a:srgbClr val="F26B43"/>
          </p15:clr>
        </p15:guide>
        <p15:guide id="11" pos="3624">
          <p15:clr>
            <a:srgbClr val="F26B43"/>
          </p15:clr>
        </p15:guide>
        <p15:guide id="13" orient="horz" pos="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acy.teng@jhuapl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spires.nasaprs.com/external/solicitations/summary.do?solId=%7b5210B8C6-EFF3-BBE0-66BA-FEFD9DC44179%7d" TargetMode="Externa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le.Mortensen@jhuapl.edu" TargetMode="External"/><Relationship Id="rId2" Type="http://schemas.openxmlformats.org/officeDocument/2006/relationships/hyperlink" Target="https://lsic-wiki.jhuapl.edu/display/EA/Paper+Suggestions" TargetMode="Externa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lsic-wiki.jhuapl.edu/pages/viewpage.action?spaceKey=EA&amp;title=Guest+Talks+-+Calendar+Year+202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78B7B73-6D3F-2141-AE53-76213E3E8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199" y="3020165"/>
            <a:ext cx="7449671" cy="2098488"/>
          </a:xfrm>
        </p:spPr>
        <p:txBody>
          <a:bodyPr>
            <a:normAutofit/>
          </a:bodyPr>
          <a:lstStyle/>
          <a:p>
            <a:r>
              <a:rPr lang="en-US" sz="3600" b="0" dirty="0">
                <a:solidFill>
                  <a:srgbClr val="F9E180"/>
                </a:solidFill>
              </a:rPr>
              <a:t>Extreme Access Focus Group </a:t>
            </a:r>
            <a:br>
              <a:rPr lang="en-US" sz="3600" b="0" dirty="0">
                <a:solidFill>
                  <a:srgbClr val="F9E180"/>
                </a:solidFill>
              </a:rPr>
            </a:br>
            <a:r>
              <a:rPr lang="en-US" sz="3600" b="0" dirty="0">
                <a:solidFill>
                  <a:srgbClr val="F9E180"/>
                </a:solidFill>
              </a:rPr>
              <a:t>Telecon</a:t>
            </a:r>
            <a:endParaRPr lang="en-US" sz="3600" dirty="0">
              <a:solidFill>
                <a:srgbClr val="F9E180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92D2B11-4A5A-0F48-A09B-2049DFA29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199" y="4342770"/>
            <a:ext cx="8373035" cy="5701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March 9, 2023</a:t>
            </a:r>
            <a:endParaRPr lang="en-US" dirty="0"/>
          </a:p>
          <a:p>
            <a:r>
              <a:rPr lang="en-US" dirty="0"/>
              <a:t>We’ll start around 3:03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4E7F7B-E3BF-B24F-83D2-7C2B84165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199" y="5118652"/>
            <a:ext cx="6570690" cy="1031135"/>
          </a:xfrm>
        </p:spPr>
        <p:txBody>
          <a:bodyPr>
            <a:normAutofit fontScale="55000" lnSpcReduction="20000"/>
          </a:bodyPr>
          <a:lstStyle/>
          <a:p>
            <a:r>
              <a:rPr lang="en-US" sz="1800" dirty="0" smtClean="0">
                <a:solidFill>
                  <a:srgbClr val="F9E180"/>
                </a:solidFill>
              </a:rPr>
              <a:t>Sarah Withee</a:t>
            </a:r>
            <a:endParaRPr lang="en-US" sz="1800" dirty="0">
              <a:solidFill>
                <a:srgbClr val="F9E180"/>
              </a:solidFill>
            </a:endParaRPr>
          </a:p>
          <a:p>
            <a:r>
              <a:rPr lang="en-US" sz="1800" dirty="0" smtClean="0">
                <a:solidFill>
                  <a:srgbClr val="F9E180"/>
                </a:solidFill>
              </a:rPr>
              <a:t>Extreme Access Focus Group </a:t>
            </a:r>
            <a:r>
              <a:rPr lang="en-US" sz="1800" dirty="0" smtClean="0">
                <a:solidFill>
                  <a:srgbClr val="F9E180"/>
                </a:solidFill>
              </a:rPr>
              <a:t>Facilitator</a:t>
            </a:r>
          </a:p>
          <a:p>
            <a:r>
              <a:rPr lang="en-US" sz="1800" dirty="0" smtClean="0">
                <a:solidFill>
                  <a:srgbClr val="F9E180"/>
                </a:solidFill>
              </a:rPr>
              <a:t>Facilitator_ExtremeAccess@jhuapl.edu</a:t>
            </a:r>
            <a:endParaRPr lang="en-US" sz="1800" dirty="0">
              <a:solidFill>
                <a:srgbClr val="F9E180"/>
              </a:solidFill>
            </a:endParaRPr>
          </a:p>
          <a:p>
            <a:endParaRPr lang="en-US" sz="1800" dirty="0" smtClean="0">
              <a:solidFill>
                <a:srgbClr val="F9E180"/>
              </a:solidFill>
            </a:endParaRPr>
          </a:p>
          <a:p>
            <a:endParaRPr lang="en-US" sz="1800" dirty="0" smtClean="0">
              <a:solidFill>
                <a:srgbClr val="F9E180"/>
              </a:solidFill>
            </a:endParaRPr>
          </a:p>
          <a:p>
            <a:r>
              <a:rPr lang="en-US" sz="1800" dirty="0">
                <a:solidFill>
                  <a:srgbClr val="F9E180"/>
                </a:solidFill>
              </a:rPr>
              <a:t>Angela Stickle (focus area </a:t>
            </a:r>
            <a:r>
              <a:rPr lang="en-US" sz="1800" dirty="0" smtClean="0">
                <a:solidFill>
                  <a:srgbClr val="F9E180"/>
                </a:solidFill>
              </a:rPr>
              <a:t>lead), Mario </a:t>
            </a:r>
            <a:r>
              <a:rPr lang="en-US" sz="1800" dirty="0">
                <a:solidFill>
                  <a:srgbClr val="F9E180"/>
                </a:solidFill>
              </a:rPr>
              <a:t>Lento, Danielle </a:t>
            </a:r>
            <a:r>
              <a:rPr lang="en-US" sz="1800" dirty="0" smtClean="0">
                <a:solidFill>
                  <a:srgbClr val="F9E180"/>
                </a:solidFill>
              </a:rPr>
              <a:t>Mortensen, Stacy Teng, Alice Cocoros</a:t>
            </a:r>
          </a:p>
          <a:p>
            <a:r>
              <a:rPr lang="en-US" sz="1600" dirty="0" smtClean="0">
                <a:solidFill>
                  <a:srgbClr val="F9E180"/>
                </a:solidFill>
              </a:rPr>
              <a:t>Angela.stickle@jhuapl.edu, Mario.lento@jhuapl.edu, Danielle.mortensen@jhuapl.edu, </a:t>
            </a:r>
            <a:r>
              <a:rPr lang="en-US" sz="1600" dirty="0" smtClean="0">
                <a:solidFill>
                  <a:srgbClr val="F9E180"/>
                </a:solidFill>
                <a:hlinkClick r:id="rId3"/>
              </a:rPr>
              <a:t>stacy.teng@jhuapl.edu</a:t>
            </a:r>
            <a:r>
              <a:rPr lang="en-US" sz="1600" dirty="0" smtClean="0">
                <a:solidFill>
                  <a:srgbClr val="F9E180"/>
                </a:solidFill>
              </a:rPr>
              <a:t>, Alice.Cocoros@jhuapl.edu</a:t>
            </a:r>
            <a:endParaRPr lang="en-US" sz="1600" dirty="0">
              <a:solidFill>
                <a:srgbClr val="F9E180"/>
              </a:solidFill>
            </a:endParaRPr>
          </a:p>
          <a:p>
            <a:endParaRPr lang="en-US" sz="1600" dirty="0">
              <a:solidFill>
                <a:srgbClr val="F9E18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52FB44-F512-2D49-909D-E0CF8B92FA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B9B02F-0B17-2241-AFE4-C932307C5A4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14BEFFC-0DE2-E945-8CAC-3B69AA567AA5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7FDAF-F2DA-044A-BB36-DE26408679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35AC17-D72A-F14A-B7F6-24B805D5D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000"/>
          <a:stretch/>
        </p:blipFill>
        <p:spPr>
          <a:xfrm>
            <a:off x="78551" y="230300"/>
            <a:ext cx="877824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dark, night&#10;&#10;Description automatically generated">
            <a:extLst>
              <a:ext uri="{FF2B5EF4-FFF2-40B4-BE49-F238E27FC236}">
                <a16:creationId xmlns:a16="http://schemas.microsoft.com/office/drawing/2014/main" id="{9A2946F0-E4CB-C848-A198-48067C4581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11673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B90800-86F3-0046-A16B-FBF71F11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DB35-68AC-7F44-BA79-1783750FAA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500" y="1179514"/>
            <a:ext cx="11052266" cy="5030786"/>
          </a:xfrm>
        </p:spPr>
        <p:txBody>
          <a:bodyPr/>
          <a:lstStyle/>
          <a:p>
            <a:r>
              <a:rPr lang="en-US" dirty="0" smtClean="0"/>
              <a:t>Surface power telecon</a:t>
            </a:r>
          </a:p>
          <a:p>
            <a:r>
              <a:rPr lang="en-US" dirty="0" smtClean="0"/>
              <a:t>Community-driven whitepaper	</a:t>
            </a:r>
          </a:p>
          <a:p>
            <a:r>
              <a:rPr lang="en-US" dirty="0" smtClean="0"/>
              <a:t>Upcoming Meetings/Opportunities</a:t>
            </a:r>
          </a:p>
          <a:p>
            <a:r>
              <a:rPr lang="en-US" dirty="0" smtClean="0"/>
              <a:t>Subgroup updates</a:t>
            </a: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Ed Birrane – Delay Tolerant Networking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F6108-F94E-374C-92DA-0CB3D08AD4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E00A2-DE63-884C-AB47-FD1C1FCF4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C231B1-74D4-D3B3-4DDB-ACEA6F28FA56}"/>
              </a:ext>
            </a:extLst>
          </p:cNvPr>
          <p:cNvSpPr/>
          <p:nvPr/>
        </p:nvSpPr>
        <p:spPr>
          <a:xfrm>
            <a:off x="8711629" y="3501060"/>
            <a:ext cx="2743200" cy="2602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727B9213-32F0-4A3F-AF1B-344EFAF54DB5}"/>
              </a:ext>
            </a:extLst>
          </p:cNvPr>
          <p:cNvSpPr txBox="1">
            <a:spLocks/>
          </p:cNvSpPr>
          <p:nvPr/>
        </p:nvSpPr>
        <p:spPr>
          <a:xfrm>
            <a:off x="15850" y="-93774"/>
            <a:ext cx="1209559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5100" lvl="0">
              <a:defRPr/>
            </a:pPr>
            <a:r>
              <a:rPr lang="en-US" sz="28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LSIC |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Surface Power March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Telecon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C99762-FF00-AF48-86F8-5A4BBCA568E3}"/>
              </a:ext>
            </a:extLst>
          </p:cNvPr>
          <p:cNvSpPr/>
          <p:nvPr/>
        </p:nvSpPr>
        <p:spPr>
          <a:xfrm>
            <a:off x="11400111" y="-97812"/>
            <a:ext cx="791890" cy="7177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D739B-E343-0842-B432-950EAC1DF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343" y="-113882"/>
            <a:ext cx="1012176" cy="1012176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0C6E8CE-E203-2742-A376-BEF31E4E6DD6}"/>
              </a:ext>
            </a:extLst>
          </p:cNvPr>
          <p:cNvSpPr txBox="1">
            <a:spLocks/>
          </p:cNvSpPr>
          <p:nvPr/>
        </p:nvSpPr>
        <p:spPr>
          <a:xfrm>
            <a:off x="9409733" y="6541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508F0-1AA7-8449-B96D-5FDB74B9F6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E25A0-8301-3440-95A2-56985C329E5E}"/>
              </a:ext>
            </a:extLst>
          </p:cNvPr>
          <p:cNvSpPr txBox="1"/>
          <p:nvPr/>
        </p:nvSpPr>
        <p:spPr>
          <a:xfrm>
            <a:off x="413319" y="941156"/>
            <a:ext cx="8298310" cy="489364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next Surface Power Telecon will take place on</a:t>
            </a: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Thursday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16, 2023 at 11:00AM ET.</a:t>
            </a: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Theme: 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Radiation Testing of Electronics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Speaker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Dr.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Akin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Akturk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CoolCAD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Electronics, Vice President)</a:t>
            </a: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2400" dirty="0" err="1">
                <a:solidFill>
                  <a:schemeClr val="bg1"/>
                </a:solidFill>
                <a:latin typeface="Calibri" panose="020F0502020204030204"/>
              </a:rPr>
              <a:t>CoolCAD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 designs and builds wide bandgap silicon carbide (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/>
              </a:rPr>
              <a:t>SiC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) semiconductor transistors for many applications including space electronics and extreme operating conditions.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Dr.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/>
              </a:rPr>
              <a:t>Akturk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 specializes in both cryogenic and radiation (gamma, neutron and heavy ion) testing of electronics, as well as thermal modeling of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/>
              </a:rPr>
              <a:t>SiC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 systems.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Profile photo of Akin Akturk">
            <a:extLst>
              <a:ext uri="{FF2B5EF4-FFF2-40B4-BE49-F238E27FC236}">
                <a16:creationId xmlns:a16="http://schemas.microsoft.com/office/drawing/2014/main" id="{DF290A00-C752-2553-072F-6B52369BE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345" y="898294"/>
            <a:ext cx="2602766" cy="260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ome - CoolCAD Electronics">
            <a:extLst>
              <a:ext uri="{FF2B5EF4-FFF2-40B4-BE49-F238E27FC236}">
                <a16:creationId xmlns:a16="http://schemas.microsoft.com/office/drawing/2014/main" id="{3C7D1198-3BDA-E9BE-879D-BEF967DEA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578" y="3429000"/>
            <a:ext cx="3112362" cy="311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2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679A-F2A4-5840-A5F5-DB52EFF0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Community-driven whitepaper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73F19-0875-AF45-BF7E-CF66C98A26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74931B7-E6F4-684C-ACFC-44768C603396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3E212-BBB7-8E46-AF63-B1A8728B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6F54A6-6D4E-D646-8D66-BDA579FED8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Draft available for review at spring meeting</a:t>
            </a:r>
          </a:p>
          <a:p>
            <a:pPr marL="0" indent="0">
              <a:buNone/>
            </a:pPr>
            <a:r>
              <a:rPr lang="en-US" dirty="0" smtClean="0"/>
              <a:t>Soliciting input via subgroups and Confluence</a:t>
            </a:r>
          </a:p>
          <a:p>
            <a:pPr marL="0" indent="0">
              <a:buNone/>
            </a:pPr>
            <a:r>
              <a:rPr lang="en-US" dirty="0"/>
              <a:t>https://lsic-wiki.jhuapl.edu/display/EA/Community-driven+whitepaper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F8E81E-DE81-CED8-36BE-DB5CFB0B50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79299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679A-F2A4-5840-A5F5-DB52EFF0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opportunities and RFIs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73F19-0875-AF45-BF7E-CF66C98A26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74931B7-E6F4-684C-ACFC-44768C603396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3E212-BBB7-8E46-AF63-B1A8728B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6F54A6-6D4E-D646-8D66-BDA579FED8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Early Career Faculty 2023 </a:t>
            </a:r>
            <a:r>
              <a:rPr lang="en-US" dirty="0"/>
              <a:t>https://nspires.nasaprs.com/external/solicitations/summary.do?solId=%7B387AF918-4121-2269-FF12-EEBE5F0F9FEC%7D&amp;path=&amp;method=init</a:t>
            </a:r>
          </a:p>
          <a:p>
            <a:pPr lvl="1"/>
            <a:r>
              <a:rPr lang="en-US" dirty="0" smtClean="0"/>
              <a:t>Notices </a:t>
            </a:r>
            <a:r>
              <a:rPr lang="en-US" dirty="0"/>
              <a:t>of Intent Due: March 16, 2023 Proposals Due: April 13, </a:t>
            </a:r>
            <a:r>
              <a:rPr lang="en-US" dirty="0" smtClean="0"/>
              <a:t>2023</a:t>
            </a:r>
          </a:p>
          <a:p>
            <a:r>
              <a:rPr lang="en-US" dirty="0" smtClean="0"/>
              <a:t>Lunar Surface Technology Research (</a:t>
            </a:r>
            <a:r>
              <a:rPr lang="en-US" dirty="0" err="1" smtClean="0"/>
              <a:t>LuSTR</a:t>
            </a:r>
            <a:r>
              <a:rPr lang="en-US" dirty="0" smtClean="0"/>
              <a:t>)</a:t>
            </a:r>
          </a:p>
          <a:p>
            <a:pPr lvl="1"/>
            <a:r>
              <a:rPr lang="en-US" dirty="0">
                <a:hlinkClick r:id="rId2"/>
              </a:rPr>
              <a:t>https://nspires.nasaprs.com/external/solicitations/summary.do?solId=%</a:t>
            </a:r>
            <a:r>
              <a:rPr lang="en-US" dirty="0" smtClean="0">
                <a:hlinkClick r:id="rId2"/>
              </a:rPr>
              <a:t>7b5210B8C6-EFF3-BBE0-66BA-FEFD9DC44179%7d</a:t>
            </a:r>
            <a:endParaRPr lang="en-US" dirty="0" smtClean="0"/>
          </a:p>
          <a:p>
            <a:pPr lvl="1"/>
            <a:r>
              <a:rPr lang="en-US" dirty="0" smtClean="0"/>
              <a:t>NOI due March 22, 2023</a:t>
            </a:r>
          </a:p>
          <a:p>
            <a:r>
              <a:rPr lang="en-US" dirty="0"/>
              <a:t>Suborbital/Hosted Orbital Flight and Payload Integration Services 4 </a:t>
            </a:r>
            <a:r>
              <a:rPr lang="en-US" dirty="0" smtClean="0"/>
              <a:t>Solicitation (RFI)</a:t>
            </a:r>
            <a:endParaRPr lang="en-US" dirty="0"/>
          </a:p>
          <a:p>
            <a:pPr lvl="1"/>
            <a:r>
              <a:rPr lang="en-US" dirty="0" smtClean="0"/>
              <a:t>https</a:t>
            </a:r>
            <a:r>
              <a:rPr lang="en-US" dirty="0"/>
              <a:t>://sam.gov/opp/2176096a71374aa6895be8fad47c5141/view</a:t>
            </a:r>
          </a:p>
          <a:p>
            <a:pPr lvl="1"/>
            <a:r>
              <a:rPr lang="en-US" dirty="0" smtClean="0"/>
              <a:t>Feedback </a:t>
            </a:r>
            <a:r>
              <a:rPr lang="en-US" dirty="0"/>
              <a:t>deadline: March 11, </a:t>
            </a:r>
            <a:r>
              <a:rPr lang="en-US" dirty="0" smtClean="0"/>
              <a:t>2023</a:t>
            </a:r>
          </a:p>
          <a:p>
            <a:r>
              <a:rPr lang="en-US" dirty="0" smtClean="0"/>
              <a:t>Complete list of </a:t>
            </a:r>
            <a:r>
              <a:rPr lang="en-US" dirty="0"/>
              <a:t>opportunities available at https://lsic.jhuapl.edu/Resources/Funding-Opportunities.php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679A-F2A4-5840-A5F5-DB52EFF0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Subgroup updates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73F19-0875-AF45-BF7E-CF66C98A26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74931B7-E6F4-684C-ACFC-44768C603396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3E212-BBB7-8E46-AF63-B1A8728B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6F54A6-6D4E-D646-8D66-BDA579FED8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Comms</a:t>
            </a:r>
            <a:r>
              <a:rPr lang="en-US" dirty="0" smtClean="0"/>
              <a:t> subgroup meeting Wednesday March 15 4 pm ET – </a:t>
            </a:r>
            <a:r>
              <a:rPr lang="en-US" dirty="0"/>
              <a:t>Kevin </a:t>
            </a:r>
            <a:r>
              <a:rPr lang="en-US" dirty="0" err="1"/>
              <a:t>Lynaugh</a:t>
            </a:r>
            <a:r>
              <a:rPr lang="en-US" dirty="0"/>
              <a:t> from Vulcan </a:t>
            </a:r>
            <a:r>
              <a:rPr lang="en-US" dirty="0" smtClean="0"/>
              <a:t>Wireless</a:t>
            </a:r>
          </a:p>
          <a:p>
            <a:r>
              <a:rPr lang="en-US" dirty="0" smtClean="0"/>
              <a:t>PNT paper reading group Monday March 27 at 4 pm ET. </a:t>
            </a:r>
          </a:p>
          <a:p>
            <a:pPr lvl="1"/>
            <a:r>
              <a:rPr lang="en-US" dirty="0" smtClean="0"/>
              <a:t>Paper is </a:t>
            </a:r>
            <a:r>
              <a:rPr lang="en-US" b="1" dirty="0" smtClean="0"/>
              <a:t>Passive </a:t>
            </a:r>
            <a:r>
              <a:rPr lang="en-US" b="1" dirty="0"/>
              <a:t>Positioning, Navigation, and Timing (PPNT) in </a:t>
            </a:r>
            <a:r>
              <a:rPr lang="en-US" b="1" dirty="0" err="1"/>
              <a:t>Cislunar</a:t>
            </a:r>
            <a:r>
              <a:rPr lang="en-US" b="1" dirty="0"/>
              <a:t> Space Using Earth-based Transmitters</a:t>
            </a:r>
            <a:endParaRPr lang="en-US" dirty="0" smtClean="0"/>
          </a:p>
          <a:p>
            <a:pPr lvl="2"/>
            <a:r>
              <a:rPr lang="en-US" dirty="0" smtClean="0"/>
              <a:t>Download from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</a:t>
            </a:r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lsic-wiki.jhuapl.edu/display/EA/Paper+Suggestions</a:t>
            </a:r>
            <a:endParaRPr lang="en-US" dirty="0"/>
          </a:p>
          <a:p>
            <a:pPr lvl="2"/>
            <a:r>
              <a:rPr lang="en-US" dirty="0" smtClean="0"/>
              <a:t>Or email </a:t>
            </a:r>
            <a:r>
              <a:rPr lang="en-US" dirty="0" smtClean="0">
                <a:hlinkClick r:id="rId3"/>
              </a:rPr>
              <a:t>Danielle.Mortensen@jhuapl.edu</a:t>
            </a:r>
            <a:r>
              <a:rPr lang="en-US" dirty="0" smtClean="0"/>
              <a:t> to get a copy if you don’t have access to Confluence</a:t>
            </a:r>
          </a:p>
          <a:p>
            <a:r>
              <a:rPr lang="en-US" dirty="0" smtClean="0"/>
              <a:t>Mobility subgroup is meeting Thursday March 23 1 - 2:30 pm ET. </a:t>
            </a:r>
          </a:p>
          <a:p>
            <a:pPr lvl="1"/>
            <a:r>
              <a:rPr lang="en-US" dirty="0">
                <a:hlinkClick r:id="rId4"/>
              </a:rPr>
              <a:t>https://lsic-wiki.jhuapl.edu/pages/viewpage.action?spaceKey=EA&amp;title=Guest+Talks+-+</a:t>
            </a:r>
            <a:r>
              <a:rPr lang="en-US" dirty="0" smtClean="0">
                <a:hlinkClick r:id="rId4"/>
              </a:rPr>
              <a:t>Calendar+Year+2023</a:t>
            </a:r>
            <a:endParaRPr lang="en-US" dirty="0" smtClean="0"/>
          </a:p>
          <a:p>
            <a:r>
              <a:rPr lang="en-US" dirty="0" smtClean="0"/>
              <a:t>Autonomy subgroup is being formed. If you are interested in participating, please let add your name to the comments at https</a:t>
            </a:r>
            <a:r>
              <a:rPr lang="en-US" dirty="0"/>
              <a:t>://lsic-wiki.jhuapl.edu/display/EA/Autonomy+subgroup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327846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Delay Tolerant Networking at the Moon</a:t>
            </a:r>
          </a:p>
          <a:p>
            <a:pPr marL="0" indent="0" algn="ctr">
              <a:buNone/>
            </a:pPr>
            <a:r>
              <a:rPr lang="en-US" sz="3200" dirty="0" smtClean="0"/>
              <a:t>Ed Birrane, Johns Hopkins University Applied Physics Laboratory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4AF523-3DD9-F84C-A2AD-FC88BA03D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25A8B9-E900-6F45-8D69-BBE104D2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5DCA-DB20-2549-A57D-CD96182CA25D}" type="datetime3">
              <a:rPr lang="en-US" smtClean="0"/>
              <a:t>8 March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60861-339E-5446-BF6F-F165F684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8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L-PowerPoint-Theme_dark">
  <a:themeElements>
    <a:clrScheme name="APL PPT Template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bg1"/>
          </a:solidFill>
        </a:ln>
      </a:spPr>
      <a:bodyPr rtlCol="0" anchor="ctr"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D68E3EF3-C6FA-1E42-A977-969D056CF3F3}" vid="{09EF0690-C9A7-EB48-8012-9DFA8E0590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2" ma:contentTypeDescription="Create a new document." ma:contentTypeScope="" ma:versionID="15c23ae1aff2a31a8746ac30c25ad53f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0ebe41797ef7d785f7ee00a308cc1d4d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A0430C-6753-4A49-8EA6-EB015BBD9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7E9159-B4E5-458F-AE2E-4A186E1ACA1C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6705E72-33D2-49FE-82C1-AC4E719A71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APL-PowerPoint-Theme_light</Template>
  <TotalTime>21865</TotalTime>
  <Words>404</Words>
  <Application>Microsoft Office PowerPoint</Application>
  <PresentationFormat>Widescreen</PresentationFormat>
  <Paragraphs>72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ＭＳ Ｐゴシック</vt:lpstr>
      <vt:lpstr>.AppleSystemUIFont</vt:lpstr>
      <vt:lpstr>Arial</vt:lpstr>
      <vt:lpstr>Calibri</vt:lpstr>
      <vt:lpstr>Calibri Light</vt:lpstr>
      <vt:lpstr>Courier New</vt:lpstr>
      <vt:lpstr>Helvetica</vt:lpstr>
      <vt:lpstr>Myriad Pro</vt:lpstr>
      <vt:lpstr>Wingdings</vt:lpstr>
      <vt:lpstr>APL-PowerPoint-Theme_dark</vt:lpstr>
      <vt:lpstr>Extreme Access Focus Group  Telecon</vt:lpstr>
      <vt:lpstr>Today’s Agenda</vt:lpstr>
      <vt:lpstr>PowerPoint Presentation</vt:lpstr>
      <vt:lpstr>Community-driven whitepaper</vt:lpstr>
      <vt:lpstr>Funding opportunities and RFIs</vt:lpstr>
      <vt:lpstr>Subgroup updates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Space Update</dc:title>
  <dc:subject/>
  <dc:creator>Microsoft Office User</dc:creator>
  <cp:keywords/>
  <dc:description>Version 1.0</dc:description>
  <cp:lastModifiedBy>Withee, Sarah</cp:lastModifiedBy>
  <cp:revision>963</cp:revision>
  <cp:lastPrinted>2019-02-27T12:13:48Z</cp:lastPrinted>
  <dcterms:created xsi:type="dcterms:W3CDTF">2019-01-21T11:32:32Z</dcterms:created>
  <dcterms:modified xsi:type="dcterms:W3CDTF">2023-03-09T22:06:21Z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