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5" r:id="rId2"/>
    <p:sldMasterId id="2147483754" r:id="rId3"/>
  </p:sldMasterIdLst>
  <p:notesMasterIdLst>
    <p:notesMasterId r:id="rId12"/>
  </p:notesMasterIdLst>
  <p:sldIdLst>
    <p:sldId id="2165" r:id="rId4"/>
    <p:sldId id="15889" r:id="rId5"/>
    <p:sldId id="267" r:id="rId6"/>
    <p:sldId id="15937" r:id="rId7"/>
    <p:sldId id="15938" r:id="rId8"/>
    <p:sldId id="15931" r:id="rId9"/>
    <p:sldId id="1593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354"/>
    <a:srgbClr val="333F4E"/>
    <a:srgbClr val="FFFC00"/>
    <a:srgbClr val="000000"/>
    <a:srgbClr val="4499FF"/>
    <a:srgbClr val="FFFF00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/>
    <p:restoredTop sz="74150"/>
  </p:normalViewPr>
  <p:slideViewPr>
    <p:cSldViewPr snapToGrid="0" snapToObjects="1">
      <p:cViewPr>
        <p:scale>
          <a:sx n="70" d="100"/>
          <a:sy n="70" d="100"/>
        </p:scale>
        <p:origin x="1712" y="680"/>
      </p:cViewPr>
      <p:guideLst/>
    </p:cSldViewPr>
  </p:slideViewPr>
  <p:outlineViewPr>
    <p:cViewPr>
      <p:scale>
        <a:sx n="33" d="100"/>
        <a:sy n="33" d="100"/>
      </p:scale>
      <p:origin x="0" y="-6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DE9B-072A-DA43-BFCC-961F4FEB56E9}" type="datetimeFigureOut">
              <a:rPr lang="en-US" smtClean="0"/>
              <a:t>4/4/23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1359-15F7-1E4E-94ED-77BE296B4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6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2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45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48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6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1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5F0F0-3408-9F4A-9B24-898CD7F5D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4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5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8744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75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69726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2678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2148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0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00823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565269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92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54113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4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3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29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9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15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78169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16830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14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2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9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46334" y="6500488"/>
            <a:ext cx="1373855" cy="357511"/>
          </a:xfrm>
          <a:prstGeom prst="rect">
            <a:avLst/>
          </a:prstGeom>
        </p:spPr>
        <p:txBody>
          <a:bodyPr/>
          <a:lstStyle/>
          <a:p>
            <a:fld id="{871E74CD-29BE-4B77-94EE-C02F47109B98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987027CD-BED2-364A-9A69-47887601DD66}"/>
              </a:ext>
            </a:extLst>
          </p:cNvPr>
          <p:cNvSpPr txBox="1">
            <a:spLocks/>
          </p:cNvSpPr>
          <p:nvPr userDrawn="1"/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C392A5-4836-2A47-91BF-E5C36305BC75}"/>
              </a:ext>
            </a:extLst>
          </p:cNvPr>
          <p:cNvCxnSpPr/>
          <p:nvPr userDrawn="1"/>
        </p:nvCxnSpPr>
        <p:spPr>
          <a:xfrm>
            <a:off x="11434997" y="6604000"/>
            <a:ext cx="0" cy="15514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2C5DD6-ACFA-A44E-9CFC-1F45F988BBDE}"/>
              </a:ext>
            </a:extLst>
          </p:cNvPr>
          <p:cNvSpPr txBox="1">
            <a:spLocks/>
          </p:cNvSpPr>
          <p:nvPr userDrawn="1"/>
        </p:nvSpPr>
        <p:spPr>
          <a:xfrm>
            <a:off x="10046334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DF38D8-02AF-45BB-8278-6DC4E005D754}" type="datetime3">
              <a:rPr lang="en-US" smtClean="0"/>
              <a:pPr/>
              <a:t>4 April 2023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12FADF5-8A16-2042-9499-53CA45919C4E}"/>
              </a:ext>
            </a:extLst>
          </p:cNvPr>
          <p:cNvSpPr txBox="1">
            <a:spLocks/>
          </p:cNvSpPr>
          <p:nvPr userDrawn="1"/>
        </p:nvSpPr>
        <p:spPr>
          <a:xfrm>
            <a:off x="11444710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BCDCBD-78E1-0D41-A999-31B5EBF8E02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E92598-C582-3E4E-9F30-E7298555C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9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75C0-81EB-2441-B8D3-C075216334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5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B08D-9E6A-DB4B-95E0-061747D3EA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05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4CF-BE6C-2C46-8A3D-CB9B3A4CC4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53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77F4-ED6F-8F41-96F2-8EBEB1C1C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E0EF-B1C7-7D4A-8FFD-3FC4D65A07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49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D0C6-EB43-3C4F-A72C-52656CA76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79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952B-248C-9443-A8AF-87AB2E9C18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99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DFB6-2ABF-C14D-942F-D8D9834AC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2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2727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1CCF-5226-D14F-B0C7-AB31D2E1C6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64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4539-12C5-B149-ADA1-5C6AA68A4E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30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64EE-8008-CF40-9B9B-00A1B4ED5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2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4/4/23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1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124" y="319367"/>
            <a:ext cx="8451273" cy="508130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690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9855200" cy="105438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719888"/>
            <a:ext cx="1930400" cy="1381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fld id="{F19A18F2-2E94-4E45-929F-F1201662DFFA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4/4/23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3111500" y="6719888"/>
            <a:ext cx="5985933" cy="1381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19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6CD54775-52AD-444C-BBFD-4BDD2BBC311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3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48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F187FAA4-54DB-B443-A672-E4800828FF7E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3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638273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173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00960036-F500-EF49-997E-64DDDF1D121F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3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068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628247"/>
            <a:ext cx="2844800" cy="210205"/>
          </a:xfrm>
          <a:prstGeom prst="rect">
            <a:avLst/>
          </a:prstGeom>
        </p:spPr>
        <p:txBody>
          <a:bodyPr/>
          <a:lstStyle/>
          <a:p>
            <a:fld id="{7AB1EC7F-9180-FE43-8749-F5F462EFBFE7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7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8247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09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8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2667"/>
            <a:ext cx="12192000" cy="25061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0009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FC3EDA-968D-6247-9F35-F1F62C83A0D1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4/4/23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8"/>
            <a:ext cx="38608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0652" y="6637338"/>
            <a:ext cx="641349" cy="220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7929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07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0D5BF5-5B39-AA40-8630-FA705A023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34D75E-54F5-AE47-BEAF-9D7AB55B7CB5}"/>
              </a:ext>
            </a:extLst>
          </p:cNvPr>
          <p:cNvSpPr/>
          <p:nvPr userDrawn="1"/>
        </p:nvSpPr>
        <p:spPr>
          <a:xfrm>
            <a:off x="0" y="-121591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3C496-991D-144E-BC9C-4793C231E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-20626"/>
            <a:ext cx="838200" cy="7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145354-13C8-B341-8631-CC4F1B1E7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58" y="1003412"/>
            <a:ext cx="11612070" cy="517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9725" indent="-339725">
              <a:buFont typeface="Wingdings" panose="05000000000000000000" pitchFamily="2" charset="2"/>
              <a:buChar char="Ø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43425" y="1104900"/>
            <a:ext cx="6858000" cy="1066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Arial Bold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319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827ABBC-B63F-9843-9679-6EEE1C17D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BB8CF099-B6A0-084B-878B-FE449839F60D}"/>
              </a:ext>
            </a:extLst>
          </p:cNvPr>
          <p:cNvSpPr txBox="1">
            <a:spLocks/>
          </p:cNvSpPr>
          <p:nvPr userDrawn="1"/>
        </p:nvSpPr>
        <p:spPr>
          <a:xfrm>
            <a:off x="10046334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43C6B0-833C-AE40-A1F3-E71852689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27" y="1765620"/>
            <a:ext cx="5136773" cy="33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727549F-637E-442E-8389-6D56CFFE61A1}" type="datetime1">
              <a:rPr lang="en-US">
                <a:solidFill>
                  <a:prstClr val="black"/>
                </a:solidFill>
              </a:rPr>
              <a:pPr>
                <a:defRPr/>
              </a:pPr>
              <a:t>4/4/23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FF4A-9B7C-2E47-9269-886DBC6A7E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99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5BD575C-622A-4207-841B-8F794EFE5B94}" type="datetime1">
              <a:rPr lang="en-US">
                <a:solidFill>
                  <a:prstClr val="black"/>
                </a:solidFill>
              </a:rPr>
              <a:pPr>
                <a:defRPr/>
              </a:pPr>
              <a:t>4/4/23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810410D-3055-BC45-960A-FF8F0D1C08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5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6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8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image" Target="../media/image13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4 April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4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4C0E2E-CD65-BE45-86A8-48182FA7EC56}"/>
              </a:ext>
            </a:extLst>
          </p:cNvPr>
          <p:cNvSpPr/>
          <p:nvPr userDrawn="1"/>
        </p:nvSpPr>
        <p:spPr>
          <a:xfrm>
            <a:off x="0" y="-101600"/>
            <a:ext cx="12192000" cy="190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C71C-69F7-4B4D-A275-344B02ECE8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984241-931B-3E41-963A-37B6BDF50BA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00"/>
            <a:ext cx="121920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D4113F-4E20-674A-A883-6ACFA8EEBC2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 amt="7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350" y="5410200"/>
            <a:ext cx="8369300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4CE72-424F-7841-A4BC-E02CFADDD06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-20626"/>
            <a:ext cx="838200" cy="7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57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914400"/>
            <a:chOff x="0" y="1752600"/>
            <a:chExt cx="9144000" cy="914400"/>
          </a:xfrm>
        </p:grpSpPr>
        <p:pic>
          <p:nvPicPr>
            <p:cNvPr id="4" name="Picture 3" descr="a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52600"/>
              <a:ext cx="3581400" cy="914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 bwMode="auto">
            <a:xfrm>
              <a:off x="228600" y="1752600"/>
              <a:ext cx="8915400" cy="914400"/>
            </a:xfrm>
            <a:prstGeom prst="rect">
              <a:avLst/>
            </a:prstGeom>
            <a:gradFill flip="none" rotWithShape="1">
              <a:gsLst>
                <a:gs pos="25000">
                  <a:schemeClr val="tx1">
                    <a:alpha val="0"/>
                  </a:schemeClr>
                </a:gs>
                <a:gs pos="34000">
                  <a:schemeClr val="tx1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i="1" dirty="0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1975" y="1884045"/>
              <a:ext cx="753034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3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342C89-BE9C-DA42-8C4F-3393732FF6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C909E4-C768-F04B-B2BC-BB82187C8F45}"/>
              </a:ext>
            </a:extLst>
          </p:cNvPr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210B3-B280-B942-9DF1-0BBF0916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03590"/>
            <a:ext cx="10215748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LSIC MOSA Telecon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04790-5E82-3744-927D-A03E287B4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283891"/>
            <a:ext cx="91440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dirty="0"/>
              <a:t>April 5, 2023</a:t>
            </a:r>
          </a:p>
          <a:p>
            <a:r>
              <a:rPr lang="en-US" dirty="0"/>
              <a:t>Begins at 1:05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8A6F0-3DE7-4A4B-AA3D-EB2108047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3840" y="4982115"/>
            <a:ext cx="4949687" cy="1295400"/>
          </a:xfrm>
        </p:spPr>
        <p:txBody>
          <a:bodyPr/>
          <a:lstStyle/>
          <a:p>
            <a:r>
              <a:rPr lang="en-US" dirty="0">
                <a:solidFill>
                  <a:srgbClr val="0099FF"/>
                </a:solidFill>
              </a:rPr>
              <a:t>James Mastandrea,  PhD </a:t>
            </a:r>
            <a:br>
              <a:rPr lang="en-US" dirty="0">
                <a:solidFill>
                  <a:srgbClr val="F9E180"/>
                </a:solidFill>
              </a:rPr>
            </a:br>
            <a:r>
              <a:rPr lang="en-US" dirty="0"/>
              <a:t>Johns Hopkins Applied Physics Laboratory</a:t>
            </a:r>
            <a:br>
              <a:rPr lang="en-US" dirty="0"/>
            </a:br>
            <a:r>
              <a:rPr lang="en-US" dirty="0"/>
              <a:t>Space Exploration Sector</a:t>
            </a:r>
          </a:p>
          <a:p>
            <a:r>
              <a:rPr lang="en-US" dirty="0"/>
              <a:t>LSIC MOSA Working Group</a:t>
            </a:r>
          </a:p>
          <a:p>
            <a:endParaRPr lang="en-US" dirty="0"/>
          </a:p>
          <a:p>
            <a:r>
              <a:rPr lang="en-US" dirty="0"/>
              <a:t>James.Mastandrea@jhuapl.edu </a:t>
            </a:r>
            <a:endParaRPr lang="en-US" sz="1200" dirty="0">
              <a:solidFill>
                <a:srgbClr val="F9E18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941C3-28C5-D646-B829-8402B749B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40" y="4064861"/>
            <a:ext cx="3457129" cy="800261"/>
          </a:xfrm>
          <a:prstGeom prst="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76E7-B53B-AC4F-8E0D-E1FF8A6D6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55" y="323931"/>
            <a:ext cx="3203114" cy="58610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37F1B81-2098-B1B2-1452-ED2F9DD98F53}"/>
              </a:ext>
            </a:extLst>
          </p:cNvPr>
          <p:cNvSpPr txBox="1">
            <a:spLocks/>
          </p:cNvSpPr>
          <p:nvPr/>
        </p:nvSpPr>
        <p:spPr>
          <a:xfrm>
            <a:off x="843987" y="4985951"/>
            <a:ext cx="4949687" cy="1295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9FF"/>
                </a:solidFill>
              </a:rPr>
              <a:t>Kristin Jaburek</a:t>
            </a:r>
            <a:br>
              <a:rPr lang="en-US" dirty="0">
                <a:solidFill>
                  <a:srgbClr val="F9E180"/>
                </a:solidFill>
              </a:rPr>
            </a:br>
            <a:r>
              <a:rPr lang="en-US" dirty="0"/>
              <a:t>Johns Hopkins Applied Physics Laboratory</a:t>
            </a:r>
            <a:br>
              <a:rPr lang="en-US" dirty="0"/>
            </a:br>
            <a:r>
              <a:rPr lang="en-US" dirty="0"/>
              <a:t>Space Exploration Sector</a:t>
            </a:r>
          </a:p>
          <a:p>
            <a:r>
              <a:rPr lang="en-US" dirty="0"/>
              <a:t>LSIC MOSA Working Group</a:t>
            </a:r>
          </a:p>
          <a:p>
            <a:endParaRPr lang="en-US" dirty="0"/>
          </a:p>
          <a:p>
            <a:r>
              <a:rPr lang="en-US" dirty="0"/>
              <a:t>Kristin.Jaburek@jhuapl.edu </a:t>
            </a:r>
            <a:endParaRPr lang="en-US" sz="1200" dirty="0">
              <a:solidFill>
                <a:srgbClr val="F9E180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7B4FC3-2A5E-BE04-CED2-E4850C790A61}"/>
              </a:ext>
            </a:extLst>
          </p:cNvPr>
          <p:cNvSpPr txBox="1">
            <a:spLocks/>
          </p:cNvSpPr>
          <p:nvPr/>
        </p:nvSpPr>
        <p:spPr>
          <a:xfrm>
            <a:off x="8556549" y="4953541"/>
            <a:ext cx="4949687" cy="1295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9FF"/>
                </a:solidFill>
              </a:rPr>
              <a:t>Pegah Pashai</a:t>
            </a:r>
            <a:br>
              <a:rPr lang="en-US" dirty="0">
                <a:solidFill>
                  <a:srgbClr val="F9E180"/>
                </a:solidFill>
              </a:rPr>
            </a:br>
            <a:r>
              <a:rPr lang="en-US" dirty="0"/>
              <a:t>Johns Hopkins Applied Physics Laboratory</a:t>
            </a:r>
            <a:br>
              <a:rPr lang="en-US" dirty="0"/>
            </a:br>
            <a:r>
              <a:rPr lang="en-US" dirty="0"/>
              <a:t>Space Exploration Sector</a:t>
            </a:r>
          </a:p>
          <a:p>
            <a:r>
              <a:rPr lang="en-US" dirty="0"/>
              <a:t>LSIC MOSA Working Group</a:t>
            </a:r>
          </a:p>
          <a:p>
            <a:endParaRPr lang="en-US" dirty="0"/>
          </a:p>
          <a:p>
            <a:r>
              <a:rPr lang="en-US" dirty="0"/>
              <a:t>Pegah.Pashai@jhuapl.edu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5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2B0FC-60DE-E948-B92D-06CF5185F88C}"/>
              </a:ext>
            </a:extLst>
          </p:cNvPr>
          <p:cNvSpPr txBox="1"/>
          <p:nvPr/>
        </p:nvSpPr>
        <p:spPr>
          <a:xfrm>
            <a:off x="177182" y="707213"/>
            <a:ext cx="11998968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Community Updates</a:t>
            </a: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Technical Talk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Question and Answer Session</a:t>
            </a:r>
          </a:p>
        </p:txBody>
      </p:sp>
    </p:spTree>
    <p:extLst>
      <p:ext uri="{BB962C8B-B14F-4D97-AF65-F5344CB8AC3E}">
        <p14:creationId xmlns:p14="http://schemas.microsoft.com/office/powerpoint/2010/main" val="22502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F8E81E-DE81-CED8-36BE-DB5CFB0B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3" y="-104172"/>
            <a:ext cx="12179297" cy="69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6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MOSA WG Updates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254482" y="508392"/>
            <a:ext cx="5300483" cy="75405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February MOSA Telecon recording is up: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Jaret Matthews from Astrolab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May Telecon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5/3 @ 1 PM Eastern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Ben Pearson, Strategic Planner at Lockheed Martin Space, will be presenting on LM's Lunar Mobility Vehicle and its modular payload hosting capabilities.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June Telecon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6/7 @ 1 PM Eastern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David LaBranche, a Geospatial Information Officer from USG, will be presenting on the DoD's Spatial Data Standards for Facilities, Infrastructure, and Environment (SDSFIE) and how it could potentially be used for the moon.</a:t>
            </a: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7647B-ECA3-8F30-B2C1-4B315C4C8F60}"/>
              </a:ext>
            </a:extLst>
          </p:cNvPr>
          <p:cNvGrpSpPr/>
          <p:nvPr/>
        </p:nvGrpSpPr>
        <p:grpSpPr>
          <a:xfrm>
            <a:off x="7057331" y="1427099"/>
            <a:ext cx="4704804" cy="3558056"/>
            <a:chOff x="5585447" y="820626"/>
            <a:chExt cx="6525997" cy="44382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684601-2564-00CA-CBE1-3A8D5E02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5447" y="914364"/>
              <a:ext cx="6525997" cy="434447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4B8D96-020A-FC00-6E98-773DD15CE28D}"/>
                </a:ext>
              </a:extLst>
            </p:cNvPr>
            <p:cNvSpPr/>
            <p:nvPr/>
          </p:nvSpPr>
          <p:spPr>
            <a:xfrm>
              <a:off x="8958263" y="820626"/>
              <a:ext cx="800100" cy="350949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EBD447-E6F5-7A3C-EE4A-7A46D54FDD28}"/>
                </a:ext>
              </a:extLst>
            </p:cNvPr>
            <p:cNvSpPr/>
            <p:nvPr/>
          </p:nvSpPr>
          <p:spPr>
            <a:xfrm>
              <a:off x="9009682" y="2774491"/>
              <a:ext cx="1220167" cy="197310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94B647-4C5F-6289-5CAE-424E279D83A5}"/>
                </a:ext>
              </a:extLst>
            </p:cNvPr>
            <p:cNvSpPr/>
            <p:nvPr/>
          </p:nvSpPr>
          <p:spPr>
            <a:xfrm>
              <a:off x="6281789" y="2873146"/>
              <a:ext cx="900061" cy="197310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1EF6B-AFF0-D3B5-62E4-52B2BB57F5A5}"/>
                </a:ext>
              </a:extLst>
            </p:cNvPr>
            <p:cNvSpPr/>
            <p:nvPr/>
          </p:nvSpPr>
          <p:spPr>
            <a:xfrm>
              <a:off x="8115301" y="4155846"/>
              <a:ext cx="590550" cy="197310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55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MOSA WG Updates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524013" y="1720840"/>
            <a:ext cx="3719099" cy="38472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New Confluence Wiki Page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Opportunities for Standards Creation and Maintenance.  Post your request in the comments!</a:t>
            </a: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A4621F-CE7E-0BED-41B4-1A4D3E35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453" y="1627632"/>
            <a:ext cx="6514990" cy="33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Surface Power April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57339" y="914364"/>
            <a:ext cx="12095594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hope to see you all at the next Surface Power telecon, which will take place on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Thursday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 at 11:00AM ET.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Theme: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LuSTR 2020 Power Awardees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/>
              </a:rPr>
              <a:t>Speakers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Witulski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(Vanderbilt): “SiC Power Components for NASA Lunar Surface Applications”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Jin Wang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(OSU): “Flexible DC Energy Router based on Energy Storage Integrated Circuit Breaker”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Phillip Lubin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(UCSB): “Moonbeam-Beamed Lunar Power”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0C03B7-1323-07A1-25B9-47B7D389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31" y="1787443"/>
            <a:ext cx="1270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231B28-672D-7D1D-0072-8D7803C7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76" y="1787443"/>
            <a:ext cx="1289844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in Wang">
            <a:extLst>
              <a:ext uri="{FF2B5EF4-FFF2-40B4-BE49-F238E27FC236}">
                <a16:creationId xmlns:a16="http://schemas.microsoft.com/office/drawing/2014/main" id="{920DB650-D8B4-CBD5-F988-E3FB036B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22" y="1681243"/>
            <a:ext cx="1318307" cy="17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0D1AE-78E1-7B75-27E4-C88A7FC754BE}"/>
              </a:ext>
            </a:extLst>
          </p:cNvPr>
          <p:cNvSpPr txBox="1"/>
          <p:nvPr/>
        </p:nvSpPr>
        <p:spPr>
          <a:xfrm>
            <a:off x="6782276" y="1434905"/>
            <a:ext cx="48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Prof. Witulski           Prof. Wang                Prof. Lubin</a:t>
            </a:r>
          </a:p>
        </p:txBody>
      </p:sp>
    </p:spTree>
    <p:extLst>
      <p:ext uri="{BB962C8B-B14F-4D97-AF65-F5344CB8AC3E}">
        <p14:creationId xmlns:p14="http://schemas.microsoft.com/office/powerpoint/2010/main" val="132770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 Talk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90785-CD80-2F4D-5236-EA235FB4C803}"/>
              </a:ext>
            </a:extLst>
          </p:cNvPr>
          <p:cNvSpPr txBox="1"/>
          <p:nvPr/>
        </p:nvSpPr>
        <p:spPr>
          <a:xfrm>
            <a:off x="554669" y="1443841"/>
            <a:ext cx="11017955" cy="50783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VICTORY</a:t>
            </a: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Travis Thompson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 Program Manager of R&amp;D - SwRI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131852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rface Power APS4DS V2" id="{B46BD1B3-6FC9-7942-869F-CD707F081006}" vid="{BFF091EF-67BA-A944-9D74-C39D577A8D81}"/>
    </a:ext>
  </a:extLst>
</a:theme>
</file>

<file path=ppt/theme/theme2.xml><?xml version="1.0" encoding="utf-8"?>
<a:theme xmlns:a="http://schemas.openxmlformats.org/drawingml/2006/main" name="6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39261</TotalTime>
  <Words>331</Words>
  <Application>Microsoft Macintosh PowerPoint</Application>
  <PresentationFormat>Widescreen</PresentationFormat>
  <Paragraphs>83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.AppleSystemUIFont</vt:lpstr>
      <vt:lpstr>Arial</vt:lpstr>
      <vt:lpstr>Arial Black</vt:lpstr>
      <vt:lpstr>Arial Bold</vt:lpstr>
      <vt:lpstr>Calibri</vt:lpstr>
      <vt:lpstr>Calibri Light</vt:lpstr>
      <vt:lpstr>Courier New</vt:lpstr>
      <vt:lpstr>Helvetica</vt:lpstr>
      <vt:lpstr>Wingdings</vt:lpstr>
      <vt:lpstr>APL-PowerPoint-Theme_dark</vt:lpstr>
      <vt:lpstr>65_Office Theme</vt:lpstr>
      <vt:lpstr>2_Office Theme</vt:lpstr>
      <vt:lpstr>LSIC MOSA Telecon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Power For the Lunar Surface</dc:title>
  <dc:creator>Wes Fuhrman</dc:creator>
  <cp:lastModifiedBy>Jaburek, Kristin L.</cp:lastModifiedBy>
  <cp:revision>655</cp:revision>
  <dcterms:created xsi:type="dcterms:W3CDTF">2020-10-23T12:33:26Z</dcterms:created>
  <dcterms:modified xsi:type="dcterms:W3CDTF">2023-04-04T22:02:24Z</dcterms:modified>
</cp:coreProperties>
</file>