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25"/>
  </p:notesMasterIdLst>
  <p:sldIdLst>
    <p:sldId id="275" r:id="rId5"/>
    <p:sldId id="2199" r:id="rId6"/>
    <p:sldId id="2258" r:id="rId7"/>
    <p:sldId id="2235" r:id="rId8"/>
    <p:sldId id="37956" r:id="rId9"/>
    <p:sldId id="15913" r:id="rId10"/>
    <p:sldId id="37948" r:id="rId11"/>
    <p:sldId id="37949" r:id="rId12"/>
    <p:sldId id="264" r:id="rId13"/>
    <p:sldId id="15892" r:id="rId14"/>
    <p:sldId id="15883" r:id="rId15"/>
    <p:sldId id="2232" r:id="rId16"/>
    <p:sldId id="37950" r:id="rId17"/>
    <p:sldId id="37951" r:id="rId18"/>
    <p:sldId id="37952" r:id="rId19"/>
    <p:sldId id="37953" r:id="rId20"/>
    <p:sldId id="37954" r:id="rId21"/>
    <p:sldId id="37955" r:id="rId22"/>
    <p:sldId id="37946" r:id="rId23"/>
    <p:sldId id="158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body" id="{49462F3C-D70E-B942-9FC8-8B758D2FFB9F}">
          <p14:sldIdLst>
            <p14:sldId id="275"/>
            <p14:sldId id="2199"/>
            <p14:sldId id="2258"/>
            <p14:sldId id="2235"/>
            <p14:sldId id="37956"/>
            <p14:sldId id="15913"/>
            <p14:sldId id="37948"/>
            <p14:sldId id="37949"/>
            <p14:sldId id="264"/>
            <p14:sldId id="15892"/>
            <p14:sldId id="15883"/>
            <p14:sldId id="2232"/>
            <p14:sldId id="37950"/>
            <p14:sldId id="37951"/>
            <p14:sldId id="37952"/>
            <p14:sldId id="37953"/>
            <p14:sldId id="37954"/>
            <p14:sldId id="37955"/>
            <p14:sldId id="37946"/>
            <p14:sldId id="158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065"/>
    <a:srgbClr val="0F3470"/>
    <a:srgbClr val="F9E180"/>
    <a:srgbClr val="595959"/>
    <a:srgbClr val="B2D2F2"/>
    <a:srgbClr val="0099FF"/>
    <a:srgbClr val="73FEFF"/>
    <a:srgbClr val="000000"/>
    <a:srgbClr val="73A950"/>
    <a:srgbClr val="F9E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6" autoAdjust="0"/>
    <p:restoredTop sz="88027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8/11/23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Our-Work/Working-Groups/Lunar-Simulants.php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Karen.Stockstill-Cahill@jhuapl.edu" TargetMode="External"/><Relationship Id="rId4" Type="http://schemas.openxmlformats.org/officeDocument/2006/relationships/hyperlink" Target="https://lsic-wiki.jhuapl.edu/display/LSWG/Lunar+Simulants+Working+Group+Home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9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19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3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41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5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public webpage: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3" tooltip="https://lsic.jhuapl.edu/Our-Work/Working-Groups/Lunar-Simulants.php"/>
              </a:rPr>
              <a:t>https://lsic.jhuapl.edu/Our-Work/Working-Groups/Lunar-Simulants.php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confluence 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4" tooltip="https://lsic-wiki.jhuapl.edu/display/LSWG/Lunar+Simulants+Working+Group+Home"/>
              </a:rPr>
              <a:t>https://lsic-wiki.jhuapl.edu/display/LSWG/Lunar+Simulants+Working+Group+Home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Email Karen to be added to the LSWG List Serve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5" tooltip="mailto:Karen.Stockstill-Cahill@jhuapl.edu"/>
              </a:rPr>
              <a:t>Karen.Stockstill-Cahill@jhuapl.edu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08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forms.gle</a:t>
            </a:r>
            <a:r>
              <a:rPr lang="en-US" dirty="0"/>
              <a:t>/tuhzwAUaQLDivQ2D7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0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0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9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2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B011E-50D2-E14E-8BE4-F2B7A4914D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17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- 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B011E-50D2-E14E-8BE4-F2B7A4914D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6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9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5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2927BC-A840-7041-BA16-52B5A3F64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3A485B-147C-8D4B-9DC2-3A389CDB5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98A9D8-6900-CC41-B62F-078D78C2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9738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3834056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7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17050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9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89937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178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5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56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39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737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70460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4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46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2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4509053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5118652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690152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4509052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4458050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47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8208E-FB7B-0A4E-84BB-74016032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20023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57D87D-B083-1949-A3B1-135F9ABF9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01"/>
          <a:stretch/>
        </p:blipFill>
        <p:spPr>
          <a:xfrm>
            <a:off x="0" y="0"/>
            <a:ext cx="12192000" cy="6384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499" y="1181100"/>
            <a:ext cx="9177903" cy="1572399"/>
          </a:xfrm>
        </p:spPr>
        <p:txBody>
          <a:bodyPr anchor="t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D0412-58CC-0741-86E0-E3CDFB4D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DD08-BEB5-FC4D-BF82-448164A52017}" type="datetime3">
              <a:rPr lang="en-US" smtClean="0"/>
              <a:pPr/>
              <a:t>14 August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FC704-FB8D-5E44-9CFD-8F9D72A4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CCC02-114F-174D-9CD9-91B80501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96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8430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04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D63BA-95B7-2B4C-AEF6-CD82AC953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7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ABFF6-8C79-B046-899C-AE63F4762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B7A62-5ED3-6B46-B894-351377ED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806" r:id="rId31"/>
    <p:sldLayoutId id="2147483807" r:id="rId32"/>
    <p:sldLayoutId id="2147483808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Berd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hyperlink" Target="mailto:Karl.Hibbitt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m.gov/opp/a665d191eef14ab7966484b9d59584d6/view" TargetMode="External"/><Relationship Id="rId7" Type="http://schemas.openxmlformats.org/officeDocument/2006/relationships/hyperlink" Target="https://lsic.jhuapl.edu/Resources/Funding-Opportunities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spires.nasaprs.com/" TargetMode="External"/><Relationship Id="rId5" Type="http://schemas.openxmlformats.org/officeDocument/2006/relationships/hyperlink" Target="https://sam.gov/opp/54586656144548e598d75adea4d129b7/view" TargetMode="External"/><Relationship Id="rId4" Type="http://schemas.openxmlformats.org/officeDocument/2006/relationships/hyperlink" Target="https://bigidea.nianet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Events/Agenda/index.php?id=47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sic.jhuapl.edu/Events/Agenda/index.php?id=481" TargetMode="External"/><Relationship Id="rId5" Type="http://schemas.openxmlformats.org/officeDocument/2006/relationships/hyperlink" Target="https://lsic.jhuapl.edu/Events/Agenda/index.php?id=478" TargetMode="External"/><Relationship Id="rId4" Type="http://schemas.openxmlformats.org/officeDocument/2006/relationships/hyperlink" Target="https://lsic.jhuapl.edu/Events/Agenda/index.php?id=46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sic.jhuapl.edu/Events/Agenda/index.php?id=481" TargetMode="Externa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8B7B73-6D3F-2141-AE53-76213E3E8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2972577"/>
            <a:ext cx="7759338" cy="2098488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9E180"/>
                </a:solidFill>
              </a:rPr>
              <a:t>LSIC ISRU Focus Group Monthly </a:t>
            </a:r>
            <a:br>
              <a:rPr lang="en-US" sz="3600" b="0" dirty="0">
                <a:solidFill>
                  <a:srgbClr val="F9E18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http://lsic.jhuapl.edu/</a:t>
            </a:r>
            <a:br>
              <a:rPr lang="en-US" sz="2400" b="0" dirty="0">
                <a:solidFill>
                  <a:srgbClr val="FFFF0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http://lsic-wiki.jhuapl.edu/ (Confluence sign-up required)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92D2B11-4A5A-0F48-A09B-2049DFA29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576432"/>
            <a:ext cx="7759338" cy="570163"/>
          </a:xfrm>
        </p:spPr>
        <p:txBody>
          <a:bodyPr/>
          <a:lstStyle/>
          <a:p>
            <a:r>
              <a:rPr lang="en-US" dirty="0"/>
              <a:t>August 16, 2023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4E7F7B-E3BF-B24F-83D2-7C2B84165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199" y="5050963"/>
            <a:ext cx="6270704" cy="1576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9E180"/>
                </a:solidFill>
              </a:rPr>
              <a:t>Dr. Jodi Berdis, Dr. Karl </a:t>
            </a:r>
            <a:r>
              <a:rPr lang="en-US" sz="1800" dirty="0" err="1">
                <a:solidFill>
                  <a:srgbClr val="F9E180"/>
                </a:solidFill>
              </a:rPr>
              <a:t>Hibbitts</a:t>
            </a:r>
            <a:r>
              <a:rPr lang="en-US" sz="1800" dirty="0">
                <a:solidFill>
                  <a:srgbClr val="F9E180"/>
                </a:solidFill>
              </a:rPr>
              <a:t>, Dr. Michael Nord, Dave Smith, Dr. Rich Miller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F9E18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Jodi.Berdis@jhuapl.edu</a:t>
            </a:r>
            <a:r>
              <a:rPr lang="en-US" sz="1600" u="sng" dirty="0"/>
              <a:t>, </a:t>
            </a:r>
            <a:r>
              <a:rPr lang="en-US" sz="1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Karl.Hibbitts@jhuapl.edu</a:t>
            </a:r>
            <a:r>
              <a:rPr lang="en-US" sz="1600" u="sng" dirty="0"/>
              <a:t>, Michael.Nord@jhuapl.edu, </a:t>
            </a:r>
            <a:r>
              <a:rPr lang="en-US" sz="1600" u="sng" dirty="0" err="1"/>
              <a:t>David.Smith@jhuapl.edu</a:t>
            </a:r>
            <a:r>
              <a:rPr lang="en-US" sz="1600" u="sng" dirty="0"/>
              <a:t>, </a:t>
            </a:r>
            <a:r>
              <a:rPr lang="en-US" sz="1600" u="sng" dirty="0" err="1"/>
              <a:t>Richard.S.Miller@jhuapl.edu</a:t>
            </a:r>
            <a:endParaRPr lang="en-US" sz="1600" dirty="0">
              <a:solidFill>
                <a:srgbClr val="F9E18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2FB44-F512-2D49-909D-E0CF8B92FA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B02F-0B17-2241-AFE4-C932307C5A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BEFFC-0DE2-E945-8CAC-3B69AA567AA5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FDAF-F2DA-044A-BB36-DE26408679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5AC17-D72A-F14A-B7F6-24B805D5D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00"/>
          <a:stretch/>
        </p:blipFill>
        <p:spPr>
          <a:xfrm>
            <a:off x="78551" y="230300"/>
            <a:ext cx="877824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CFE13-451C-F459-52ED-88D8E01F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906B87-760F-D461-7A7B-6B2A2FA94B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CB260-F34D-FFD8-6865-08A4F685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03BD-4F5E-8D48-98F6-744D19083E45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8/11/23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DEDC5B-413F-DED0-41EE-B03E23FE7FA1}"/>
              </a:ext>
            </a:extLst>
          </p:cNvPr>
          <p:cNvSpPr txBox="1">
            <a:spLocks/>
          </p:cNvSpPr>
          <p:nvPr/>
        </p:nvSpPr>
        <p:spPr>
          <a:xfrm>
            <a:off x="190500" y="2850263"/>
            <a:ext cx="11868978" cy="40077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3738" marR="0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50938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6550" marR="0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Meeting Content Included</a:t>
            </a:r>
            <a:r>
              <a:rPr lang="en-US" sz="1600" dirty="0"/>
              <a:t> panels with extended Q&amp;A, small-group discussions on targeted topics, and preliminary discussions of major insights. The hybrid format was widely-praised and was the top-voted format for future meetings.</a:t>
            </a:r>
          </a:p>
          <a:p>
            <a:pPr marL="0" indent="0">
              <a:buNone/>
            </a:pPr>
            <a:endParaRPr lang="en-US" sz="500" b="1" dirty="0"/>
          </a:p>
          <a:p>
            <a:pPr marL="0" indent="0">
              <a:buNone/>
            </a:pPr>
            <a:r>
              <a:rPr lang="en-US" sz="1600" b="1" dirty="0"/>
              <a:t>Takeaways and Community Feedback:</a:t>
            </a:r>
          </a:p>
          <a:p>
            <a:r>
              <a:rPr lang="en-US" sz="1600" dirty="0"/>
              <a:t>An LPG should focus on integration, validation, lifecycle testing, and humans-in-the-loop. An LPG is critical for technology needed to enable sustained presence and operational validation.</a:t>
            </a:r>
          </a:p>
          <a:p>
            <a:r>
              <a:rPr lang="en-US" sz="1600" dirty="0"/>
              <a:t>An LPG should include interoperable infrastructure representative of the operational space.</a:t>
            </a:r>
          </a:p>
          <a:p>
            <a:r>
              <a:rPr lang="en-US" sz="1600" dirty="0"/>
              <a:t>Deconflicted and coordinated facilities can serve many of the component-level testing in advance of the need for an LPG, while reducing administrative burden and building efficiencies.</a:t>
            </a:r>
          </a:p>
          <a:p>
            <a:r>
              <a:rPr lang="en-US" sz="1600" dirty="0"/>
              <a:t>Digital engineering tools can meet a sub-set of LPG elements, but there is need to detail the appropriate technologies and environments.</a:t>
            </a:r>
          </a:p>
          <a:p>
            <a:r>
              <a:rPr lang="en-US" sz="1600" dirty="0"/>
              <a:t>An LPG should have a pathway for international access to facilities, which should be considered during planning.</a:t>
            </a:r>
          </a:p>
          <a:p>
            <a:endParaRPr lang="en-US" sz="1600" dirty="0"/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F62570DB-CE3F-4935-B4CD-FC8088C1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6851"/>
            <a:ext cx="11868978" cy="379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99FF"/>
                </a:solidFill>
              </a:rPr>
              <a:t>LSIC | </a:t>
            </a:r>
            <a:r>
              <a:rPr lang="en-US" sz="2800" dirty="0">
                <a:solidFill>
                  <a:schemeClr val="bg1"/>
                </a:solidFill>
              </a:rPr>
              <a:t>Lunar Proving Grounds Definition Workshop, July 12-13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, 2023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5FF71-6D2A-0CAE-779A-6491303169B9}"/>
              </a:ext>
            </a:extLst>
          </p:cNvPr>
          <p:cNvSpPr txBox="1"/>
          <p:nvPr/>
        </p:nvSpPr>
        <p:spPr>
          <a:xfrm>
            <a:off x="190500" y="780518"/>
            <a:ext cx="11352143" cy="198515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The Lunar Surface Innovation Consortium (LSIC) hosted a Lunar Proving Grounds (LPG) Definition Workshop that brought together stakeholders across NASA/Academia/Commercial and more to discuss possible manifestations of an LPG as well as the technical and programmatic needs to achieve system-of-systems testing in pursuit of an enduring Lunar presence. </a:t>
            </a:r>
          </a:p>
          <a:p>
            <a:pPr>
              <a:spcAft>
                <a:spcPts val="600"/>
              </a:spcAft>
            </a:pPr>
            <a:endParaRPr lang="en-US" sz="5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300+ individuals (100 in-person) attended the meeting over the course of two days in the first LSIC hybrid workshop. Detailed results from the workshop will be presented at ASCEND 2023. </a:t>
            </a:r>
          </a:p>
        </p:txBody>
      </p:sp>
    </p:spTree>
    <p:extLst>
      <p:ext uri="{BB962C8B-B14F-4D97-AF65-F5344CB8AC3E}">
        <p14:creationId xmlns:p14="http://schemas.microsoft.com/office/powerpoint/2010/main" val="3512186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961" y="278117"/>
            <a:ext cx="7177640" cy="762000"/>
          </a:xfrm>
        </p:spPr>
        <p:txBody>
          <a:bodyPr/>
          <a:lstStyle/>
          <a:p>
            <a:r>
              <a:rPr lang="en-US" dirty="0"/>
              <a:t>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5" y="1077853"/>
            <a:ext cx="11732780" cy="542263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RFP for Suborbital/Hosted Orbital Flight and Payload Integration Services </a:t>
            </a:r>
            <a:r>
              <a:rPr lang="en-US" dirty="0"/>
              <a:t>proposal due Aug. 28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Provides space on commercial flights for technology payloads for the Flight Opportunities Program and Small Spacecraft Technology (SST) programs.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Objective is to fly these payloads aboard platforms that provide high altitude, reduced gravity, or other relevant environments required to test the technologies and advance their readiness.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https://sam.gov/opp/a665d191eef14ab7966484b9d59584d6/view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NASA 2024 BIG Idea Challenge </a:t>
            </a:r>
            <a:r>
              <a:rPr lang="en-US" dirty="0"/>
              <a:t>Notice of Intent due September 20</a:t>
            </a:r>
            <a:endParaRPr lang="en-US" b="1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Challenge description soon to be announced!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https://bigidea.nianet.org/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DARPA AO: 10-Year Lunar Architecture (LunA-10) Capability Study </a:t>
            </a:r>
            <a:r>
              <a:rPr lang="en-US" dirty="0"/>
              <a:t>due September 25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5"/>
              </a:rPr>
              <a:t>https://sam.gov/opp/54586656144548e598d75adea4d129b7/view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NASA REDDI: “</a:t>
            </a:r>
            <a:r>
              <a:rPr lang="en-US" b="1" dirty="0" err="1"/>
              <a:t>TechFlights</a:t>
            </a:r>
            <a:r>
              <a:rPr lang="en-US" b="1" dirty="0"/>
              <a:t>” </a:t>
            </a:r>
            <a:r>
              <a:rPr lang="en-US" dirty="0"/>
              <a:t>full proposal due October 4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“Topic 1” is of particular interest to the LSIC and ISRU community, as it “addresses demonstration of capabilities that support global lunar utilization leading to commercial commodities and services for a robust lunar economy.”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6"/>
              </a:rPr>
              <a:t>https://nspires.nasaprs.com/</a:t>
            </a:r>
            <a:endParaRPr lang="en-US" dirty="0">
              <a:solidFill>
                <a:srgbClr val="0537FF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537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https://lsic.jhuapl.edu/Resources/Funding-Opportunities.php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0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(1/7)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Colorado School of Mines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i="1" dirty="0"/>
              <a:t>Lunar Alloy Metal Production Plant (LAMPP)</a:t>
            </a:r>
            <a:r>
              <a:rPr lang="en-US" sz="36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62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(2/7)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Massachusetts Institute of Technology with Honeybee Robotics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2800" dirty="0"/>
              <a:t>“</a:t>
            </a:r>
            <a:r>
              <a:rPr lang="en-US" sz="2800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sz="28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3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(3/7)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Missouri University of Science and Technology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0" i="1" dirty="0">
                <a:solidFill>
                  <a:srgbClr val="EEEDED"/>
                </a:solidFill>
                <a:effectLst/>
              </a:rPr>
              <a:t>Lunar In-Situ Aluminum Production Through Molten Salt Electrolysis (LISAP-MSE)</a:t>
            </a:r>
            <a:r>
              <a:rPr lang="en-US" sz="36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0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(4/7)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Northwestern University with </a:t>
            </a:r>
            <a:r>
              <a:rPr lang="en-US" sz="3600" dirty="0" err="1"/>
              <a:t>Wearifi</a:t>
            </a:r>
            <a:r>
              <a:rPr lang="en-US" sz="3600" dirty="0"/>
              <a:t>, Inc.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0" i="1" dirty="0">
                <a:solidFill>
                  <a:srgbClr val="EEEDED"/>
                </a:solidFill>
                <a:effectLst/>
              </a:rPr>
              <a:t>ACRE: Autonomous Casting </a:t>
            </a:r>
            <a:r>
              <a:rPr lang="en-US" sz="3600" b="0" i="1" dirty="0" err="1">
                <a:solidFill>
                  <a:srgbClr val="EEEDED"/>
                </a:solidFill>
                <a:effectLst/>
              </a:rPr>
              <a:t>RovEr</a:t>
            </a:r>
            <a:r>
              <a:rPr lang="en-US" sz="36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5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(5/7)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Pennsylvania State University with RFHIC and Jacobs Space Exploration Group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0" i="1" dirty="0">
                <a:solidFill>
                  <a:srgbClr val="EEEDED"/>
                </a:solidFill>
                <a:effectLst/>
              </a:rPr>
              <a:t>Development of the Smelting with Microwave Energy for Lunar Technologies (SMELT) System for In-Situ Resource Processing</a:t>
            </a:r>
            <a:r>
              <a:rPr lang="en-US" sz="36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15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(6/7)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University of North Texas with Advanced Materials and Manufacturing Processes Institute, UNT, Enabled Engineering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0" i="1" dirty="0">
                <a:solidFill>
                  <a:srgbClr val="EEEDED"/>
                </a:solidFill>
                <a:effectLst/>
              </a:rPr>
              <a:t>Solid-state Integrated Manufacturing Process for Lunar Environment (SIMPLE)</a:t>
            </a:r>
            <a:r>
              <a:rPr lang="en-US" sz="36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0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BIG Idea Challenge Awardee (7/7)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4" y="2743200"/>
            <a:ext cx="11748051" cy="3261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University of Utah with Powder Metallurgy Research Laboratory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0" i="1" dirty="0">
                <a:solidFill>
                  <a:srgbClr val="EEEDED"/>
                </a:solidFill>
                <a:effectLst/>
              </a:rPr>
              <a:t>Production of Steel from Lunar Regolith through Carbonyl Iron Refining (CIR)</a:t>
            </a:r>
            <a:r>
              <a:rPr lang="en-US" sz="36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0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Topical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3" y="2655276"/>
            <a:ext cx="11748051" cy="3840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Sarah Withee</a:t>
            </a:r>
            <a:br>
              <a:rPr lang="en-US" sz="3600" dirty="0"/>
            </a:br>
            <a:r>
              <a:rPr lang="en-US" sz="3600" i="1" dirty="0"/>
              <a:t>JHU/APL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“What You Need to Know About Lunar Communications”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1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0800-86F3-0046-A16B-FBF71F11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13" y="276860"/>
            <a:ext cx="6939280" cy="762000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F6108-F94E-374C-92DA-0CB3D08AD4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00A2-DE63-884C-AB47-FD1C1FCF4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0305AD-6D65-6A4D-BFA5-2A49424254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159" y="771230"/>
            <a:ext cx="11631527" cy="63767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General updates and house-keeping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APL is happy to consult as appropriate with ISRU and related technologies. We can provide advice on how to build for launch and operate in extreme environments. </a:t>
            </a:r>
            <a:r>
              <a:rPr lang="en-US" b="1" dirty="0"/>
              <a:t>This includes site visits!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Upcoming Meetings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Funding Opportunities</a:t>
            </a:r>
          </a:p>
          <a:p>
            <a:pPr>
              <a:spcAft>
                <a:spcPts val="600"/>
              </a:spcAft>
            </a:pPr>
            <a:r>
              <a:rPr lang="en-US" dirty="0"/>
              <a:t>BIG Idea Challenge Winners 2023 (~10 min. each)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Colorado School of Mines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i="1" dirty="0"/>
              <a:t>Lunar Alloy Metal Production Plant (LAMPP)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Massachusetts Institute of Technology with Honeybee Robotics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Artemis Steelworks: Advancing Reactor Technologies for Electrolytic Manufacturing of In-Situ Steel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Missouri University of Science and Technology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Lunar In-Situ Aluminum Production Through Molten Salt Electrolysis (LISAP-MSE)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Northwestern University with </a:t>
            </a:r>
            <a:r>
              <a:rPr lang="en-US" dirty="0" err="1"/>
              <a:t>Wearifi</a:t>
            </a:r>
            <a:r>
              <a:rPr lang="en-US" dirty="0"/>
              <a:t>, Inc.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ACRE: Autonomous Casting </a:t>
            </a:r>
            <a:r>
              <a:rPr lang="en-US" b="0" i="1" dirty="0" err="1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RovEr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Pennsylvania State University with RFHIC and Jacobs Space Exploration Group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Development of the Smelting with Microwave Energy for Lunar Technologies (SMELT) System for In-Situ Resource Processing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North Texas with Advanced Materials and Manufacturing Processes Institute, UNT, Enabled Engineering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Solid-state Integrated Manufacturing Process for Lunar Environment (SIMPLE)</a:t>
            </a:r>
            <a:r>
              <a:rPr lang="en-US" dirty="0"/>
              <a:t>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University of Utah with Powder Metallurgy Research Laboratory</a:t>
            </a:r>
          </a:p>
          <a:p>
            <a:pPr lvl="2">
              <a:spcBef>
                <a:spcPts val="0"/>
              </a:spcBef>
            </a:pPr>
            <a:r>
              <a:rPr lang="en-US" dirty="0"/>
              <a:t>“</a:t>
            </a:r>
            <a:r>
              <a:rPr lang="en-US" b="0" i="1" dirty="0">
                <a:solidFill>
                  <a:srgbClr val="EEEDED"/>
                </a:solidFill>
                <a:effectLst/>
                <a:latin typeface="Arial" panose="020B0604020202020204" pitchFamily="34" charset="0"/>
              </a:rPr>
              <a:t>Production of Steel from Lunar Regolith through Carbonyl Iron Refining (CIR)</a:t>
            </a:r>
            <a:r>
              <a:rPr lang="en-US" dirty="0"/>
              <a:t>”</a:t>
            </a:r>
          </a:p>
          <a:p>
            <a:pPr>
              <a:spcAft>
                <a:spcPts val="600"/>
              </a:spcAft>
            </a:pPr>
            <a:r>
              <a:rPr lang="en-US" dirty="0"/>
              <a:t>Extended Q&amp;A and Discussion Period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40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54" y="1234263"/>
            <a:ext cx="10714892" cy="4642338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Coffee &amp; Donuts: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do you hope we’ll talk about at LPG Definition Workshop?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49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F6753A-3D94-D24C-8317-B19910F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18" y="273244"/>
            <a:ext cx="5801360" cy="762000"/>
          </a:xfrm>
        </p:spPr>
        <p:txBody>
          <a:bodyPr/>
          <a:lstStyle/>
          <a:p>
            <a:r>
              <a:rPr lang="en-US" dirty="0"/>
              <a:t>Notable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41DF-3881-9F4C-B98D-E3C32D31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14 August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786E-4111-D14D-A354-AEC42E58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E05B-B052-C042-A6B4-D00E3802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EAC58-92D0-89C8-8CAF-42D037C31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7" r="28599"/>
          <a:stretch/>
        </p:blipFill>
        <p:spPr>
          <a:xfrm>
            <a:off x="301372" y="1115600"/>
            <a:ext cx="2482510" cy="4116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4D8A57-D72A-415A-3B31-5231DE7A986A}"/>
              </a:ext>
            </a:extLst>
          </p:cNvPr>
          <p:cNvSpPr txBox="1"/>
          <p:nvPr/>
        </p:nvSpPr>
        <p:spPr>
          <a:xfrm>
            <a:off x="629882" y="1115600"/>
            <a:ext cx="4853049" cy="400110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Luna 25 – successful launch to the Moon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F2499-B1F3-F732-814F-850A980B1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82" y="1515710"/>
            <a:ext cx="3203942" cy="3161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DA66BA-6D9E-BEAF-9932-FD42DBFDE722}"/>
              </a:ext>
            </a:extLst>
          </p:cNvPr>
          <p:cNvSpPr txBox="1"/>
          <p:nvPr/>
        </p:nvSpPr>
        <p:spPr>
          <a:xfrm>
            <a:off x="4082242" y="3772174"/>
            <a:ext cx="1905582" cy="584775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Luna 25 – Planned landing 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2810AF-4404-D4E4-0EAA-1DE0FF4A3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75" y="2882785"/>
            <a:ext cx="4812553" cy="3390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388942-AA4D-DC05-8E18-B6A9B011E612}"/>
              </a:ext>
            </a:extLst>
          </p:cNvPr>
          <p:cNvSpPr txBox="1"/>
          <p:nvPr/>
        </p:nvSpPr>
        <p:spPr>
          <a:xfrm>
            <a:off x="7078075" y="2465740"/>
            <a:ext cx="4812553" cy="707886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VIPER passed NASA’s gate review, may now begin building flight hardware</a:t>
            </a:r>
          </a:p>
        </p:txBody>
      </p:sp>
    </p:spTree>
    <p:extLst>
      <p:ext uri="{BB962C8B-B14F-4D97-AF65-F5344CB8AC3E}">
        <p14:creationId xmlns:p14="http://schemas.microsoft.com/office/powerpoint/2010/main" val="41209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686" y="272153"/>
            <a:ext cx="7508240" cy="762000"/>
          </a:xfrm>
        </p:spPr>
        <p:txBody>
          <a:bodyPr/>
          <a:lstStyle/>
          <a:p>
            <a:r>
              <a:rPr lang="en-US" dirty="0"/>
              <a:t>Upcoming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6" y="918423"/>
            <a:ext cx="10684564" cy="52661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Autonomy Workshop (August 21-22)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https://lsic.jhuapl.edu/Events/Agenda/index.php?id=474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2023 LSIC Fall Meeting (October 10-11)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https://lsic.jhuapl.edu/Events/Agenda/index.php?id=464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Community College of Allegheny County, Pittsburgh, PA &amp; Hybrid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Abstract deadline Aug 18!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opening soon.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Transition to Commercial Lunar Operations Workshop (October 12)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5"/>
              </a:rPr>
              <a:t>https://lsic.jhuapl.edu/Events/Agenda/index.php?id=478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ASCEND (Oct 23-25)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Paper/talk acceptance letters sent out, looking forward to seeing many of you there!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DM/EE Joint Workshop (Nov 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Path to Sustainable Technologies in the Lunar Surface Environment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open!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6"/>
              </a:rPr>
              <a:t>https://lsic.jhuapl.edu/Events/Agenda/index.php?id=481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ISRU FG Meetings moving to third Wednesdays </a:t>
            </a:r>
            <a:r>
              <a:rPr lang="en-US" sz="2800" b="1" u="sng" dirty="0"/>
              <a:t>at 11am 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BF3C-626B-34C3-D230-AF490E47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63059B-D2AD-0D46-F9B0-12FFE8E61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217519" cy="685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0041E-7E8B-8E5B-D74F-98E79FBB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August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A430-7A6D-C360-B3DA-ECD71029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E0516-67AB-C7A7-183C-9A8ECFFD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08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7404C-D38C-8C2A-4FCC-9C610EB99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496" r="30259" b="29430"/>
          <a:stretch/>
        </p:blipFill>
        <p:spPr>
          <a:xfrm>
            <a:off x="0" y="21457"/>
            <a:ext cx="12192000" cy="6846347"/>
          </a:xfrm>
          <a:prstGeom prst="rect">
            <a:avLst/>
          </a:prstGeom>
          <a:solidFill>
            <a:schemeClr val="tx1">
              <a:alpha val="53000"/>
            </a:schemeClr>
          </a:solidFill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F62570DB-CE3F-4935-B4CD-FC8088C1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752" y="197068"/>
            <a:ext cx="7599218" cy="1427018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FFFF00"/>
                </a:solidFill>
              </a:rPr>
              <a:t>Autonomy Workshop (EA and E&amp;C)</a:t>
            </a:r>
            <a:br>
              <a:rPr lang="en-US" sz="3500" dirty="0">
                <a:solidFill>
                  <a:srgbClr val="F7E27F"/>
                </a:solidFill>
              </a:rPr>
            </a:br>
            <a:r>
              <a:rPr lang="en-US" sz="2600" dirty="0"/>
              <a:t>August 21-22, 2023</a:t>
            </a:r>
            <a:br>
              <a:rPr lang="en-US" sz="2600" dirty="0"/>
            </a:br>
            <a:r>
              <a:rPr lang="en-US" sz="2600" dirty="0"/>
              <a:t>2 Full Days, Virtual</a:t>
            </a:r>
            <a:br>
              <a:rPr lang="en-US" sz="3200" dirty="0"/>
            </a:br>
            <a:endParaRPr lang="en-US" sz="3500" b="0" dirty="0">
              <a:solidFill>
                <a:srgbClr val="F7E27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DEDC5B-413F-DED0-41EE-B03E23FE7FA1}"/>
              </a:ext>
            </a:extLst>
          </p:cNvPr>
          <p:cNvSpPr txBox="1">
            <a:spLocks/>
          </p:cNvSpPr>
          <p:nvPr/>
        </p:nvSpPr>
        <p:spPr>
          <a:xfrm>
            <a:off x="465826" y="2320434"/>
            <a:ext cx="11726174" cy="418034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3738" marR="0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50938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6550" marR="0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Registration closed!</a:t>
            </a:r>
          </a:p>
          <a:p>
            <a:pPr marL="0" indent="0">
              <a:buNone/>
            </a:pPr>
            <a:r>
              <a:rPr lang="en-US" sz="1800" dirty="0"/>
              <a:t>Objective: The goal of this workshop is to gather the Lunar community to exchange ideas on autonomy, as well as identify technology gaps and use cases for establishing a sustainable presence on the Moon and Mars.</a:t>
            </a:r>
          </a:p>
          <a:p>
            <a:pPr marL="0" indent="0">
              <a:buNone/>
            </a:pPr>
            <a:r>
              <a:rPr lang="en-US" sz="1800" dirty="0"/>
              <a:t>Day 1:</a:t>
            </a:r>
          </a:p>
          <a:p>
            <a:r>
              <a:rPr lang="en-US" sz="1800" dirty="0"/>
              <a:t>Morning - Autonomous Systems, Situational and Self Awareness, Reasoning and Acting</a:t>
            </a:r>
          </a:p>
          <a:p>
            <a:r>
              <a:rPr lang="en-US" sz="1800" dirty="0"/>
              <a:t>Afternoon - Collaborative Systems</a:t>
            </a:r>
          </a:p>
          <a:p>
            <a:pPr marL="0" indent="0">
              <a:buNone/>
            </a:pPr>
            <a:r>
              <a:rPr lang="en-US" sz="1800" dirty="0"/>
              <a:t>Day 2:</a:t>
            </a:r>
          </a:p>
          <a:p>
            <a:r>
              <a:rPr lang="en-US" sz="1800" dirty="0"/>
              <a:t>Morning - Applications in Autonomy on Lunar Surface - Current Champions (e.g. Autonomous Construction &amp; Assembly)</a:t>
            </a:r>
          </a:p>
          <a:p>
            <a:r>
              <a:rPr lang="en-US" sz="1800" dirty="0"/>
              <a:t>Afternoon - Challenges in Autonomy (Test &amp; Evaluation, Cybersecurity, Dynamic Reasoning Models, Environmental Considerations)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B6F49-3CEF-7CD6-43A4-3F763DDA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May 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5BB4F-601F-3F3C-C647-B7876FDE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2090" y="1508659"/>
            <a:ext cx="8141843" cy="72424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/>
              <a:t>Tentative Schedule Here: https://lsic.jhuapl.edu/Events/Agenda/index.php?id=474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804" y="190853"/>
            <a:ext cx="2362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2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3467-E665-2F53-ADCA-106E885B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AE2192-FBD6-E449-33C5-E2A70D462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520F1-BE36-E980-8F00-5E4829FD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8163B-8052-4D2B-2E2E-6F5211D9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44811-75B6-6A99-DD0A-24C58347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8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C45B-817E-7171-ED87-F6F26147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524477-3781-ECB5-1D55-D5984F208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05156-4C0A-C232-792C-18B36A31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11 August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6374-5575-71C5-A6F3-F1B6963B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56D42-E097-E416-6A60-E62465C6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0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9005272-49E8-6F4E-86E2-908CBE4DBF0E}"/>
              </a:ext>
            </a:extLst>
          </p:cNvPr>
          <p:cNvSpPr txBox="1">
            <a:spLocks/>
          </p:cNvSpPr>
          <p:nvPr/>
        </p:nvSpPr>
        <p:spPr>
          <a:xfrm>
            <a:off x="952500" y="1179514"/>
            <a:ext cx="10287000" cy="48021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Path to Sustainable Technologies in the Lunar Surface Environment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We will focus on the qualification path to fielding long-lived technologies on the lunar surface. Stakeholders across industry, academia, and NASA will come together in a collaborative format to discuss the current state of the art, as well as essential knowledge and technology gaps related to the combined lunar and dust environment.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November 7, 2023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Interactive, Virtual Workshop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Topics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Existing Standards and Facilities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Stakeholder Needs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NASA panel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Industry &amp; Academia Panel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Town Hall on Next Steps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Q&amp;As for all presentations</a:t>
            </a: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Registration is now open!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https://lsic.jhuapl.edu/Events/Agenda/index.php?id=481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1D2836-C149-0542-B271-D902A2EFA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409" y="393315"/>
            <a:ext cx="10960919" cy="61252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Announcing DM &amp; EE Joint Workshop!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94C53-8D6C-9C4E-A2B5-785D316E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2501" y="6400799"/>
            <a:ext cx="1371600" cy="457201"/>
          </a:xfrm>
        </p:spPr>
        <p:txBody>
          <a:bodyPr/>
          <a:lstStyle/>
          <a:p>
            <a:fld id="{A21D9640-F8D1-F74D-978C-E9D18C9206A9}" type="datetime3">
              <a:rPr lang="en-US" smtClean="0"/>
              <a:pPr/>
              <a:t>14 August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91033-8243-404A-AD9D-B89DC99C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328" y="6400799"/>
            <a:ext cx="486558" cy="457201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23922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D68E3EF3-C6FA-1E42-A977-969D056CF3F3}" vid="{09EF0690-C9A7-EB48-8012-9DFA8E0590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7E9159-B4E5-458F-AE2E-4A186E1ACA1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A0430C-6753-4A49-8EA6-EB015BBD9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124053</TotalTime>
  <Words>2621</Words>
  <Application>Microsoft Macintosh PowerPoint</Application>
  <PresentationFormat>Widescreen</PresentationFormat>
  <Paragraphs>292</Paragraphs>
  <Slides>20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.AppleSystemUIFont</vt:lpstr>
      <vt:lpstr>Arial</vt:lpstr>
      <vt:lpstr>Calibri</vt:lpstr>
      <vt:lpstr>Courier New</vt:lpstr>
      <vt:lpstr>Helvetica</vt:lpstr>
      <vt:lpstr>Wingdings</vt:lpstr>
      <vt:lpstr>APL-PowerPoint-Theme_dark</vt:lpstr>
      <vt:lpstr>LSIC ISRU Focus Group Monthly  http://lsic.jhuapl.edu/ http://lsic-wiki.jhuapl.edu/ (Confluence sign-up required)</vt:lpstr>
      <vt:lpstr>Agenda</vt:lpstr>
      <vt:lpstr>Notable News</vt:lpstr>
      <vt:lpstr>Upcoming Meetings</vt:lpstr>
      <vt:lpstr>PowerPoint Presentation</vt:lpstr>
      <vt:lpstr>Autonomy Workshop (EA and E&amp;C) August 21-22, 2023 2 Full Days, Virtual </vt:lpstr>
      <vt:lpstr>PowerPoint Presentation</vt:lpstr>
      <vt:lpstr>PowerPoint Presentation</vt:lpstr>
      <vt:lpstr>Announcing DM &amp; EE Joint Workshop!</vt:lpstr>
      <vt:lpstr>LSIC | Lunar Proving Grounds Definition Workshop, July 12-13th, 2023</vt:lpstr>
      <vt:lpstr>Funding Opportunities</vt:lpstr>
      <vt:lpstr>BIG Idea Challenge Awardee (1/7)</vt:lpstr>
      <vt:lpstr>BIG Idea Challenge Awardee (2/7)</vt:lpstr>
      <vt:lpstr>BIG Idea Challenge Awardee (3/7)</vt:lpstr>
      <vt:lpstr>BIG Idea Challenge Awardee (4/7)</vt:lpstr>
      <vt:lpstr>BIG Idea Challenge Awardee (5/7)</vt:lpstr>
      <vt:lpstr>BIG Idea Challenge Awardee (6/7)</vt:lpstr>
      <vt:lpstr>BIG Idea Challenge Awardee (7/7)</vt:lpstr>
      <vt:lpstr>Topical Discussion</vt:lpstr>
      <vt:lpstr>Coffee &amp; Donuts:   What do you hope we’ll talk about at LPG Definition Workshop?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Space Update</dc:title>
  <dc:subject/>
  <dc:creator>Microsoft Office User</dc:creator>
  <cp:keywords/>
  <dc:description>Version 1.0</dc:description>
  <cp:lastModifiedBy>Berdis, Jodi R.</cp:lastModifiedBy>
  <cp:revision>1375</cp:revision>
  <cp:lastPrinted>2019-02-27T12:13:48Z</cp:lastPrinted>
  <dcterms:created xsi:type="dcterms:W3CDTF">2019-01-21T11:32:32Z</dcterms:created>
  <dcterms:modified xsi:type="dcterms:W3CDTF">2023-08-15T18:56:56Z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