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8" r:id="rId4"/>
  </p:sldMasterIdLst>
  <p:notesMasterIdLst>
    <p:notesMasterId r:id="rId15"/>
  </p:notesMasterIdLst>
  <p:sldIdLst>
    <p:sldId id="275" r:id="rId5"/>
    <p:sldId id="2199" r:id="rId6"/>
    <p:sldId id="2258" r:id="rId7"/>
    <p:sldId id="2235" r:id="rId8"/>
    <p:sldId id="257" r:id="rId9"/>
    <p:sldId id="260" r:id="rId10"/>
    <p:sldId id="15883" r:id="rId11"/>
    <p:sldId id="37947" r:id="rId12"/>
    <p:sldId id="37946" r:id="rId13"/>
    <p:sldId id="1588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body" id="{49462F3C-D70E-B942-9FC8-8B758D2FFB9F}">
          <p14:sldIdLst>
            <p14:sldId id="275"/>
            <p14:sldId id="2199"/>
            <p14:sldId id="2258"/>
            <p14:sldId id="2235"/>
            <p14:sldId id="257"/>
            <p14:sldId id="260"/>
            <p14:sldId id="15883"/>
            <p14:sldId id="37947"/>
            <p14:sldId id="37946"/>
            <p14:sldId id="158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3065"/>
    <a:srgbClr val="0F3470"/>
    <a:srgbClr val="F9E180"/>
    <a:srgbClr val="595959"/>
    <a:srgbClr val="B2D2F2"/>
    <a:srgbClr val="0099FF"/>
    <a:srgbClr val="73FEFF"/>
    <a:srgbClr val="000000"/>
    <a:srgbClr val="73A950"/>
    <a:srgbClr val="F9EC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autoAdjust="0"/>
    <p:restoredTop sz="88027" autoAdjust="0"/>
  </p:normalViewPr>
  <p:slideViewPr>
    <p:cSldViewPr snapToGrid="0" snapToObjects="1" showGuides="1">
      <p:cViewPr varScale="1">
        <p:scale>
          <a:sx n="107" d="100"/>
          <a:sy n="107" d="100"/>
        </p:scale>
        <p:origin x="920" y="176"/>
      </p:cViewPr>
      <p:guideLst/>
    </p:cSldViewPr>
  </p:slideViewPr>
  <p:notesTextViewPr>
    <p:cViewPr>
      <p:scale>
        <a:sx n="1" d="1"/>
        <a:sy n="1" d="1"/>
      </p:scale>
      <p:origin x="0" y="0"/>
    </p:cViewPr>
  </p:notesTextViewPr>
  <p:sorterViewPr>
    <p:cViewPr>
      <p:scale>
        <a:sx n="169" d="100"/>
        <a:sy n="169" d="100"/>
      </p:scale>
      <p:origin x="0" y="0"/>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1BF-44EF-BD3C-EF514C2BA55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1BF-44EF-BD3C-EF514C2BA55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1BF-44EF-BD3C-EF514C2BA559}"/>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1BF-44EF-BD3C-EF514C2BA559}"/>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1BF-44EF-BD3C-EF514C2BA559}"/>
              </c:ext>
            </c:extLst>
          </c:dPt>
          <c:dLbls>
            <c:dLbl>
              <c:idx val="4"/>
              <c:layout>
                <c:manualLayout>
                  <c:x val="7.6179133858267661E-2"/>
                  <c:y val="0.1463396881005425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1BF-44EF-BD3C-EF514C2BA55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'Day 1&amp;2- Total'!$A$2:$A$6</c:f>
              <c:strCache>
                <c:ptCount val="5"/>
                <c:pt idx="0">
                  <c:v>Acedemic</c:v>
                </c:pt>
                <c:pt idx="1">
                  <c:v>Government</c:v>
                </c:pt>
                <c:pt idx="2">
                  <c:v>Industry</c:v>
                </c:pt>
                <c:pt idx="3">
                  <c:v>Nonprofit</c:v>
                </c:pt>
                <c:pt idx="4">
                  <c:v>Other</c:v>
                </c:pt>
              </c:strCache>
            </c:strRef>
          </c:cat>
          <c:val>
            <c:numRef>
              <c:f>'Day 1&amp;2- Total'!$E$2:$E$6</c:f>
              <c:numCache>
                <c:formatCode>General</c:formatCode>
                <c:ptCount val="5"/>
                <c:pt idx="0">
                  <c:v>0.21640903686087989</c:v>
                </c:pt>
                <c:pt idx="1">
                  <c:v>0.2211652794292509</c:v>
                </c:pt>
                <c:pt idx="2">
                  <c:v>0.37812128418549346</c:v>
                </c:pt>
                <c:pt idx="3">
                  <c:v>9.1557669441141493E-2</c:v>
                </c:pt>
                <c:pt idx="4">
                  <c:v>9.2746730083234238E-2</c:v>
                </c:pt>
              </c:numCache>
            </c:numRef>
          </c:val>
          <c:extLst>
            <c:ext xmlns:c16="http://schemas.microsoft.com/office/drawing/2014/chart" uri="{C3380CC4-5D6E-409C-BE32-E72D297353CC}">
              <c16:uniqueId val="{0000000A-C1BF-44EF-BD3C-EF514C2BA559}"/>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902777777777778"/>
          <c:y val="4.7516198704103674E-2"/>
          <c:w val="0.58194444444444449"/>
          <c:h val="0.90496760259179265"/>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B2B-4913-9EBA-CA4ED4C9CDA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B2B-4913-9EBA-CA4ED4C9CDA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B2B-4913-9EBA-CA4ED4C9CDA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8B2B-4913-9EBA-CA4ED4C9CDA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8B2B-4913-9EBA-CA4ED4C9CDAA}"/>
              </c:ext>
            </c:extLst>
          </c:dPt>
          <c:dLbls>
            <c:dLbl>
              <c:idx val="4"/>
              <c:layout>
                <c:manualLayout>
                  <c:x val="9.1067585301837214E-2"/>
                  <c:y val="0.1756538154113025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B2B-4913-9EBA-CA4ED4C9CDAA}"/>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'Workshop - Total'!$A$2:$A$6</c:f>
              <c:strCache>
                <c:ptCount val="5"/>
                <c:pt idx="0">
                  <c:v>Acedemic</c:v>
                </c:pt>
                <c:pt idx="1">
                  <c:v>Government</c:v>
                </c:pt>
                <c:pt idx="2">
                  <c:v>Industry</c:v>
                </c:pt>
                <c:pt idx="3">
                  <c:v>Nonprofit</c:v>
                </c:pt>
                <c:pt idx="4">
                  <c:v>Other</c:v>
                </c:pt>
              </c:strCache>
            </c:strRef>
          </c:cat>
          <c:val>
            <c:numRef>
              <c:f>'Workshop - Total'!$E$2:$E$6</c:f>
              <c:numCache>
                <c:formatCode>General</c:formatCode>
                <c:ptCount val="5"/>
                <c:pt idx="0">
                  <c:v>0.19734904270986744</c:v>
                </c:pt>
                <c:pt idx="1">
                  <c:v>0.203240058910162</c:v>
                </c:pt>
                <c:pt idx="2">
                  <c:v>0.39322533136966126</c:v>
                </c:pt>
                <c:pt idx="3">
                  <c:v>9.2783505154639179E-2</c:v>
                </c:pt>
                <c:pt idx="4">
                  <c:v>0.1134020618556701</c:v>
                </c:pt>
              </c:numCache>
            </c:numRef>
          </c:val>
          <c:extLst>
            <c:ext xmlns:c16="http://schemas.microsoft.com/office/drawing/2014/chart" uri="{C3380CC4-5D6E-409C-BE32-E72D297353CC}">
              <c16:uniqueId val="{0000000A-8B2B-4913-9EBA-CA4ED4C9CDAA}"/>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11/13/23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sic.jhuapl.edu/Our-Work/Working-Groups/Lunar-Simulants.php"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mailto:Karen.Stockstill-Cahill@jhuapl.edu" TargetMode="External"/><Relationship Id="rId4" Type="http://schemas.openxmlformats.org/officeDocument/2006/relationships/hyperlink" Target="https://lsic-wiki.jhuapl.edu/display/LSWG/Lunar+Simulants+Working+Group+Hom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189059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a:t>
            </a:fld>
            <a:endParaRPr lang="en-US" dirty="0"/>
          </a:p>
        </p:txBody>
      </p:sp>
    </p:spTree>
    <p:extLst>
      <p:ext uri="{BB962C8B-B14F-4D97-AF65-F5344CB8AC3E}">
        <p14:creationId xmlns:p14="http://schemas.microsoft.com/office/powerpoint/2010/main" val="226300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3</a:t>
            </a:fld>
            <a:endParaRPr lang="en-US" dirty="0"/>
          </a:p>
        </p:txBody>
      </p:sp>
    </p:spTree>
    <p:extLst>
      <p:ext uri="{BB962C8B-B14F-4D97-AF65-F5344CB8AC3E}">
        <p14:creationId xmlns:p14="http://schemas.microsoft.com/office/powerpoint/2010/main" val="424099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4</a:t>
            </a:fld>
            <a:endParaRPr lang="en-US" dirty="0"/>
          </a:p>
        </p:txBody>
      </p:sp>
    </p:spTree>
    <p:extLst>
      <p:ext uri="{BB962C8B-B14F-4D97-AF65-F5344CB8AC3E}">
        <p14:creationId xmlns:p14="http://schemas.microsoft.com/office/powerpoint/2010/main" val="2481320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50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 fi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663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7</a:t>
            </a:fld>
            <a:endParaRPr lang="en-US" dirty="0"/>
          </a:p>
        </p:txBody>
      </p:sp>
    </p:spTree>
    <p:extLst>
      <p:ext uri="{BB962C8B-B14F-4D97-AF65-F5344CB8AC3E}">
        <p14:creationId xmlns:p14="http://schemas.microsoft.com/office/powerpoint/2010/main" val="1291695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LSWG on LSIC public webpage:</a:t>
            </a:r>
          </a:p>
          <a:p>
            <a:pPr marL="0" marR="0" algn="l">
              <a:spcBef>
                <a:spcPts val="0"/>
              </a:spcBef>
              <a:spcAft>
                <a:spcPts val="0"/>
              </a:spcAft>
            </a:pPr>
            <a:r>
              <a:rPr lang="en-US" sz="1800" b="0" i="0" u="sng" strike="noStrike" dirty="0">
                <a:solidFill>
                  <a:srgbClr val="044A91"/>
                </a:solidFill>
                <a:effectLst/>
                <a:latin typeface="Calibri" panose="020F0502020204030204" pitchFamily="34" charset="0"/>
                <a:hlinkClick r:id="rId3" tooltip="https://lsic.jhuapl.edu/Our-Work/Working-Groups/Lunar-Simulants.php"/>
              </a:rPr>
              <a:t>https://lsic.jhuapl.edu/Our-Work/Working-Groups/Lunar-Simulants.php</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 </a:t>
            </a: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LSWG on LSIC confluence page:</a:t>
            </a:r>
          </a:p>
          <a:p>
            <a:pPr marL="0" marR="0" algn="l">
              <a:spcBef>
                <a:spcPts val="0"/>
              </a:spcBef>
              <a:spcAft>
                <a:spcPts val="0"/>
              </a:spcAft>
            </a:pPr>
            <a:r>
              <a:rPr lang="en-US" sz="1800" b="0" i="0" u="sng" strike="noStrike" dirty="0">
                <a:solidFill>
                  <a:srgbClr val="044A91"/>
                </a:solidFill>
                <a:effectLst/>
                <a:latin typeface="Calibri" panose="020F0502020204030204" pitchFamily="34" charset="0"/>
                <a:hlinkClick r:id="rId4" tooltip="https://lsic-wiki.jhuapl.edu/display/LSWG/Lunar+Simulants+Working+Group+Home"/>
              </a:rPr>
              <a:t>https://lsic-wiki.jhuapl.edu/display/LSWG/Lunar+Simulants+Working+Group+Home</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 </a:t>
            </a: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Email Karen to be added to the LSWG List Serve</a:t>
            </a:r>
          </a:p>
          <a:p>
            <a:pPr marL="0" marR="0" algn="l">
              <a:spcBef>
                <a:spcPts val="0"/>
              </a:spcBef>
              <a:spcAft>
                <a:spcPts val="0"/>
              </a:spcAft>
            </a:pPr>
            <a:r>
              <a:rPr lang="en-US" sz="1800" b="0" i="0" u="sng" strike="noStrike" dirty="0">
                <a:solidFill>
                  <a:srgbClr val="044A91"/>
                </a:solidFill>
                <a:effectLst/>
                <a:latin typeface="Calibri" panose="020F0502020204030204" pitchFamily="34" charset="0"/>
                <a:hlinkClick r:id="rId5" tooltip="mailto:Karen.Stockstill-Cahill@jhuapl.edu"/>
              </a:rPr>
              <a:t>Karen.Stockstill-Cahill@jhuapl.edu</a:t>
            </a:r>
            <a:endParaRPr lang="en-US" sz="18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9</a:t>
            </a:fld>
            <a:endParaRPr lang="en-US" dirty="0"/>
          </a:p>
        </p:txBody>
      </p:sp>
    </p:spTree>
    <p:extLst>
      <p:ext uri="{BB962C8B-B14F-4D97-AF65-F5344CB8AC3E}">
        <p14:creationId xmlns:p14="http://schemas.microsoft.com/office/powerpoint/2010/main" val="3439708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forms.gle</a:t>
            </a:r>
            <a:r>
              <a:rPr lang="en-US" dirty="0"/>
              <a:t>/tuhzwAUaQLDivQ2D7</a:t>
            </a:r>
          </a:p>
        </p:txBody>
      </p:sp>
      <p:sp>
        <p:nvSpPr>
          <p:cNvPr id="4" name="Slide Number Placeholder 3"/>
          <p:cNvSpPr>
            <a:spLocks noGrp="1"/>
          </p:cNvSpPr>
          <p:nvPr>
            <p:ph type="sldNum" sz="quarter" idx="5"/>
          </p:nvPr>
        </p:nvSpPr>
        <p:spPr/>
        <p:txBody>
          <a:bodyPr/>
          <a:lstStyle/>
          <a:p>
            <a:fld id="{4DD5F0F0-3408-9F4A-9B24-898CD7F5D4E4}" type="slidenum">
              <a:rPr lang="en-US" smtClean="0"/>
              <a:t>10</a:t>
            </a:fld>
            <a:endParaRPr lang="en-US" dirty="0"/>
          </a:p>
        </p:txBody>
      </p:sp>
    </p:spTree>
    <p:extLst>
      <p:ext uri="{BB962C8B-B14F-4D97-AF65-F5344CB8AC3E}">
        <p14:creationId xmlns:p14="http://schemas.microsoft.com/office/powerpoint/2010/main" val="2344209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13 November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059821802"/>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B9F7AC3-90A0-EF49-AE42-0519FF59C2D5}" type="datetime3">
              <a:rPr lang="en-US" smtClean="0"/>
              <a:t>13 November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A82927BC-A840-7041-BA16-52B5A3F64FC8}"/>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55164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609B5394-2291-2344-AD63-E8F25A62D56E}" type="datetime3">
              <a:rPr lang="en-US" smtClean="0"/>
              <a:t>13 November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2F3A485B-147C-8D4B-9DC2-3A389CDB5362}"/>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73223750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9C87B870-43DB-4042-A4E4-58FA209A6C0D}" type="datetime3">
              <a:rPr lang="en-US" smtClean="0"/>
              <a:t>13 November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0298A9D8-6900-CC41-B62F-078D78C2856C}"/>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1909869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60F22523-A4FD-5E4E-A847-52BFBA31415E}" type="datetime3">
              <a:rPr lang="en-US" smtClean="0"/>
              <a:t>13 November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65973845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2388361B-29AB-9F49-93E6-8FC0BFBC2CEE}" type="datetime3">
              <a:rPr lang="en-US" smtClean="0"/>
              <a:t>13 November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383405648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56992C7B-DBF6-744D-ABE9-AD69D3B61F17}" type="datetime3">
              <a:rPr lang="en-US" smtClean="0"/>
              <a:t>13 November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6787794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A3E529DA-21A5-C14F-BABC-49BE57657B45}" type="datetime3">
              <a:rPr lang="en-US" smtClean="0"/>
              <a:t>13 November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11705005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EAA674B-C75F-3244-BF86-5527D153A4B7}" type="datetime3">
              <a:rPr lang="en-US" smtClean="0"/>
              <a:t>13 November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28298919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B89EE15-5D8D-D647-B949-DA21CFB890EC}" type="datetime3">
              <a:rPr lang="en-US" smtClean="0"/>
              <a:t>13 November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8993706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9324A27A-71D7-D144-92D7-2DC26EE9771C}" type="datetime3">
              <a:rPr lang="en-US" smtClean="0"/>
              <a:t>13 November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720202427"/>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29205F54-4BF1-3C49-88E8-5230A96B49D3}" type="datetime3">
              <a:rPr lang="en-US" smtClean="0"/>
              <a:t>13 November 2023</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2021781836"/>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6BCDC1A7-1727-0044-ADAF-FC89EAB7D439}" type="datetime3">
              <a:rPr lang="en-US" smtClean="0"/>
              <a:t>13 November 2023</a:t>
            </a:fld>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531257029"/>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BDA206A-DC71-DE41-8C2D-33C38F2A7E5D}" type="datetime3">
              <a:rPr lang="en-US" smtClean="0"/>
              <a:t>13 November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1165626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2B4B586E-FB23-7343-A5F8-BF224083AB10}" type="datetime3">
              <a:rPr lang="en-US" smtClean="0"/>
              <a:t>13 November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3440147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4D60BE6-C3EF-E248-B029-E7DCE29C4D6C}" type="datetime3">
              <a:rPr lang="en-US" smtClean="0"/>
              <a:t>13 November 2023</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1769283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4CF15612-DC24-164A-87F5-39F5D56C6380}" type="datetime3">
              <a:rPr lang="en-US" smtClean="0"/>
              <a:t>13 November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10739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4BB3F-4548-5848-869B-42FFD2F28F9C}" type="datetime3">
              <a:rPr lang="en-US" smtClean="0"/>
              <a:t>13 November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717379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C6EB3A3A-AE41-004F-92C8-3A977DC82012}" type="datetime3">
              <a:rPr lang="en-US" smtClean="0"/>
              <a:t>13 November 2023</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70460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012180-3E9D-A142-813E-5A768CF48DAD}" type="datetime3">
              <a:rPr lang="en-US" smtClean="0"/>
              <a:t>13 November 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221147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40C69AA-4028-2346-851C-598F8815DC41}" type="datetime3">
              <a:rPr lang="en-US" smtClean="0"/>
              <a:t>13 November 2023</a:t>
            </a:fld>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406746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EAD40597-9D3C-4B4A-A3D8-7DD42E93C242}" type="datetime3">
              <a:rPr lang="en-US" smtClean="0"/>
              <a:t>13 November 2023</a:t>
            </a:fld>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26650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598E691F-70E6-D64F-8D4F-FAA34A0DE440}" type="datetime3">
              <a:rPr lang="en-US" smtClean="0"/>
              <a:t>13 November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80885250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A451E-F603-1047-B03A-D9117F2AE499}" type="datetime3">
              <a:rPr lang="en-US" smtClean="0"/>
              <a:t>13 November 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3000112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6C1123CB-3959-8245-AF3D-DDDD939CF756}" type="datetime3">
              <a:rPr lang="en-US" smtClean="0"/>
              <a:t>13 November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4509053"/>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5118652"/>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690152"/>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4509052"/>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4458050"/>
            <a:ext cx="3030109" cy="1982102"/>
          </a:xfrm>
          <a:prstGeom prst="rect">
            <a:avLst/>
          </a:prstGeom>
        </p:spPr>
      </p:pic>
    </p:spTree>
    <p:extLst>
      <p:ext uri="{BB962C8B-B14F-4D97-AF65-F5344CB8AC3E}">
        <p14:creationId xmlns:p14="http://schemas.microsoft.com/office/powerpoint/2010/main" val="270014789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fld id="{23C2CCE9-65D5-4615-9B27-785F94F466C1}" type="datetime3">
              <a:rPr lang="en-US" smtClean="0"/>
              <a:t>13 November 2023</a:t>
            </a:fld>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B168208E-FB7B-0A4E-84BB-740160322601}"/>
              </a:ext>
            </a:extLst>
          </p:cNvPr>
          <p:cNvPicPr>
            <a:picLocks noChangeAspect="1"/>
          </p:cNvPicPr>
          <p:nvPr userDrawn="1"/>
        </p:nvPicPr>
        <p:blipFill rotWithShape="1">
          <a:blip r:embed="rId2"/>
          <a:srcRect r="21179"/>
          <a:stretch/>
        </p:blipFill>
        <p:spPr>
          <a:xfrm>
            <a:off x="0" y="20023"/>
            <a:ext cx="4324422" cy="914400"/>
          </a:xfrm>
          <a:prstGeom prst="rect">
            <a:avLst/>
          </a:prstGeom>
        </p:spPr>
      </p:pic>
    </p:spTree>
    <p:extLst>
      <p:ext uri="{BB962C8B-B14F-4D97-AF65-F5344CB8AC3E}">
        <p14:creationId xmlns:p14="http://schemas.microsoft.com/office/powerpoint/2010/main" val="242421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0898A248-D4E4-514D-9AFD-666C05AB2873}" type="datetime3">
              <a:rPr lang="en-US" smtClean="0"/>
              <a:t>13 November 2023</a:t>
            </a:fld>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3843072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7EA7780-5DFD-AE4F-B1E0-892BD90D08BB}" type="datetime3">
              <a:rPr lang="en-US" smtClean="0"/>
              <a:t>13 November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604778"/>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B93144-C76E-764F-93FB-58C67DB58A80}" type="datetime3">
              <a:rPr lang="en-US" smtClean="0"/>
              <a:t>13 November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D03D63BA-95B7-2B4C-AEF6-CD82AC95336D}"/>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67844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E6B4E2-F6A1-AB41-B966-6EB53929315C}" type="datetime3">
              <a:rPr lang="en-US" smtClean="0"/>
              <a:t>13 November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37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312B8C9E-6C25-9D45-BD6C-30504F0142BB}" type="datetime3">
              <a:rPr lang="en-US" smtClean="0"/>
              <a:t>13 November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36AABFF6-8C79-B046-899C-AE63F4762B79}"/>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34468499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A0C16241-9A65-974E-97DB-275BDA682FC7}" type="datetime3">
              <a:rPr lang="en-US" smtClean="0"/>
              <a:t>13 November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067B7A62-5ED3-6B46-B894-351377ED03D1}"/>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23721885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E74931B7-E6F4-684C-ACFC-44768C603396}" type="datetime3">
              <a:rPr lang="en-US" smtClean="0"/>
              <a:t>13 November 2023</a:t>
            </a:fld>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4">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335390220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806" r:id="rId31"/>
    <p:sldLayoutId id="2147483807" r:id="rId32"/>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Jodi.Berdis@jhuapl.edu"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8.png"/><Relationship Id="rId4" Type="http://schemas.openxmlformats.org/officeDocument/2006/relationships/hyperlink" Target="mailto:Karl.Hibbitts@jhuapl.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lsic.jhuapl.edu/Events/Agenda/index.php?id=465"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ices.space/call-for-paper-2024/" TargetMode="External"/><Relationship Id="rId4" Type="http://schemas.openxmlformats.org/officeDocument/2006/relationships/hyperlink" Target="https://www.spaceresourcesweek.l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nasa.gov/directorates/stmd/nasa-lift-1-request-for-information/" TargetMode="External"/><Relationship Id="rId7" Type="http://schemas.openxmlformats.org/officeDocument/2006/relationships/hyperlink" Target="https://lsic.jhuapl.edu/Resources/Opportunities.php?f=Job"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lsic.jhuapl.edu/Resources/Funding-Opportunities.php" TargetMode="External"/><Relationship Id="rId5" Type="http://schemas.openxmlformats.org/officeDocument/2006/relationships/hyperlink" Target="https://bigidea.nianet.org/" TargetMode="External"/><Relationship Id="rId4" Type="http://schemas.openxmlformats.org/officeDocument/2006/relationships/hyperlink" Target="https://nspires.nasaprs.com/external/solicitations/summary.do?solId=%7b23D0FE0E-099D-77A8-3E06-2C516D900762%7d&amp;path=&amp;method=ini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bigidea.nianet.org/2023-forum-results/" TargetMode="External"/><Relationship Id="rId2" Type="http://schemas.openxmlformats.org/officeDocument/2006/relationships/hyperlink" Target="https://livestream.com/viewnow/bigideachallenge"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78B7B73-6D3F-2141-AE53-76213E3E8534}"/>
              </a:ext>
            </a:extLst>
          </p:cNvPr>
          <p:cNvSpPr>
            <a:spLocks noGrp="1"/>
          </p:cNvSpPr>
          <p:nvPr>
            <p:ph type="ctrTitle"/>
          </p:nvPr>
        </p:nvSpPr>
        <p:spPr>
          <a:xfrm>
            <a:off x="4267199" y="2972577"/>
            <a:ext cx="7759338" cy="2098488"/>
          </a:xfrm>
        </p:spPr>
        <p:txBody>
          <a:bodyPr>
            <a:normAutofit/>
          </a:bodyPr>
          <a:lstStyle/>
          <a:p>
            <a:r>
              <a:rPr lang="en-US" sz="3600" b="0" dirty="0">
                <a:solidFill>
                  <a:srgbClr val="F9E180"/>
                </a:solidFill>
              </a:rPr>
              <a:t>LSIC ISRU Focus Group Monthly </a:t>
            </a:r>
            <a:br>
              <a:rPr lang="en-US" sz="3600" b="0" dirty="0">
                <a:solidFill>
                  <a:srgbClr val="F9E180"/>
                </a:solidFill>
              </a:rPr>
            </a:br>
            <a:r>
              <a:rPr lang="en-US" sz="2400" b="0" dirty="0">
                <a:solidFill>
                  <a:srgbClr val="FFFF00"/>
                </a:solidFill>
              </a:rPr>
              <a:t>http://lsic.jhuapl.edu/</a:t>
            </a:r>
            <a:br>
              <a:rPr lang="en-US" sz="2400" b="0" dirty="0">
                <a:solidFill>
                  <a:srgbClr val="FFFF00"/>
                </a:solidFill>
              </a:rPr>
            </a:br>
            <a:r>
              <a:rPr lang="en-US" sz="2400" b="0" dirty="0">
                <a:solidFill>
                  <a:srgbClr val="FFFF00"/>
                </a:solidFill>
              </a:rPr>
              <a:t>http://lsic-wiki.jhuapl.edu/ (Confluence sign-up required)</a:t>
            </a:r>
            <a:endParaRPr lang="en-US" sz="3600" dirty="0">
              <a:solidFill>
                <a:srgbClr val="FFFF00"/>
              </a:solidFill>
            </a:endParaRPr>
          </a:p>
        </p:txBody>
      </p:sp>
      <p:sp>
        <p:nvSpPr>
          <p:cNvPr id="10" name="Subtitle 9">
            <a:extLst>
              <a:ext uri="{FF2B5EF4-FFF2-40B4-BE49-F238E27FC236}">
                <a16:creationId xmlns:a16="http://schemas.microsoft.com/office/drawing/2014/main" id="{892D2B11-4A5A-0F48-A09B-2049DFA29B13}"/>
              </a:ext>
            </a:extLst>
          </p:cNvPr>
          <p:cNvSpPr>
            <a:spLocks noGrp="1"/>
          </p:cNvSpPr>
          <p:nvPr>
            <p:ph type="subTitle" idx="1"/>
          </p:nvPr>
        </p:nvSpPr>
        <p:spPr>
          <a:xfrm>
            <a:off x="4267200" y="4576432"/>
            <a:ext cx="7759338" cy="570163"/>
          </a:xfrm>
        </p:spPr>
        <p:txBody>
          <a:bodyPr/>
          <a:lstStyle/>
          <a:p>
            <a:r>
              <a:rPr lang="en-US" dirty="0"/>
              <a:t>November 15, 2023</a:t>
            </a:r>
          </a:p>
        </p:txBody>
      </p:sp>
      <p:sp>
        <p:nvSpPr>
          <p:cNvPr id="11" name="Text Placeholder 10">
            <a:extLst>
              <a:ext uri="{FF2B5EF4-FFF2-40B4-BE49-F238E27FC236}">
                <a16:creationId xmlns:a16="http://schemas.microsoft.com/office/drawing/2014/main" id="{BB4E7F7B-E3BF-B24F-83D2-7C2B841658D5}"/>
              </a:ext>
            </a:extLst>
          </p:cNvPr>
          <p:cNvSpPr>
            <a:spLocks noGrp="1"/>
          </p:cNvSpPr>
          <p:nvPr>
            <p:ph type="body" sz="quarter" idx="13"/>
          </p:nvPr>
        </p:nvSpPr>
        <p:spPr>
          <a:xfrm>
            <a:off x="4267199" y="5050963"/>
            <a:ext cx="6270704" cy="1576737"/>
          </a:xfrm>
        </p:spPr>
        <p:txBody>
          <a:bodyPr>
            <a:normAutofit fontScale="92500" lnSpcReduction="10000"/>
          </a:bodyPr>
          <a:lstStyle/>
          <a:p>
            <a:pPr>
              <a:lnSpc>
                <a:spcPct val="120000"/>
              </a:lnSpc>
            </a:pPr>
            <a:r>
              <a:rPr lang="en-US" sz="1800" dirty="0">
                <a:solidFill>
                  <a:srgbClr val="F9E180"/>
                </a:solidFill>
              </a:rPr>
              <a:t>Dr. Jodi Berdis, Dr. Karl </a:t>
            </a:r>
            <a:r>
              <a:rPr lang="en-US" sz="1800" dirty="0" err="1">
                <a:solidFill>
                  <a:srgbClr val="F9E180"/>
                </a:solidFill>
              </a:rPr>
              <a:t>Hibbitts</a:t>
            </a:r>
            <a:r>
              <a:rPr lang="en-US" sz="1800" dirty="0">
                <a:solidFill>
                  <a:srgbClr val="F9E180"/>
                </a:solidFill>
              </a:rPr>
              <a:t>, Dr. Michael Nord, Dr. Rich Miller</a:t>
            </a:r>
          </a:p>
          <a:p>
            <a:pPr>
              <a:lnSpc>
                <a:spcPct val="120000"/>
              </a:lnSpc>
            </a:pPr>
            <a:endParaRPr lang="en-US" sz="1600" dirty="0">
              <a:solidFill>
                <a:srgbClr val="F9E180"/>
              </a:solidFill>
            </a:endParaRPr>
          </a:p>
          <a:p>
            <a:pPr>
              <a:lnSpc>
                <a:spcPct val="120000"/>
              </a:lnSpc>
            </a:pPr>
            <a:r>
              <a:rPr lang="en-US" sz="1600" u="sng" dirty="0">
                <a:hlinkClick r:id="rId3">
                  <a:extLst>
                    <a:ext uri="{A12FA001-AC4F-418D-AE19-62706E023703}">
                      <ahyp:hlinkClr xmlns:ahyp="http://schemas.microsoft.com/office/drawing/2018/hyperlinkcolor" val="tx"/>
                    </a:ext>
                  </a:extLst>
                </a:hlinkClick>
              </a:rPr>
              <a:t>Jodi.Berdis@jhuapl.edu</a:t>
            </a:r>
            <a:r>
              <a:rPr lang="en-US" sz="1600" u="sng" dirty="0"/>
              <a:t>, </a:t>
            </a:r>
            <a:r>
              <a:rPr lang="en-US" sz="1600" u="sng" dirty="0">
                <a:hlinkClick r:id="rId4">
                  <a:extLst>
                    <a:ext uri="{A12FA001-AC4F-418D-AE19-62706E023703}">
                      <ahyp:hlinkClr xmlns:ahyp="http://schemas.microsoft.com/office/drawing/2018/hyperlinkcolor" val="tx"/>
                    </a:ext>
                  </a:extLst>
                </a:hlinkClick>
              </a:rPr>
              <a:t>Karl.Hibbitts@jhuapl.edu</a:t>
            </a:r>
            <a:r>
              <a:rPr lang="en-US" sz="1600" u="sng" dirty="0"/>
              <a:t>, Michael.Nord@jhuapl.edu, </a:t>
            </a:r>
            <a:r>
              <a:rPr lang="en-US" sz="1600" u="sng" dirty="0" err="1"/>
              <a:t>Richard.S.Miller@jhuapl.edu</a:t>
            </a:r>
            <a:endParaRPr lang="en-US" sz="1600" dirty="0">
              <a:solidFill>
                <a:srgbClr val="F9E180"/>
              </a:solidFill>
            </a:endParaRPr>
          </a:p>
        </p:txBody>
      </p:sp>
      <p:sp>
        <p:nvSpPr>
          <p:cNvPr id="2" name="Footer Placeholder 1">
            <a:extLst>
              <a:ext uri="{FF2B5EF4-FFF2-40B4-BE49-F238E27FC236}">
                <a16:creationId xmlns:a16="http://schemas.microsoft.com/office/drawing/2014/main" id="{0F52FB44-F512-2D49-909D-E0CF8B92FAB8}"/>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66B9B02F-0B17-2241-AFE4-C932307C5A40}"/>
              </a:ext>
            </a:extLst>
          </p:cNvPr>
          <p:cNvSpPr>
            <a:spLocks noGrp="1"/>
          </p:cNvSpPr>
          <p:nvPr>
            <p:ph type="dt" sz="half" idx="15"/>
          </p:nvPr>
        </p:nvSpPr>
        <p:spPr/>
        <p:txBody>
          <a:bodyPr/>
          <a:lstStyle/>
          <a:p>
            <a:fld id="{414BEFFC-0DE2-E945-8CAC-3B69AA567AA5}" type="datetime3">
              <a:rPr lang="en-US" smtClean="0"/>
              <a:t>13 November 2023</a:t>
            </a:fld>
            <a:endParaRPr lang="en-US" dirty="0"/>
          </a:p>
        </p:txBody>
      </p:sp>
      <p:sp>
        <p:nvSpPr>
          <p:cNvPr id="4" name="Slide Number Placeholder 3">
            <a:extLst>
              <a:ext uri="{FF2B5EF4-FFF2-40B4-BE49-F238E27FC236}">
                <a16:creationId xmlns:a16="http://schemas.microsoft.com/office/drawing/2014/main" id="{8427FDAF-F2DA-044A-BB36-DE26408679A6}"/>
              </a:ext>
            </a:extLst>
          </p:cNvPr>
          <p:cNvSpPr>
            <a:spLocks noGrp="1"/>
          </p:cNvSpPr>
          <p:nvPr>
            <p:ph type="sldNum" sz="quarter" idx="17"/>
          </p:nvPr>
        </p:nvSpPr>
        <p:spPr/>
        <p:txBody>
          <a:bodyPr/>
          <a:lstStyle/>
          <a:p>
            <a:fld id="{4EBCDCBD-78E1-0D41-A999-31B5EBF8E02C}" type="slidenum">
              <a:rPr lang="en-US" smtClean="0"/>
              <a:pPr/>
              <a:t>1</a:t>
            </a:fld>
            <a:endParaRPr lang="en-US" dirty="0"/>
          </a:p>
        </p:txBody>
      </p:sp>
      <p:pic>
        <p:nvPicPr>
          <p:cNvPr id="12" name="Picture 11">
            <a:extLst>
              <a:ext uri="{FF2B5EF4-FFF2-40B4-BE49-F238E27FC236}">
                <a16:creationId xmlns:a16="http://schemas.microsoft.com/office/drawing/2014/main" id="{7C35AC17-D72A-F14A-B7F6-24B805D5D479}"/>
              </a:ext>
            </a:extLst>
          </p:cNvPr>
          <p:cNvPicPr>
            <a:picLocks noChangeAspect="1"/>
          </p:cNvPicPr>
          <p:nvPr/>
        </p:nvPicPr>
        <p:blipFill rotWithShape="1">
          <a:blip r:embed="rId5"/>
          <a:srcRect r="28000"/>
          <a:stretch/>
        </p:blipFill>
        <p:spPr>
          <a:xfrm>
            <a:off x="78551" y="230300"/>
            <a:ext cx="8778240" cy="2032000"/>
          </a:xfrm>
          <a:prstGeom prst="rect">
            <a:avLst/>
          </a:prstGeom>
        </p:spPr>
      </p:pic>
    </p:spTree>
    <p:extLst>
      <p:ext uri="{BB962C8B-B14F-4D97-AF65-F5344CB8AC3E}">
        <p14:creationId xmlns:p14="http://schemas.microsoft.com/office/powerpoint/2010/main" val="73277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9"/>
            <a:ext cx="12192000" cy="6858000"/>
          </a:xfrm>
          <a:prstGeom prst="rect">
            <a:avLst/>
          </a:prstGeom>
        </p:spPr>
      </p:pic>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738554" y="1710048"/>
            <a:ext cx="10714892" cy="3786544"/>
          </a:xfrm>
          <a:solidFill>
            <a:schemeClr val="tx1">
              <a:alpha val="49602"/>
            </a:schemeClr>
          </a:solidFill>
          <a:effectLst>
            <a:outerShdw blurRad="50800" dist="38100" dir="2700000" algn="tl" rotWithShape="0">
              <a:prstClr val="black">
                <a:alpha val="40000"/>
              </a:prstClr>
            </a:outerShdw>
          </a:effectLst>
        </p:spPr>
        <p:txBody>
          <a:bodyPr anchor="ctr">
            <a:normAutofit/>
          </a:bodyPr>
          <a:lstStyle/>
          <a:p>
            <a:pPr algn="ctr"/>
            <a:r>
              <a:rPr lang="en-US" dirty="0"/>
              <a:t>Open Discussion and Walk-On Topics</a:t>
            </a:r>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93" y="6130046"/>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744255" y="323931"/>
            <a:ext cx="3203114" cy="586102"/>
          </a:xfrm>
          <a:prstGeom prst="rect">
            <a:avLst/>
          </a:prstGeom>
        </p:spPr>
      </p:pic>
    </p:spTree>
    <p:extLst>
      <p:ext uri="{BB962C8B-B14F-4D97-AF65-F5344CB8AC3E}">
        <p14:creationId xmlns:p14="http://schemas.microsoft.com/office/powerpoint/2010/main" val="3845249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0800-86F3-0046-A16B-FBF71F11FD05}"/>
              </a:ext>
            </a:extLst>
          </p:cNvPr>
          <p:cNvSpPr>
            <a:spLocks noGrp="1"/>
          </p:cNvSpPr>
          <p:nvPr>
            <p:ph type="title"/>
          </p:nvPr>
        </p:nvSpPr>
        <p:spPr>
          <a:xfrm>
            <a:off x="4724313" y="276860"/>
            <a:ext cx="6939280" cy="762000"/>
          </a:xfrm>
        </p:spPr>
        <p:txBody>
          <a:bodyPr/>
          <a:lstStyle/>
          <a:p>
            <a:pPr algn="ctr"/>
            <a:r>
              <a:rPr lang="en-US" dirty="0"/>
              <a:t>Agenda</a:t>
            </a: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14"/>
          </p:nvPr>
        </p:nvSpPr>
        <p:spPr/>
        <p:txBody>
          <a:bodyPr/>
          <a:lstStyle/>
          <a:p>
            <a:fld id="{23C2CCE9-65D5-4615-9B27-785F94F466C1}" type="datetime3">
              <a:rPr lang="en-US" smtClean="0"/>
              <a:t>13 November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16"/>
          </p:nvPr>
        </p:nvSpPr>
        <p:spPr/>
        <p:txBody>
          <a:bodyPr/>
          <a:lstStyle/>
          <a:p>
            <a:fld id="{4EBCDCBD-78E1-0D41-A999-31B5EBF8E02C}" type="slidenum">
              <a:rPr lang="en-US" smtClean="0"/>
              <a:pPr/>
              <a:t>2</a:t>
            </a:fld>
            <a:endParaRPr lang="en-US" dirty="0"/>
          </a:p>
        </p:txBody>
      </p:sp>
      <p:sp>
        <p:nvSpPr>
          <p:cNvPr id="9" name="Content Placeholder 2">
            <a:extLst>
              <a:ext uri="{FF2B5EF4-FFF2-40B4-BE49-F238E27FC236}">
                <a16:creationId xmlns:a16="http://schemas.microsoft.com/office/drawing/2014/main" id="{240305AD-6D65-6A4D-BFA5-2A4942425459}"/>
              </a:ext>
            </a:extLst>
          </p:cNvPr>
          <p:cNvSpPr>
            <a:spLocks noGrp="1"/>
          </p:cNvSpPr>
          <p:nvPr>
            <p:ph sz="quarter" idx="13"/>
          </p:nvPr>
        </p:nvSpPr>
        <p:spPr>
          <a:xfrm>
            <a:off x="378040" y="1424372"/>
            <a:ext cx="10559135" cy="3361383"/>
          </a:xfrm>
        </p:spPr>
        <p:txBody>
          <a:bodyPr>
            <a:normAutofit/>
          </a:bodyPr>
          <a:lstStyle/>
          <a:p>
            <a:pPr>
              <a:spcAft>
                <a:spcPts val="600"/>
              </a:spcAft>
            </a:pPr>
            <a:r>
              <a:rPr lang="en-US" dirty="0"/>
              <a:t>General updates and house-keeping</a:t>
            </a:r>
          </a:p>
          <a:p>
            <a:pPr lvl="1">
              <a:spcBef>
                <a:spcPts val="0"/>
              </a:spcBef>
              <a:spcAft>
                <a:spcPts val="400"/>
              </a:spcAft>
            </a:pPr>
            <a:r>
              <a:rPr lang="en-US" dirty="0"/>
              <a:t>APL is happy to consult as appropriate with ISRU and related technologies. We can provide advice on how to build for launch and operate in extreme environments. </a:t>
            </a:r>
            <a:r>
              <a:rPr lang="en-US" b="1" dirty="0"/>
              <a:t>This includes site visits!</a:t>
            </a:r>
            <a:endParaRPr lang="en-US" b="1" dirty="0">
              <a:solidFill>
                <a:srgbClr val="FF0000"/>
              </a:solidFill>
            </a:endParaRPr>
          </a:p>
          <a:p>
            <a:pPr lvl="1">
              <a:spcBef>
                <a:spcPts val="0"/>
              </a:spcBef>
              <a:spcAft>
                <a:spcPts val="400"/>
              </a:spcAft>
            </a:pPr>
            <a:r>
              <a:rPr lang="en-US" dirty="0"/>
              <a:t>Upcoming Meetings</a:t>
            </a:r>
          </a:p>
          <a:p>
            <a:pPr lvl="1">
              <a:spcBef>
                <a:spcPts val="0"/>
              </a:spcBef>
              <a:spcAft>
                <a:spcPts val="400"/>
              </a:spcAft>
            </a:pPr>
            <a:r>
              <a:rPr lang="en-US" dirty="0"/>
              <a:t>Funding Opportunities</a:t>
            </a:r>
          </a:p>
          <a:p>
            <a:pPr>
              <a:spcAft>
                <a:spcPts val="600"/>
              </a:spcAft>
            </a:pPr>
            <a:r>
              <a:rPr lang="en-US" dirty="0"/>
              <a:t>Kathryn </a:t>
            </a:r>
            <a:r>
              <a:rPr lang="en-US" dirty="0" err="1"/>
              <a:t>Hadler</a:t>
            </a:r>
            <a:r>
              <a:rPr lang="en-US" dirty="0"/>
              <a:t> (ESRIC): “Overview of Activities at the European Space Resources Innovation Centre”</a:t>
            </a:r>
          </a:p>
          <a:p>
            <a:pPr>
              <a:spcAft>
                <a:spcPts val="600"/>
              </a:spcAft>
            </a:pPr>
            <a:r>
              <a:rPr lang="en-US" dirty="0"/>
              <a:t>Q&amp;A, Open Discussion, Walk-On Topics</a:t>
            </a:r>
          </a:p>
        </p:txBody>
      </p:sp>
    </p:spTree>
    <p:extLst>
      <p:ext uri="{BB962C8B-B14F-4D97-AF65-F5344CB8AC3E}">
        <p14:creationId xmlns:p14="http://schemas.microsoft.com/office/powerpoint/2010/main" val="1208440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F6753A-3D94-D24C-8317-B19910F1BCA6}"/>
              </a:ext>
            </a:extLst>
          </p:cNvPr>
          <p:cNvSpPr>
            <a:spLocks noGrp="1"/>
          </p:cNvSpPr>
          <p:nvPr>
            <p:ph type="title"/>
          </p:nvPr>
        </p:nvSpPr>
        <p:spPr>
          <a:xfrm>
            <a:off x="5278318" y="273244"/>
            <a:ext cx="5801360" cy="762000"/>
          </a:xfrm>
        </p:spPr>
        <p:txBody>
          <a:bodyPr/>
          <a:lstStyle/>
          <a:p>
            <a:r>
              <a:rPr lang="en-US" dirty="0"/>
              <a:t>Notable News</a:t>
            </a:r>
          </a:p>
        </p:txBody>
      </p:sp>
      <p:sp>
        <p:nvSpPr>
          <p:cNvPr id="4" name="Date Placeholder 3">
            <a:extLst>
              <a:ext uri="{FF2B5EF4-FFF2-40B4-BE49-F238E27FC236}">
                <a16:creationId xmlns:a16="http://schemas.microsoft.com/office/drawing/2014/main" id="{DEB141DF-3881-9F4C-B98D-E3C32D31A0D0}"/>
              </a:ext>
            </a:extLst>
          </p:cNvPr>
          <p:cNvSpPr>
            <a:spLocks noGrp="1"/>
          </p:cNvSpPr>
          <p:nvPr>
            <p:ph type="dt" sz="half" idx="10"/>
          </p:nvPr>
        </p:nvSpPr>
        <p:spPr/>
        <p:txBody>
          <a:bodyPr/>
          <a:lstStyle/>
          <a:p>
            <a:fld id="{9324A27A-71D7-D144-92D7-2DC26EE9771C}" type="datetime3">
              <a:rPr lang="en-US" smtClean="0"/>
              <a:t>13 November 2023</a:t>
            </a:fld>
            <a:endParaRPr lang="en-US" dirty="0"/>
          </a:p>
        </p:txBody>
      </p:sp>
      <p:sp>
        <p:nvSpPr>
          <p:cNvPr id="5" name="Footer Placeholder 4">
            <a:extLst>
              <a:ext uri="{FF2B5EF4-FFF2-40B4-BE49-F238E27FC236}">
                <a16:creationId xmlns:a16="http://schemas.microsoft.com/office/drawing/2014/main" id="{F74B786E-4111-D14D-A354-AEC42E5822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ADE05B-B052-C042-A6B4-D00E38022161}"/>
              </a:ext>
            </a:extLst>
          </p:cNvPr>
          <p:cNvSpPr>
            <a:spLocks noGrp="1"/>
          </p:cNvSpPr>
          <p:nvPr>
            <p:ph type="sldNum" sz="quarter" idx="12"/>
          </p:nvPr>
        </p:nvSpPr>
        <p:spPr/>
        <p:txBody>
          <a:bodyPr/>
          <a:lstStyle/>
          <a:p>
            <a:fld id="{4EBCDCBD-78E1-0D41-A999-31B5EBF8E02C}" type="slidenum">
              <a:rPr lang="en-US" smtClean="0"/>
              <a:pPr/>
              <a:t>3</a:t>
            </a:fld>
            <a:endParaRPr lang="en-US" dirty="0"/>
          </a:p>
        </p:txBody>
      </p:sp>
      <p:sp>
        <p:nvSpPr>
          <p:cNvPr id="20" name="TextBox 19">
            <a:extLst>
              <a:ext uri="{FF2B5EF4-FFF2-40B4-BE49-F238E27FC236}">
                <a16:creationId xmlns:a16="http://schemas.microsoft.com/office/drawing/2014/main" id="{CABC362E-56C5-E480-AF80-CF3054ED5A7E}"/>
              </a:ext>
            </a:extLst>
          </p:cNvPr>
          <p:cNvSpPr txBox="1"/>
          <p:nvPr/>
        </p:nvSpPr>
        <p:spPr>
          <a:xfrm>
            <a:off x="7899336" y="2938482"/>
            <a:ext cx="4246418" cy="707886"/>
          </a:xfrm>
          <a:prstGeom prst="rect">
            <a:avLst/>
          </a:prstGeom>
          <a:solidFill>
            <a:srgbClr val="595959">
              <a:alpha val="76000"/>
            </a:srgbClr>
          </a:solidFill>
          <a:ln w="19050">
            <a:noFill/>
          </a:ln>
        </p:spPr>
        <p:txBody>
          <a:bodyPr wrap="square" rtlCol="0">
            <a:spAutoFit/>
          </a:bodyPr>
          <a:lstStyle/>
          <a:p>
            <a:pPr algn="ctr"/>
            <a:r>
              <a:rPr lang="en-US" sz="2000" dirty="0">
                <a:solidFill>
                  <a:schemeClr val="bg1"/>
                </a:solidFill>
              </a:rPr>
              <a:t>Launch date for Astrobotic’s Peregrine: December 24!</a:t>
            </a:r>
          </a:p>
        </p:txBody>
      </p:sp>
      <p:pic>
        <p:nvPicPr>
          <p:cNvPr id="2" name="Picture 1">
            <a:extLst>
              <a:ext uri="{FF2B5EF4-FFF2-40B4-BE49-F238E27FC236}">
                <a16:creationId xmlns:a16="http://schemas.microsoft.com/office/drawing/2014/main" id="{2A8E075A-4675-F007-81A8-4AD7383BE2A7}"/>
              </a:ext>
            </a:extLst>
          </p:cNvPr>
          <p:cNvPicPr>
            <a:picLocks noChangeAspect="1"/>
          </p:cNvPicPr>
          <p:nvPr/>
        </p:nvPicPr>
        <p:blipFill>
          <a:blip r:embed="rId3"/>
          <a:stretch>
            <a:fillRect/>
          </a:stretch>
        </p:blipFill>
        <p:spPr>
          <a:xfrm>
            <a:off x="7899335" y="3646368"/>
            <a:ext cx="4246418" cy="2830945"/>
          </a:xfrm>
          <a:prstGeom prst="rect">
            <a:avLst/>
          </a:prstGeom>
        </p:spPr>
      </p:pic>
      <p:pic>
        <p:nvPicPr>
          <p:cNvPr id="3" name="Picture 2">
            <a:extLst>
              <a:ext uri="{FF2B5EF4-FFF2-40B4-BE49-F238E27FC236}">
                <a16:creationId xmlns:a16="http://schemas.microsoft.com/office/drawing/2014/main" id="{9B28B09A-E477-A1A0-CD2C-2FBEEDEF1B8B}"/>
              </a:ext>
            </a:extLst>
          </p:cNvPr>
          <p:cNvPicPr>
            <a:picLocks noChangeAspect="1"/>
          </p:cNvPicPr>
          <p:nvPr/>
        </p:nvPicPr>
        <p:blipFill>
          <a:blip r:embed="rId4"/>
          <a:stretch>
            <a:fillRect/>
          </a:stretch>
        </p:blipFill>
        <p:spPr>
          <a:xfrm>
            <a:off x="77860" y="875587"/>
            <a:ext cx="7659449" cy="4361431"/>
          </a:xfrm>
          <a:prstGeom prst="rect">
            <a:avLst/>
          </a:prstGeom>
        </p:spPr>
      </p:pic>
      <p:sp>
        <p:nvSpPr>
          <p:cNvPr id="9" name="TextBox 8">
            <a:extLst>
              <a:ext uri="{FF2B5EF4-FFF2-40B4-BE49-F238E27FC236}">
                <a16:creationId xmlns:a16="http://schemas.microsoft.com/office/drawing/2014/main" id="{8497357C-2B4F-46C0-32F2-5EA3160E3D9F}"/>
              </a:ext>
            </a:extLst>
          </p:cNvPr>
          <p:cNvSpPr txBox="1"/>
          <p:nvPr/>
        </p:nvSpPr>
        <p:spPr>
          <a:xfrm>
            <a:off x="7730876" y="1274902"/>
            <a:ext cx="2995896" cy="400110"/>
          </a:xfrm>
          <a:prstGeom prst="rect">
            <a:avLst/>
          </a:prstGeom>
          <a:solidFill>
            <a:srgbClr val="595959">
              <a:alpha val="76000"/>
            </a:srgbClr>
          </a:solidFill>
          <a:ln w="19050">
            <a:noFill/>
          </a:ln>
        </p:spPr>
        <p:txBody>
          <a:bodyPr wrap="square" rtlCol="0">
            <a:spAutoFit/>
          </a:bodyPr>
          <a:lstStyle/>
          <a:p>
            <a:pPr algn="ctr"/>
            <a:r>
              <a:rPr lang="en-US" sz="2000" dirty="0">
                <a:solidFill>
                  <a:schemeClr val="bg1"/>
                </a:solidFill>
              </a:rPr>
              <a:t>LIFT-1 RFI Released!</a:t>
            </a:r>
          </a:p>
        </p:txBody>
      </p:sp>
      <p:pic>
        <p:nvPicPr>
          <p:cNvPr id="10" name="Picture 9">
            <a:extLst>
              <a:ext uri="{FF2B5EF4-FFF2-40B4-BE49-F238E27FC236}">
                <a16:creationId xmlns:a16="http://schemas.microsoft.com/office/drawing/2014/main" id="{0AA0664A-05DA-296E-F20A-DB73A697E269}"/>
              </a:ext>
            </a:extLst>
          </p:cNvPr>
          <p:cNvPicPr>
            <a:picLocks noChangeAspect="1"/>
          </p:cNvPicPr>
          <p:nvPr/>
        </p:nvPicPr>
        <p:blipFill>
          <a:blip r:embed="rId5"/>
          <a:stretch>
            <a:fillRect/>
          </a:stretch>
        </p:blipFill>
        <p:spPr>
          <a:xfrm>
            <a:off x="978152" y="5061839"/>
            <a:ext cx="1765047" cy="1765047"/>
          </a:xfrm>
          <a:prstGeom prst="rect">
            <a:avLst/>
          </a:prstGeom>
        </p:spPr>
      </p:pic>
    </p:spTree>
    <p:extLst>
      <p:ext uri="{BB962C8B-B14F-4D97-AF65-F5344CB8AC3E}">
        <p14:creationId xmlns:p14="http://schemas.microsoft.com/office/powerpoint/2010/main" val="412097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686" y="272153"/>
            <a:ext cx="7508240" cy="762000"/>
          </a:xfrm>
        </p:spPr>
        <p:txBody>
          <a:bodyPr/>
          <a:lstStyle/>
          <a:p>
            <a:r>
              <a:rPr lang="en-US" dirty="0"/>
              <a:t>Upcoming Meetings</a:t>
            </a:r>
          </a:p>
        </p:txBody>
      </p:sp>
      <p:sp>
        <p:nvSpPr>
          <p:cNvPr id="3" name="Content Placeholder 2"/>
          <p:cNvSpPr>
            <a:spLocks noGrp="1"/>
          </p:cNvSpPr>
          <p:nvPr>
            <p:ph idx="1"/>
          </p:nvPr>
        </p:nvSpPr>
        <p:spPr>
          <a:xfrm>
            <a:off x="288236" y="918423"/>
            <a:ext cx="10684564" cy="5266189"/>
          </a:xfrm>
        </p:spPr>
        <p:txBody>
          <a:bodyPr>
            <a:normAutofit lnSpcReduction="10000"/>
          </a:bodyPr>
          <a:lstStyle/>
          <a:p>
            <a:pPr>
              <a:lnSpc>
                <a:spcPct val="110000"/>
              </a:lnSpc>
              <a:spcBef>
                <a:spcPts val="0"/>
              </a:spcBef>
              <a:spcAft>
                <a:spcPts val="600"/>
              </a:spcAft>
            </a:pPr>
            <a:r>
              <a:rPr lang="en-US" b="1" dirty="0"/>
              <a:t>2024 LSIC Spring Meeting (Week of April 22, 2024)</a:t>
            </a:r>
          </a:p>
          <a:p>
            <a:pPr lvl="1">
              <a:lnSpc>
                <a:spcPct val="110000"/>
              </a:lnSpc>
              <a:spcBef>
                <a:spcPts val="0"/>
              </a:spcBef>
              <a:spcAft>
                <a:spcPts val="600"/>
              </a:spcAft>
            </a:pPr>
            <a:r>
              <a:rPr lang="en-US" dirty="0">
                <a:hlinkClick r:id="rId3"/>
              </a:rPr>
              <a:t>https://lsic.jhuapl.edu/Events/Agenda/index.php?id=465</a:t>
            </a:r>
            <a:r>
              <a:rPr lang="en-US" dirty="0"/>
              <a:t> </a:t>
            </a:r>
          </a:p>
          <a:p>
            <a:pPr lvl="1">
              <a:lnSpc>
                <a:spcPct val="110000"/>
              </a:lnSpc>
              <a:spcBef>
                <a:spcPts val="0"/>
              </a:spcBef>
              <a:spcAft>
                <a:spcPts val="600"/>
              </a:spcAft>
            </a:pPr>
            <a:r>
              <a:rPr lang="en-US" dirty="0"/>
              <a:t>JHU/APL </a:t>
            </a:r>
            <a:r>
              <a:rPr lang="en-US" dirty="0" err="1"/>
              <a:t>Kossiakoff</a:t>
            </a:r>
            <a:r>
              <a:rPr lang="en-US" dirty="0"/>
              <a:t> Center, Laurel, MD &amp; Virtual</a:t>
            </a:r>
          </a:p>
          <a:p>
            <a:pPr lvl="1">
              <a:lnSpc>
                <a:spcPct val="110000"/>
              </a:lnSpc>
              <a:spcBef>
                <a:spcPts val="0"/>
              </a:spcBef>
              <a:spcAft>
                <a:spcPts val="600"/>
              </a:spcAft>
            </a:pPr>
            <a:r>
              <a:rPr lang="en-US" dirty="0"/>
              <a:t>Stay tuned for details!</a:t>
            </a:r>
          </a:p>
          <a:p>
            <a:pPr>
              <a:lnSpc>
                <a:spcPct val="110000"/>
              </a:lnSpc>
              <a:spcBef>
                <a:spcPts val="0"/>
              </a:spcBef>
              <a:spcAft>
                <a:spcPts val="600"/>
              </a:spcAft>
            </a:pPr>
            <a:r>
              <a:rPr lang="en-US" b="1" dirty="0"/>
              <a:t>Space Resources Week (March 25-27, 2024)</a:t>
            </a:r>
          </a:p>
          <a:p>
            <a:pPr lvl="1">
              <a:lnSpc>
                <a:spcPct val="110000"/>
              </a:lnSpc>
              <a:spcBef>
                <a:spcPts val="0"/>
              </a:spcBef>
              <a:spcAft>
                <a:spcPts val="600"/>
              </a:spcAft>
            </a:pPr>
            <a:r>
              <a:rPr lang="en-US" dirty="0">
                <a:hlinkClick r:id="rId4"/>
              </a:rPr>
              <a:t>https://www.spaceresourcesweek.lu/</a:t>
            </a:r>
            <a:endParaRPr lang="en-US" dirty="0"/>
          </a:p>
          <a:p>
            <a:pPr lvl="1">
              <a:lnSpc>
                <a:spcPct val="110000"/>
              </a:lnSpc>
              <a:spcBef>
                <a:spcPts val="0"/>
              </a:spcBef>
              <a:spcAft>
                <a:spcPts val="600"/>
              </a:spcAft>
            </a:pPr>
            <a:r>
              <a:rPr lang="en-US" dirty="0"/>
              <a:t>European Convention Center Luxembourg &amp; Virtual</a:t>
            </a:r>
          </a:p>
          <a:p>
            <a:pPr lvl="1">
              <a:lnSpc>
                <a:spcPct val="110000"/>
              </a:lnSpc>
              <a:spcBef>
                <a:spcPts val="0"/>
              </a:spcBef>
              <a:spcAft>
                <a:spcPts val="600"/>
              </a:spcAft>
            </a:pPr>
            <a:r>
              <a:rPr lang="en-US" dirty="0"/>
              <a:t>Abstract submission just closed, registration opening soon.</a:t>
            </a:r>
          </a:p>
          <a:p>
            <a:pPr>
              <a:lnSpc>
                <a:spcPct val="110000"/>
              </a:lnSpc>
              <a:spcBef>
                <a:spcPts val="0"/>
              </a:spcBef>
              <a:spcAft>
                <a:spcPts val="600"/>
              </a:spcAft>
            </a:pPr>
            <a:r>
              <a:rPr lang="en-US" b="1" dirty="0"/>
              <a:t>International Conference on Environmental Systems (ICES) (July 21-25, 2024)</a:t>
            </a:r>
          </a:p>
          <a:p>
            <a:pPr lvl="1">
              <a:lnSpc>
                <a:spcPct val="110000"/>
              </a:lnSpc>
              <a:spcBef>
                <a:spcPts val="0"/>
              </a:spcBef>
              <a:spcAft>
                <a:spcPts val="600"/>
              </a:spcAft>
            </a:pPr>
            <a:r>
              <a:rPr lang="en-US" dirty="0">
                <a:hlinkClick r:id="rId5"/>
              </a:rPr>
              <a:t>https://www.ices.space/call-for-paper-2024/</a:t>
            </a:r>
            <a:endParaRPr lang="en-US" dirty="0"/>
          </a:p>
          <a:p>
            <a:pPr lvl="1">
              <a:lnSpc>
                <a:spcPct val="110000"/>
              </a:lnSpc>
              <a:spcBef>
                <a:spcPts val="0"/>
              </a:spcBef>
              <a:spcAft>
                <a:spcPts val="600"/>
              </a:spcAft>
            </a:pPr>
            <a:r>
              <a:rPr lang="en-US" dirty="0"/>
              <a:t>Sessions include: “Advanced Technologies for In-Situ Resource Utilization”, “Space Architecture”, “Planetary and Spacecraft Dust Properties and Mitigation Technologies”, “Human/Robotics System Integration”</a:t>
            </a:r>
          </a:p>
          <a:p>
            <a:pPr lvl="1">
              <a:lnSpc>
                <a:spcPct val="110000"/>
              </a:lnSpc>
              <a:spcBef>
                <a:spcPts val="0"/>
              </a:spcBef>
              <a:spcAft>
                <a:spcPts val="600"/>
              </a:spcAft>
            </a:pPr>
            <a:r>
              <a:rPr lang="en-US" dirty="0"/>
              <a:t>Abstract deadline November 20</a:t>
            </a:r>
          </a:p>
          <a:p>
            <a:pPr lvl="1">
              <a:lnSpc>
                <a:spcPct val="110000"/>
              </a:lnSpc>
              <a:spcBef>
                <a:spcPts val="0"/>
              </a:spcBef>
              <a:spcAft>
                <a:spcPts val="600"/>
              </a:spcAft>
            </a:pPr>
            <a:endParaRPr lang="en-US" b="1" dirty="0"/>
          </a:p>
          <a:p>
            <a:pPr>
              <a:lnSpc>
                <a:spcPct val="110000"/>
              </a:lnSpc>
              <a:spcBef>
                <a:spcPts val="0"/>
              </a:spcBef>
              <a:spcAft>
                <a:spcPts val="600"/>
              </a:spcAft>
            </a:pPr>
            <a:endParaRPr lang="en-US" sz="2800" b="1" dirty="0"/>
          </a:p>
          <a:p>
            <a:pPr>
              <a:lnSpc>
                <a:spcPct val="110000"/>
              </a:lnSpc>
              <a:spcBef>
                <a:spcPts val="0"/>
              </a:spcBef>
              <a:spcAft>
                <a:spcPts val="600"/>
              </a:spcAft>
            </a:pPr>
            <a:r>
              <a:rPr lang="en-US" sz="2800" b="1" dirty="0"/>
              <a:t>ISRU FG Meetings moving to third Wednesdays </a:t>
            </a:r>
            <a:r>
              <a:rPr lang="en-US" sz="2800" b="1" u="sng" dirty="0"/>
              <a:t>at 11am ET</a:t>
            </a:r>
          </a:p>
        </p:txBody>
      </p:sp>
      <p:sp>
        <p:nvSpPr>
          <p:cNvPr id="4" name="Date Placeholder 3"/>
          <p:cNvSpPr>
            <a:spLocks noGrp="1"/>
          </p:cNvSpPr>
          <p:nvPr>
            <p:ph type="dt" sz="half" idx="10"/>
          </p:nvPr>
        </p:nvSpPr>
        <p:spPr/>
        <p:txBody>
          <a:bodyPr/>
          <a:lstStyle/>
          <a:p>
            <a:fld id="{24B93144-C76E-764F-93FB-58C67DB58A80}" type="datetime3">
              <a:rPr lang="en-US" smtClean="0"/>
              <a:t>13 November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4</a:t>
            </a:fld>
            <a:endParaRPr lang="en-US" dirty="0"/>
          </a:p>
        </p:txBody>
      </p:sp>
    </p:spTree>
    <p:extLst>
      <p:ext uri="{BB962C8B-B14F-4D97-AF65-F5344CB8AC3E}">
        <p14:creationId xmlns:p14="http://schemas.microsoft.com/office/powerpoint/2010/main" val="41750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CFE13-451C-F459-52ED-88D8E01FB2B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9906B87-760F-D461-7A7B-6B2A2FA94B53}"/>
              </a:ext>
            </a:extLst>
          </p:cNvPr>
          <p:cNvSpPr/>
          <p:nvPr/>
        </p:nvSpPr>
        <p:spPr>
          <a:xfrm>
            <a:off x="0" y="0"/>
            <a:ext cx="12192000" cy="6858000"/>
          </a:xfrm>
          <a:prstGeom prst="rect">
            <a:avLst/>
          </a:prstGeom>
          <a:gradFill>
            <a:gsLst>
              <a:gs pos="0">
                <a:srgbClr val="121112">
                  <a:alpha val="63508"/>
                </a:srgbClr>
              </a:gs>
              <a:gs pos="100000">
                <a:srgbClr val="4C3E3F">
                  <a:alpha val="92000"/>
                </a:srgb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4" name="Date Placeholder 3">
            <a:extLst>
              <a:ext uri="{FF2B5EF4-FFF2-40B4-BE49-F238E27FC236}">
                <a16:creationId xmlns:a16="http://schemas.microsoft.com/office/drawing/2014/main" id="{7C2CB260-F34D-FFD8-6865-08A4F685136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003BD-4F5E-8D48-98F6-744D19083E45}" type="datetime1">
              <a:rPr kumimoji="0" lang="en-US" sz="10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11/13/23</a:t>
            </a:fld>
            <a:endParaRPr kumimoji="0" lang="en-US" sz="1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1868978" cy="379924"/>
          </a:xfrm>
          <a:effectLst>
            <a:outerShdw blurRad="50800" dist="38100" dir="2700000" algn="tl" rotWithShape="0">
              <a:prstClr val="black">
                <a:alpha val="40000"/>
              </a:prstClr>
            </a:outerShdw>
          </a:effectLst>
        </p:spPr>
        <p:txBody>
          <a:bodyPr>
            <a:noAutofit/>
          </a:bodyPr>
          <a:lstStyle/>
          <a:p>
            <a:r>
              <a:rPr lang="en-US" sz="2800" dirty="0">
                <a:solidFill>
                  <a:srgbClr val="0099FF"/>
                </a:solidFill>
              </a:rPr>
              <a:t>LSIC | </a:t>
            </a:r>
            <a:r>
              <a:rPr lang="en-US" sz="2800" dirty="0">
                <a:solidFill>
                  <a:schemeClr val="bg1"/>
                </a:solidFill>
              </a:rPr>
              <a:t>2023 Fall Meeting</a:t>
            </a:r>
            <a:endParaRPr lang="en-US" sz="2800" b="0" dirty="0">
              <a:solidFill>
                <a:schemeClr val="bg1"/>
              </a:solidFill>
            </a:endParaRPr>
          </a:p>
        </p:txBody>
      </p:sp>
      <p:sp>
        <p:nvSpPr>
          <p:cNvPr id="10" name="TextBox 9">
            <a:extLst>
              <a:ext uri="{FF2B5EF4-FFF2-40B4-BE49-F238E27FC236}">
                <a16:creationId xmlns:a16="http://schemas.microsoft.com/office/drawing/2014/main" id="{3465FF71-6D2A-0CAE-779A-6491303169B9}"/>
              </a:ext>
            </a:extLst>
          </p:cNvPr>
          <p:cNvSpPr txBox="1"/>
          <p:nvPr/>
        </p:nvSpPr>
        <p:spPr>
          <a:xfrm>
            <a:off x="419927" y="859425"/>
            <a:ext cx="11352143" cy="1169551"/>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The Lunar Surface Innovation Consortium (LSIC) held their biannual Fall Meeting from Oct. 10-11, 2023, at the Community College of Allegany County (CCAC) in Pittsburgh, PA. The meeting was themed on autonomy/robotic needs for sustained lunar presence, content included plenary talks, panels, breakouts, networking opportunities, and tour of Carnegie Mellon University labs and mission operations spaces that support IRIS and Moon Ranger rovers. A reception was hosted by partners Moonshot Museum,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Astrobotic</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and Keystone Space Collaborative. </a:t>
            </a:r>
          </a:p>
        </p:txBody>
      </p:sp>
      <p:sp>
        <p:nvSpPr>
          <p:cNvPr id="2" name="TextBox 1">
            <a:extLst>
              <a:ext uri="{FF2B5EF4-FFF2-40B4-BE49-F238E27FC236}">
                <a16:creationId xmlns:a16="http://schemas.microsoft.com/office/drawing/2014/main" id="{F201723C-26FA-B917-7138-9E27DD4DF482}"/>
              </a:ext>
            </a:extLst>
          </p:cNvPr>
          <p:cNvSpPr txBox="1"/>
          <p:nvPr/>
        </p:nvSpPr>
        <p:spPr>
          <a:xfrm>
            <a:off x="8953106" y="2374401"/>
            <a:ext cx="3238894" cy="1169551"/>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Attendees: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236 In-person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289 Webinar Day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230 Webinar Day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900+ YouTube</a:t>
            </a:r>
          </a:p>
        </p:txBody>
      </p:sp>
      <p:sp>
        <p:nvSpPr>
          <p:cNvPr id="12" name="TextBox 11">
            <a:extLst>
              <a:ext uri="{FF2B5EF4-FFF2-40B4-BE49-F238E27FC236}">
                <a16:creationId xmlns:a16="http://schemas.microsoft.com/office/drawing/2014/main" id="{D39D6913-C915-479B-9D35-207D6F44CFF3}"/>
              </a:ext>
            </a:extLst>
          </p:cNvPr>
          <p:cNvSpPr txBox="1"/>
          <p:nvPr/>
        </p:nvSpPr>
        <p:spPr>
          <a:xfrm>
            <a:off x="419927" y="2027442"/>
            <a:ext cx="8454168" cy="4616648"/>
          </a:xfrm>
          <a:prstGeom prst="rect">
            <a:avLst/>
          </a:prstGeom>
          <a:no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Announcements: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NASA announcement of an RFI for a technology-forward ISRU demonstration, LIFT-1 (Lunar Infrastructure Foundational Technology)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DARPA announcement of the LunA-10 winners, as well as a new effort on interoperability, LOGIC (Lunar Operating Guidelines for Interoperability Consortium)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Breakout Takeaways Feedback Highlights: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Supply Chains - Consider the development of a supply chain for repair and maintenance, recognizing the need for towing services, repair shops, and a strategic approach for old equipment, including recycling and the use of in-situ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Embrace automation and autonomous AI development for building lunar infrastructure while understanding and defining the roles and tasks for humans, machines, and human-machine teams. Address the significant technological, organizational, and cultural dimensions involved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We learn from failure. Information about failures should be shared across all participants in the lunar economy. It may be a challenge for all vendors/companies to agree to this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Take-</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Aways</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Community appreciated candid remarks/discussion</a:t>
            </a:r>
          </a:p>
          <a:p>
            <a:pPr marL="285750" lvl="0" indent="-285750">
              <a:buFont typeface="Arial" panose="020B0604020202020204" pitchFamily="34" charset="0"/>
              <a:buChar char="•"/>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Questions remain on coordination and continued growth of </a:t>
            </a:r>
            <a:r>
              <a:rPr lang="en-US" sz="1400" dirty="0">
                <a:solidFill>
                  <a:srgbClr val="FFFFFF"/>
                </a:solidFill>
              </a:rPr>
              <a:t>LSIC in </a:t>
            </a:r>
            <a:r>
              <a:rPr lang="en-US" sz="1400">
                <a:solidFill>
                  <a:srgbClr val="FFFFFF"/>
                </a:solidFill>
              </a:rPr>
              <a:t>respect to LOGIC</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Calls for LIFT-1 follow-on details (through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slido</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and in person conversation)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Continued calls for more networking (formal and informal)</a:t>
            </a:r>
          </a:p>
        </p:txBody>
      </p:sp>
      <p:sp>
        <p:nvSpPr>
          <p:cNvPr id="13" name="TextBox 12">
            <a:extLst>
              <a:ext uri="{FF2B5EF4-FFF2-40B4-BE49-F238E27FC236}">
                <a16:creationId xmlns:a16="http://schemas.microsoft.com/office/drawing/2014/main" id="{7235F5BB-76A6-C2F4-E544-704B6FBEDBE0}"/>
              </a:ext>
            </a:extLst>
          </p:cNvPr>
          <p:cNvSpPr txBox="1"/>
          <p:nvPr/>
        </p:nvSpPr>
        <p:spPr>
          <a:xfrm>
            <a:off x="8874095" y="5795404"/>
            <a:ext cx="3547332" cy="1169551"/>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Registrants: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280 In-person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561 virtual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14" name="Chart 13"/>
          <p:cNvGraphicFramePr>
            <a:graphicFrameLocks/>
          </p:cNvGraphicFramePr>
          <p:nvPr/>
        </p:nvGraphicFramePr>
        <p:xfrm>
          <a:off x="8557491" y="3336615"/>
          <a:ext cx="4572000" cy="29400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18458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CFE13-451C-F459-52ED-88D8E01FB2B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9906B87-760F-D461-7A7B-6B2A2FA94B53}"/>
              </a:ext>
            </a:extLst>
          </p:cNvPr>
          <p:cNvSpPr/>
          <p:nvPr/>
        </p:nvSpPr>
        <p:spPr>
          <a:xfrm>
            <a:off x="-21175" y="8387"/>
            <a:ext cx="12192000" cy="6858000"/>
          </a:xfrm>
          <a:prstGeom prst="rect">
            <a:avLst/>
          </a:prstGeom>
          <a:gradFill>
            <a:gsLst>
              <a:gs pos="0">
                <a:srgbClr val="121112">
                  <a:alpha val="63508"/>
                </a:srgbClr>
              </a:gs>
              <a:gs pos="100000">
                <a:srgbClr val="4C3E3F">
                  <a:alpha val="92000"/>
                </a:srgb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4" name="Date Placeholder 3">
            <a:extLst>
              <a:ext uri="{FF2B5EF4-FFF2-40B4-BE49-F238E27FC236}">
                <a16:creationId xmlns:a16="http://schemas.microsoft.com/office/drawing/2014/main" id="{7C2CB260-F34D-FFD8-6865-08A4F685136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003BD-4F5E-8D48-98F6-744D19083E45}" type="datetime1">
              <a:rPr kumimoji="0" lang="en-US" sz="10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11/13/23</a:t>
            </a:fld>
            <a:endParaRPr kumimoji="0" lang="en-US" sz="1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1868978" cy="379924"/>
          </a:xfrm>
          <a:effectLst>
            <a:outerShdw blurRad="50800" dist="38100" dir="2700000" algn="tl" rotWithShape="0">
              <a:prstClr val="black">
                <a:alpha val="40000"/>
              </a:prstClr>
            </a:outerShdw>
          </a:effectLst>
        </p:spPr>
        <p:txBody>
          <a:bodyPr>
            <a:noAutofit/>
          </a:bodyPr>
          <a:lstStyle/>
          <a:p>
            <a:r>
              <a:rPr lang="en-US" sz="2800" dirty="0">
                <a:solidFill>
                  <a:srgbClr val="0099FF"/>
                </a:solidFill>
              </a:rPr>
              <a:t>LSIC | </a:t>
            </a:r>
            <a:r>
              <a:rPr lang="en-US" sz="2800" dirty="0">
                <a:solidFill>
                  <a:schemeClr val="bg1"/>
                </a:solidFill>
              </a:rPr>
              <a:t>2023 </a:t>
            </a:r>
            <a:r>
              <a:rPr lang="en-US" sz="2800" dirty="0"/>
              <a:t>Transition to Commercial Lunar Operations </a:t>
            </a:r>
            <a:r>
              <a:rPr lang="en-US" sz="2800" dirty="0">
                <a:solidFill>
                  <a:schemeClr val="bg1"/>
                </a:solidFill>
              </a:rPr>
              <a:t>Workshop</a:t>
            </a:r>
            <a:endParaRPr lang="en-US" sz="2800" b="0" dirty="0">
              <a:solidFill>
                <a:schemeClr val="bg1"/>
              </a:solidFill>
            </a:endParaRPr>
          </a:p>
        </p:txBody>
      </p:sp>
      <p:sp>
        <p:nvSpPr>
          <p:cNvPr id="10" name="TextBox 9">
            <a:extLst>
              <a:ext uri="{FF2B5EF4-FFF2-40B4-BE49-F238E27FC236}">
                <a16:creationId xmlns:a16="http://schemas.microsoft.com/office/drawing/2014/main" id="{3465FF71-6D2A-0CAE-779A-6491303169B9}"/>
              </a:ext>
            </a:extLst>
          </p:cNvPr>
          <p:cNvSpPr txBox="1"/>
          <p:nvPr/>
        </p:nvSpPr>
        <p:spPr>
          <a:xfrm>
            <a:off x="124239" y="706362"/>
            <a:ext cx="12001500" cy="1200329"/>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In collaboration with several NASA stakeholders and Prof. Clive Neal from Notre Dame, an “add-on” workshop to the LSIC Fall Meeting offered an opportunity for commercial partners to come together and discuss with key stakeholders on issues regarding their participation in developing and operating infrastructure in the cislunar ecosystem. </a:t>
            </a:r>
          </a:p>
        </p:txBody>
      </p:sp>
      <p:sp>
        <p:nvSpPr>
          <p:cNvPr id="11" name="TextBox 10">
            <a:extLst>
              <a:ext uri="{FF2B5EF4-FFF2-40B4-BE49-F238E27FC236}">
                <a16:creationId xmlns:a16="http://schemas.microsoft.com/office/drawing/2014/main" id="{E5D36303-AB09-51B3-F6AF-C44AEE559499}"/>
              </a:ext>
            </a:extLst>
          </p:cNvPr>
          <p:cNvSpPr txBox="1"/>
          <p:nvPr/>
        </p:nvSpPr>
        <p:spPr>
          <a:xfrm>
            <a:off x="190500" y="6137794"/>
            <a:ext cx="11696700" cy="584775"/>
          </a:xfrm>
          <a:prstGeom prst="rect">
            <a:avLst/>
          </a:prstGeom>
          <a:solidFill>
            <a:schemeClr val="bg2">
              <a:lumMod val="75000"/>
            </a:schemeClr>
          </a:solid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Community greatly appreciated STMD’s support of commercial onramps and the unique experiences afforded by LSIC events. Continue efforts to encourage buy-in beyond STMD and commitment to longer-term industry involvement. </a:t>
            </a:r>
          </a:p>
        </p:txBody>
      </p:sp>
      <p:sp>
        <p:nvSpPr>
          <p:cNvPr id="7" name="TextBox 6"/>
          <p:cNvSpPr txBox="1"/>
          <p:nvPr/>
        </p:nvSpPr>
        <p:spPr>
          <a:xfrm>
            <a:off x="124239" y="2053551"/>
            <a:ext cx="9197805" cy="3149580"/>
          </a:xfrm>
          <a:prstGeom prst="rect">
            <a:avLst/>
          </a:prstGeom>
          <a:noFill/>
          <a:ln w="19050">
            <a:noFill/>
          </a:ln>
        </p:spPr>
        <p:txBody>
          <a:bodyPr wrap="square" rtlCol="0">
            <a:spAutoFit/>
          </a:bodyPr>
          <a:lstStyle/>
          <a:p>
            <a:pPr marL="285750" indent="-285750">
              <a:spcBef>
                <a:spcPts val="100"/>
              </a:spcBef>
              <a:buFont typeface="Arial" panose="020B0604020202020204" pitchFamily="34" charset="0"/>
              <a:buChar char="•"/>
              <a:defRPr/>
            </a:pPr>
            <a:r>
              <a:rPr lang="en-US" sz="1600" dirty="0">
                <a:solidFill>
                  <a:srgbClr val="FFFFFF"/>
                </a:solidFill>
              </a:rPr>
              <a:t>Data-buy pathfinders include sharing of environmental data, data that supports underwriters, insurers, etc., and resource prospecting through data-buys</a:t>
            </a:r>
          </a:p>
          <a:p>
            <a:pPr marL="285750" indent="-285750">
              <a:spcBef>
                <a:spcPts val="100"/>
              </a:spcBef>
              <a:buFont typeface="Arial" panose="020B0604020202020204" pitchFamily="34" charset="0"/>
              <a:buChar char="•"/>
              <a:defRPr/>
            </a:pPr>
            <a:r>
              <a:rPr lang="en-US" sz="1600" dirty="0">
                <a:solidFill>
                  <a:srgbClr val="FFFFFF"/>
                </a:solidFill>
              </a:rPr>
              <a:t>Data value is easily lost and value needs subsidies/support beyond just industry interest</a:t>
            </a:r>
          </a:p>
          <a:p>
            <a:pPr marL="285750" indent="-285750">
              <a:spcBef>
                <a:spcPts val="100"/>
              </a:spcBef>
              <a:buFont typeface="Arial" panose="020B0604020202020204" pitchFamily="34" charset="0"/>
              <a:buChar char="•"/>
              <a:defRPr/>
            </a:pPr>
            <a:r>
              <a:rPr lang="en-US" sz="1600" dirty="0">
                <a:solidFill>
                  <a:srgbClr val="FFFFFF"/>
                </a:solidFill>
              </a:rPr>
              <a:t>Public perception remains an essential factor for success </a:t>
            </a:r>
            <a:r>
              <a:rPr lang="en-US" sz="1600" i="1" dirty="0">
                <a:solidFill>
                  <a:srgbClr val="FFFFFF"/>
                </a:solidFill>
              </a:rPr>
              <a:t>(a shared need across stakeholders)</a:t>
            </a:r>
          </a:p>
          <a:p>
            <a:pPr marL="285750" indent="-285750">
              <a:spcBef>
                <a:spcPts val="100"/>
              </a:spcBef>
              <a:buFont typeface="Arial" panose="020B0604020202020204" pitchFamily="34" charset="0"/>
              <a:buChar char="•"/>
              <a:defRPr/>
            </a:pPr>
            <a:r>
              <a:rPr lang="en-US" sz="1600" dirty="0">
                <a:solidFill>
                  <a:srgbClr val="FFFFFF"/>
                </a:solidFill>
              </a:rPr>
              <a:t>More calls for specifics on landings/operation sites, “infrastructure is not location agnostic”</a:t>
            </a:r>
          </a:p>
          <a:p>
            <a:pPr marL="285750" indent="-285750">
              <a:spcBef>
                <a:spcPts val="100"/>
              </a:spcBef>
              <a:buFont typeface="Arial" panose="020B0604020202020204" pitchFamily="34" charset="0"/>
              <a:buChar char="•"/>
              <a:defRPr/>
            </a:pPr>
            <a:r>
              <a:rPr lang="en-US" sz="1600" dirty="0">
                <a:solidFill>
                  <a:srgbClr val="FFFFFF"/>
                </a:solidFill>
              </a:rPr>
              <a:t>Commercial desires continued movement towards capabilities/services, “Missions to Markets” </a:t>
            </a:r>
          </a:p>
          <a:p>
            <a:pPr marL="742950" lvl="1" indent="-285750">
              <a:spcBef>
                <a:spcPts val="100"/>
              </a:spcBef>
              <a:buFont typeface="Arial" panose="020B0604020202020204" pitchFamily="34" charset="0"/>
              <a:buChar char="•"/>
              <a:defRPr/>
            </a:pPr>
            <a:r>
              <a:rPr lang="en-US" sz="1600" dirty="0">
                <a:solidFill>
                  <a:srgbClr val="FFFFFF"/>
                </a:solidFill>
              </a:rPr>
              <a:t>Commercial services need missions for which they are critical-path</a:t>
            </a:r>
          </a:p>
          <a:p>
            <a:pPr marL="285750" indent="-285750">
              <a:spcBef>
                <a:spcPts val="100"/>
              </a:spcBef>
              <a:buFont typeface="Arial" panose="020B0604020202020204" pitchFamily="34" charset="0"/>
              <a:buChar char="•"/>
              <a:defRPr/>
            </a:pPr>
            <a:r>
              <a:rPr lang="en-US" sz="1600" dirty="0">
                <a:solidFill>
                  <a:srgbClr val="FFFFFF"/>
                </a:solidFill>
              </a:rPr>
              <a:t>Calls for LIFT-1 to be followed by an evolvable acquisition model, more details on future plans, emphasis on programmatic continuity, and potential for re-use of assets</a:t>
            </a:r>
          </a:p>
          <a:p>
            <a:pPr marL="285750" indent="-285750">
              <a:spcBef>
                <a:spcPts val="100"/>
              </a:spcBef>
              <a:buFont typeface="Arial" panose="020B0604020202020204" pitchFamily="34" charset="0"/>
              <a:buChar char="•"/>
              <a:defRPr/>
            </a:pPr>
            <a:r>
              <a:rPr lang="en-US" sz="1600" dirty="0">
                <a:solidFill>
                  <a:srgbClr val="FFFFFF"/>
                </a:solidFill>
              </a:rPr>
              <a:t>Commercial-enabling ideas: Tolled landing pad, strategic reserves, data-buys via prospecting</a:t>
            </a:r>
          </a:p>
          <a:p>
            <a:pPr marL="285750" indent="-285750">
              <a:spcBef>
                <a:spcPts val="100"/>
              </a:spcBef>
              <a:buFont typeface="Arial" panose="020B0604020202020204" pitchFamily="34" charset="0"/>
              <a:buChar char="•"/>
              <a:defRPr/>
            </a:pPr>
            <a:r>
              <a:rPr lang="en-US" sz="1600" dirty="0">
                <a:solidFill>
                  <a:srgbClr val="FFFFFF"/>
                </a:solidFill>
              </a:rPr>
              <a:t>On-going questions on how to align communities. Other OGAs to engage includes Dept. Commerce, DOE, State Department, NOAA, USGS, etc., especially for terrestrial understanding </a:t>
            </a:r>
          </a:p>
        </p:txBody>
      </p:sp>
      <p:sp>
        <p:nvSpPr>
          <p:cNvPr id="12" name="TextBox 11">
            <a:extLst>
              <a:ext uri="{FF2B5EF4-FFF2-40B4-BE49-F238E27FC236}">
                <a16:creationId xmlns:a16="http://schemas.microsoft.com/office/drawing/2014/main" id="{F201723C-26FA-B917-7138-9E27DD4DF482}"/>
              </a:ext>
            </a:extLst>
          </p:cNvPr>
          <p:cNvSpPr txBox="1"/>
          <p:nvPr/>
        </p:nvSpPr>
        <p:spPr>
          <a:xfrm>
            <a:off x="10672327" y="2079179"/>
            <a:ext cx="1530428" cy="738664"/>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Attendees: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115+ In-person</a:t>
            </a:r>
          </a:p>
          <a:p>
            <a:r>
              <a:rPr lang="en-US" sz="1400" dirty="0">
                <a:solidFill>
                  <a:srgbClr val="FFFFFF"/>
                </a:solidFill>
              </a:rPr>
              <a:t>128 Webinar </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7235F5BB-76A6-C2F4-E544-704B6FBEDBE0}"/>
              </a:ext>
            </a:extLst>
          </p:cNvPr>
          <p:cNvSpPr txBox="1"/>
          <p:nvPr/>
        </p:nvSpPr>
        <p:spPr>
          <a:xfrm>
            <a:off x="9288338" y="2095644"/>
            <a:ext cx="1417696" cy="738664"/>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rPr>
              <a:t>Registrants: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219 In-person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rial" panose="020B0604020202020204"/>
              </a:rPr>
              <a:t>460</a:t>
            </a: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 virtual</a:t>
            </a:r>
          </a:p>
        </p:txBody>
      </p:sp>
      <p:graphicFrame>
        <p:nvGraphicFramePr>
          <p:cNvPr id="14" name="Chart 13"/>
          <p:cNvGraphicFramePr>
            <a:graphicFrameLocks/>
          </p:cNvGraphicFramePr>
          <p:nvPr/>
        </p:nvGraphicFramePr>
        <p:xfrm>
          <a:off x="8440772" y="2834309"/>
          <a:ext cx="4572000" cy="294005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44748D7C-BCC7-18FF-EA52-73B0946984B7}"/>
              </a:ext>
            </a:extLst>
          </p:cNvPr>
          <p:cNvSpPr txBox="1"/>
          <p:nvPr/>
        </p:nvSpPr>
        <p:spPr>
          <a:xfrm>
            <a:off x="3146729" y="5566566"/>
            <a:ext cx="5856191" cy="523220"/>
          </a:xfrm>
          <a:prstGeom prst="rect">
            <a:avLst/>
          </a:prstGeom>
          <a:noFill/>
        </p:spPr>
        <p:txBody>
          <a:bodyPr wrap="square">
            <a:spAutoFit/>
          </a:bodyPr>
          <a:lstStyle/>
          <a:p>
            <a:r>
              <a:rPr kumimoji="0" lang="en-US" sz="140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a:t>
            </a:r>
            <a:r>
              <a:rPr lang="en-US" sz="1400" i="1" dirty="0">
                <a:solidFill>
                  <a:schemeClr val="bg1"/>
                </a:solidFill>
                <a:effectLst/>
                <a:latin typeface="Helvetica" pitchFamily="2" charset="0"/>
              </a:rPr>
              <a:t>The virtual breakout sessions for the T2CLO workshop were the best and</a:t>
            </a:r>
            <a:r>
              <a:rPr lang="en-US" sz="1400" dirty="0">
                <a:solidFill>
                  <a:schemeClr val="bg1"/>
                </a:solidFill>
                <a:latin typeface="Helvetica" pitchFamily="2" charset="0"/>
              </a:rPr>
              <a:t> </a:t>
            </a:r>
            <a:r>
              <a:rPr lang="en-US" sz="1400" i="1" dirty="0">
                <a:solidFill>
                  <a:schemeClr val="bg1"/>
                </a:solidFill>
                <a:effectLst/>
                <a:latin typeface="Helvetica" pitchFamily="2" charset="0"/>
              </a:rPr>
              <a:t>most active sessions I’ve</a:t>
            </a:r>
            <a:r>
              <a:rPr lang="en-US" sz="1400" dirty="0">
                <a:solidFill>
                  <a:schemeClr val="bg1"/>
                </a:solidFill>
                <a:latin typeface="Helvetica" pitchFamily="2" charset="0"/>
              </a:rPr>
              <a:t> </a:t>
            </a:r>
            <a:r>
              <a:rPr lang="en-US" sz="1400" i="1" dirty="0">
                <a:solidFill>
                  <a:schemeClr val="bg1"/>
                </a:solidFill>
                <a:effectLst/>
                <a:latin typeface="Helvetica" pitchFamily="2" charset="0"/>
              </a:rPr>
              <a:t>participated in so far at an LSIC</a:t>
            </a:r>
            <a:r>
              <a:rPr lang="en-US" sz="1400" dirty="0">
                <a:solidFill>
                  <a:schemeClr val="bg1"/>
                </a:solidFill>
                <a:latin typeface="Helvetica" pitchFamily="2" charset="0"/>
              </a:rPr>
              <a:t> </a:t>
            </a:r>
            <a:r>
              <a:rPr lang="en-US" sz="1400" i="1" dirty="0">
                <a:solidFill>
                  <a:schemeClr val="bg1"/>
                </a:solidFill>
                <a:effectLst/>
                <a:latin typeface="Helvetica" pitchFamily="2" charset="0"/>
              </a:rPr>
              <a:t>event”</a:t>
            </a:r>
            <a:endParaRPr lang="en-US" sz="1400" dirty="0">
              <a:solidFill>
                <a:schemeClr val="bg1"/>
              </a:solidFill>
              <a:effectLst/>
              <a:latin typeface="Helvetica" pitchFamily="2" charset="0"/>
            </a:endParaRPr>
          </a:p>
        </p:txBody>
      </p:sp>
    </p:spTree>
    <p:extLst>
      <p:ext uri="{BB962C8B-B14F-4D97-AF65-F5344CB8AC3E}">
        <p14:creationId xmlns:p14="http://schemas.microsoft.com/office/powerpoint/2010/main" val="1625479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564" y="278117"/>
            <a:ext cx="7177640" cy="762000"/>
          </a:xfrm>
        </p:spPr>
        <p:txBody>
          <a:bodyPr/>
          <a:lstStyle/>
          <a:p>
            <a:r>
              <a:rPr lang="en-US" dirty="0"/>
              <a:t>Funding Opportunities</a:t>
            </a:r>
          </a:p>
        </p:txBody>
      </p:sp>
      <p:sp>
        <p:nvSpPr>
          <p:cNvPr id="3" name="Content Placeholder 2"/>
          <p:cNvSpPr>
            <a:spLocks noGrp="1"/>
          </p:cNvSpPr>
          <p:nvPr>
            <p:ph idx="1"/>
          </p:nvPr>
        </p:nvSpPr>
        <p:spPr>
          <a:xfrm>
            <a:off x="288235" y="1077853"/>
            <a:ext cx="8784513" cy="5422635"/>
          </a:xfrm>
        </p:spPr>
        <p:txBody>
          <a:bodyPr>
            <a:normAutofit lnSpcReduction="10000"/>
          </a:bodyPr>
          <a:lstStyle/>
          <a:p>
            <a:pPr>
              <a:lnSpc>
                <a:spcPct val="110000"/>
              </a:lnSpc>
              <a:spcBef>
                <a:spcPts val="0"/>
              </a:spcBef>
              <a:spcAft>
                <a:spcPts val="600"/>
              </a:spcAft>
            </a:pPr>
            <a:r>
              <a:rPr lang="en-US" b="1" dirty="0"/>
              <a:t>NASA STMD RFI for LIFT-1 ISRU Demonstration </a:t>
            </a:r>
            <a:r>
              <a:rPr lang="en-US" dirty="0"/>
              <a:t>due December 18</a:t>
            </a:r>
          </a:p>
          <a:p>
            <a:pPr lvl="1">
              <a:lnSpc>
                <a:spcPct val="110000"/>
              </a:lnSpc>
              <a:spcBef>
                <a:spcPts val="0"/>
              </a:spcBef>
              <a:spcAft>
                <a:spcPts val="600"/>
              </a:spcAft>
            </a:pPr>
            <a:r>
              <a:rPr lang="en-US" dirty="0">
                <a:hlinkClick r:id="rId3"/>
              </a:rPr>
              <a:t>https://www.nasa.gov/directorates/stmd/nasa-lift-1-request-for-information/</a:t>
            </a:r>
            <a:endParaRPr lang="en-US" dirty="0"/>
          </a:p>
          <a:p>
            <a:pPr lvl="1">
              <a:lnSpc>
                <a:spcPct val="110000"/>
              </a:lnSpc>
              <a:spcBef>
                <a:spcPts val="0"/>
              </a:spcBef>
              <a:spcAft>
                <a:spcPts val="600"/>
              </a:spcAft>
            </a:pPr>
            <a:r>
              <a:rPr lang="en-US" dirty="0">
                <a:hlinkClick r:id="rId4"/>
              </a:rPr>
              <a:t>https://nspires.nasaprs.com/external/solicitations/summary.do?solId=%7b23D0FE0E-099D-77A8-3E06-2C516D900762%7d&amp;path=&amp;method=init</a:t>
            </a:r>
            <a:endParaRPr lang="en-US" dirty="0"/>
          </a:p>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NASA 2024 BIG Idea Challenge proposals </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due February 1</a:t>
            </a:r>
          </a:p>
          <a:p>
            <a:pPr marL="693738" marR="0" lvl="1" indent="-246063" algn="l" defTabSz="914400" rtl="0" eaLnBrk="1" fontAlgn="auto" latinLnBrk="0" hangingPunct="1">
              <a:lnSpc>
                <a:spcPct val="110000"/>
              </a:lnSpc>
              <a:spcBef>
                <a:spcPts val="0"/>
              </a:spcBef>
              <a:spcAft>
                <a:spcPts val="60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hlinkClick r:id="rId5"/>
              </a:rPr>
              <a:t>https://bigidea.nianet.org/</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693738" marR="0" lvl="1" indent="-246063" algn="l" defTabSz="914400" rtl="0" eaLnBrk="1" fontAlgn="auto" latinLnBrk="0" hangingPunct="1">
              <a:lnSpc>
                <a:spcPct val="110000"/>
              </a:lnSpc>
              <a:spcBef>
                <a:spcPts val="0"/>
              </a:spcBef>
              <a:spcAft>
                <a:spcPts val="60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Theme: Inflatable Systems for Lunar Operations</a:t>
            </a:r>
          </a:p>
          <a:p>
            <a:pPr marL="447675" marR="0" lvl="1" indent="0" algn="l" defTabSz="914400" rtl="0" eaLnBrk="1" fontAlgn="auto" latinLnBrk="0" hangingPunct="1">
              <a:lnSpc>
                <a:spcPct val="110000"/>
              </a:lnSpc>
              <a:spcBef>
                <a:spcPts val="0"/>
              </a:spcBef>
              <a:spcAft>
                <a:spcPts val="600"/>
              </a:spcAft>
              <a:buClrTx/>
              <a:buSzTx/>
              <a:buFont typeface=".AppleSystemUIFont" charset="-120"/>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endParaRPr>
          </a:p>
          <a:p>
            <a:pPr marL="447675" marR="0" lvl="1" indent="0" algn="l" defTabSz="914400" rtl="0" eaLnBrk="1" fontAlgn="auto" latinLnBrk="0" hangingPunct="1">
              <a:lnSpc>
                <a:spcPct val="110000"/>
              </a:lnSpc>
              <a:spcBef>
                <a:spcPts val="0"/>
              </a:spcBef>
              <a:spcAft>
                <a:spcPts val="600"/>
              </a:spcAft>
              <a:buClrTx/>
              <a:buSzTx/>
              <a:buFont typeface=".AppleSystemUIFont" charset="-120"/>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endParaRPr>
          </a:p>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r>
              <a:rPr kumimoji="0" lang="en-US" sz="2000" b="0" i="0" u="none" strike="noStrike" kern="1200" cap="none" spc="0" normalizeH="0" baseline="0" noProof="0" dirty="0">
                <a:ln>
                  <a:noFill/>
                </a:ln>
                <a:solidFill>
                  <a:srgbClr val="0537FF"/>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https://lsic.jhuapl.edu/Resources/Funding-Opportunities.php</a:t>
            </a:r>
            <a:endParaRPr lang="en-US" sz="2000" dirty="0">
              <a:solidFill>
                <a:srgbClr val="FFFFFF"/>
              </a:solidFill>
              <a:latin typeface="Arial" panose="020B0604020202020204"/>
            </a:endParaRPr>
          </a:p>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hlinkClick r:id="rId7"/>
              </a:rPr>
              <a:t>https://lsic.jhuapl.edu/Resources/Opportunities.php?f=Job</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a:lnSpc>
                <a:spcPct val="110000"/>
              </a:lnSpc>
              <a:spcBef>
                <a:spcPts val="0"/>
              </a:spcBef>
              <a:spcAft>
                <a:spcPts val="600"/>
              </a:spcAft>
            </a:pPr>
            <a:endParaRPr lang="en-US" dirty="0"/>
          </a:p>
          <a:p>
            <a:pPr lvl="1">
              <a:lnSpc>
                <a:spcPct val="110000"/>
              </a:lnSpc>
              <a:spcBef>
                <a:spcPts val="0"/>
              </a:spcBef>
              <a:spcAft>
                <a:spcPts val="600"/>
              </a:spcAft>
            </a:pPr>
            <a:endParaRPr lang="en-US" dirty="0"/>
          </a:p>
          <a:p>
            <a:pPr>
              <a:lnSpc>
                <a:spcPct val="110000"/>
              </a:lnSpc>
              <a:spcBef>
                <a:spcPts val="0"/>
              </a:spcBef>
              <a:spcAft>
                <a:spcPts val="600"/>
              </a:spcAft>
            </a:pPr>
            <a:endParaRPr lang="en-US" dirty="0"/>
          </a:p>
        </p:txBody>
      </p:sp>
      <p:sp>
        <p:nvSpPr>
          <p:cNvPr id="4" name="Date Placeholder 3"/>
          <p:cNvSpPr>
            <a:spLocks noGrp="1"/>
          </p:cNvSpPr>
          <p:nvPr>
            <p:ph type="dt" sz="half" idx="10"/>
          </p:nvPr>
        </p:nvSpPr>
        <p:spPr/>
        <p:txBody>
          <a:bodyPr/>
          <a:lstStyle/>
          <a:p>
            <a:fld id="{24B93144-C76E-764F-93FB-58C67DB58A80}" type="datetime3">
              <a:rPr lang="en-US" smtClean="0"/>
              <a:t>13 November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7</a:t>
            </a:fld>
            <a:endParaRPr lang="en-US" dirty="0"/>
          </a:p>
        </p:txBody>
      </p:sp>
      <p:pic>
        <p:nvPicPr>
          <p:cNvPr id="11" name="Picture 10">
            <a:extLst>
              <a:ext uri="{FF2B5EF4-FFF2-40B4-BE49-F238E27FC236}">
                <a16:creationId xmlns:a16="http://schemas.microsoft.com/office/drawing/2014/main" id="{1C93E41B-08A0-9F84-86F5-9738441E9EFA}"/>
              </a:ext>
            </a:extLst>
          </p:cNvPr>
          <p:cNvPicPr>
            <a:picLocks noChangeAspect="1"/>
          </p:cNvPicPr>
          <p:nvPr/>
        </p:nvPicPr>
        <p:blipFill>
          <a:blip r:embed="rId8"/>
          <a:stretch>
            <a:fillRect/>
          </a:stretch>
        </p:blipFill>
        <p:spPr>
          <a:xfrm>
            <a:off x="9183676" y="2315688"/>
            <a:ext cx="2720089" cy="2720089"/>
          </a:xfrm>
          <a:prstGeom prst="rect">
            <a:avLst/>
          </a:prstGeom>
        </p:spPr>
      </p:pic>
      <p:cxnSp>
        <p:nvCxnSpPr>
          <p:cNvPr id="13" name="Straight Arrow Connector 12">
            <a:extLst>
              <a:ext uri="{FF2B5EF4-FFF2-40B4-BE49-F238E27FC236}">
                <a16:creationId xmlns:a16="http://schemas.microsoft.com/office/drawing/2014/main" id="{211567C9-EBB1-9AF7-FCF2-BC2CB958CF4A}"/>
              </a:ext>
            </a:extLst>
          </p:cNvPr>
          <p:cNvCxnSpPr>
            <a:cxnSpLocks/>
          </p:cNvCxnSpPr>
          <p:nvPr/>
        </p:nvCxnSpPr>
        <p:spPr>
          <a:xfrm>
            <a:off x="8288977" y="1531917"/>
            <a:ext cx="1750868" cy="65314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107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3694-B149-D3EA-118F-C034CA195C1E}"/>
              </a:ext>
            </a:extLst>
          </p:cNvPr>
          <p:cNvSpPr>
            <a:spLocks noGrp="1"/>
          </p:cNvSpPr>
          <p:nvPr>
            <p:ph type="title"/>
          </p:nvPr>
        </p:nvSpPr>
        <p:spPr>
          <a:xfrm>
            <a:off x="4856542" y="259720"/>
            <a:ext cx="6557158" cy="762000"/>
          </a:xfrm>
        </p:spPr>
        <p:txBody>
          <a:bodyPr/>
          <a:lstStyle/>
          <a:p>
            <a:r>
              <a:rPr lang="en-US" dirty="0"/>
              <a:t>NASA BIG Idea Challenge Final Presentations</a:t>
            </a:r>
          </a:p>
        </p:txBody>
      </p:sp>
      <p:sp>
        <p:nvSpPr>
          <p:cNvPr id="3" name="Content Placeholder 2">
            <a:extLst>
              <a:ext uri="{FF2B5EF4-FFF2-40B4-BE49-F238E27FC236}">
                <a16:creationId xmlns:a16="http://schemas.microsoft.com/office/drawing/2014/main" id="{C9781FE0-1C2F-62C6-DCAD-111B63A2C121}"/>
              </a:ext>
            </a:extLst>
          </p:cNvPr>
          <p:cNvSpPr>
            <a:spLocks noGrp="1"/>
          </p:cNvSpPr>
          <p:nvPr>
            <p:ph idx="1"/>
          </p:nvPr>
        </p:nvSpPr>
        <p:spPr>
          <a:xfrm>
            <a:off x="952500" y="1615043"/>
            <a:ext cx="10287000" cy="4557157"/>
          </a:xfrm>
        </p:spPr>
        <p:txBody>
          <a:bodyPr/>
          <a:lstStyle/>
          <a:p>
            <a:r>
              <a:rPr lang="en-US" dirty="0"/>
              <a:t>(Context: The ISRU FG hosted the 7 winners of the 2023 challenge in August for an extended telecon)</a:t>
            </a:r>
          </a:p>
          <a:p>
            <a:r>
              <a:rPr lang="en-US" dirty="0"/>
              <a:t>Tune in to NASA’s BIG Idea Challenge final presentations, where 7 collegiate teams share their designs for various components of a metal pipeline on the Moon – from extracting metal from lunar minerals to creating structure and tools.</a:t>
            </a:r>
          </a:p>
          <a:p>
            <a:r>
              <a:rPr lang="en-US" b="1" dirty="0"/>
              <a:t>Nov. 16th, 8:30 – 4:05 PM ET</a:t>
            </a:r>
          </a:p>
          <a:p>
            <a:r>
              <a:rPr lang="en-US" dirty="0">
                <a:hlinkClick r:id="rId2"/>
              </a:rPr>
              <a:t>https://livestream.com/viewnow/bigideachallenge</a:t>
            </a:r>
            <a:r>
              <a:rPr lang="en-US" dirty="0"/>
              <a:t> </a:t>
            </a:r>
          </a:p>
          <a:p>
            <a:endParaRPr lang="en-US" dirty="0"/>
          </a:p>
          <a:p>
            <a:r>
              <a:rPr lang="en-US" dirty="0"/>
              <a:t>The teams’ digital posters will be viewable beginning November 14 on the BIG Idea Challenge website: </a:t>
            </a:r>
            <a:r>
              <a:rPr lang="en-US" dirty="0">
                <a:hlinkClick r:id="rId3"/>
              </a:rPr>
              <a:t>https://bigidea.nianet.org/2023-forum-results/</a:t>
            </a:r>
            <a:r>
              <a:rPr lang="en-US" dirty="0"/>
              <a:t> </a:t>
            </a:r>
          </a:p>
        </p:txBody>
      </p:sp>
      <p:sp>
        <p:nvSpPr>
          <p:cNvPr id="4" name="Date Placeholder 3">
            <a:extLst>
              <a:ext uri="{FF2B5EF4-FFF2-40B4-BE49-F238E27FC236}">
                <a16:creationId xmlns:a16="http://schemas.microsoft.com/office/drawing/2014/main" id="{FF247360-1E52-17B6-FFDC-49D71B5BF2CA}"/>
              </a:ext>
            </a:extLst>
          </p:cNvPr>
          <p:cNvSpPr>
            <a:spLocks noGrp="1"/>
          </p:cNvSpPr>
          <p:nvPr>
            <p:ph type="dt" sz="half" idx="10"/>
          </p:nvPr>
        </p:nvSpPr>
        <p:spPr/>
        <p:txBody>
          <a:bodyPr/>
          <a:lstStyle/>
          <a:p>
            <a:fld id="{24B93144-C76E-764F-93FB-58C67DB58A80}" type="datetime3">
              <a:rPr lang="en-US" smtClean="0"/>
              <a:t>13 November 2023</a:t>
            </a:fld>
            <a:endParaRPr lang="en-US" dirty="0"/>
          </a:p>
        </p:txBody>
      </p:sp>
      <p:sp>
        <p:nvSpPr>
          <p:cNvPr id="5" name="Footer Placeholder 4">
            <a:extLst>
              <a:ext uri="{FF2B5EF4-FFF2-40B4-BE49-F238E27FC236}">
                <a16:creationId xmlns:a16="http://schemas.microsoft.com/office/drawing/2014/main" id="{F7F63A69-FB49-CCA2-9C10-9DFEA0C425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9FFDB3-8FC5-19E1-460C-06759A331B66}"/>
              </a:ext>
            </a:extLst>
          </p:cNvPr>
          <p:cNvSpPr>
            <a:spLocks noGrp="1"/>
          </p:cNvSpPr>
          <p:nvPr>
            <p:ph type="sldNum" sz="quarter" idx="12"/>
          </p:nvPr>
        </p:nvSpPr>
        <p:spPr/>
        <p:txBody>
          <a:bodyPr/>
          <a:lstStyle/>
          <a:p>
            <a:fld id="{4EBCDCBD-78E1-0D41-A999-31B5EBF8E02C}" type="slidenum">
              <a:rPr lang="en-US" smtClean="0"/>
              <a:pPr/>
              <a:t>8</a:t>
            </a:fld>
            <a:endParaRPr lang="en-US" dirty="0"/>
          </a:p>
        </p:txBody>
      </p:sp>
    </p:spTree>
    <p:extLst>
      <p:ext uri="{BB962C8B-B14F-4D97-AF65-F5344CB8AC3E}">
        <p14:creationId xmlns:p14="http://schemas.microsoft.com/office/powerpoint/2010/main" val="3416560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1100"/>
            <a:ext cx="11277600" cy="762000"/>
          </a:xfrm>
        </p:spPr>
        <p:txBody>
          <a:bodyPr/>
          <a:lstStyle/>
          <a:p>
            <a:r>
              <a:rPr lang="en-US" dirty="0"/>
              <a:t>Topical Discussion</a:t>
            </a:r>
          </a:p>
        </p:txBody>
      </p:sp>
      <p:sp>
        <p:nvSpPr>
          <p:cNvPr id="3" name="Content Placeholder 2"/>
          <p:cNvSpPr>
            <a:spLocks noGrp="1"/>
          </p:cNvSpPr>
          <p:nvPr>
            <p:ph idx="1"/>
          </p:nvPr>
        </p:nvSpPr>
        <p:spPr>
          <a:xfrm>
            <a:off x="235483" y="2655276"/>
            <a:ext cx="11748051" cy="3840449"/>
          </a:xfrm>
        </p:spPr>
        <p:txBody>
          <a:bodyPr>
            <a:normAutofit/>
          </a:bodyPr>
          <a:lstStyle/>
          <a:p>
            <a:pPr marL="0" indent="0" algn="ctr">
              <a:buNone/>
            </a:pPr>
            <a:r>
              <a:rPr lang="en-US" sz="3600" dirty="0"/>
              <a:t>Kathryn </a:t>
            </a:r>
            <a:r>
              <a:rPr lang="en-US" sz="3600" dirty="0" err="1"/>
              <a:t>Hadler</a:t>
            </a:r>
            <a:br>
              <a:rPr lang="en-US" sz="3600" dirty="0"/>
            </a:br>
            <a:r>
              <a:rPr lang="en-US" sz="3600" i="1" dirty="0"/>
              <a:t>ESRIC</a:t>
            </a:r>
          </a:p>
          <a:p>
            <a:pPr marL="0" indent="0" algn="ctr">
              <a:buNone/>
            </a:pPr>
            <a:endParaRPr lang="en-US" sz="3600" i="1" dirty="0"/>
          </a:p>
          <a:p>
            <a:pPr marL="0" indent="0" algn="ctr">
              <a:spcAft>
                <a:spcPts val="600"/>
              </a:spcAft>
              <a:buNone/>
            </a:pPr>
            <a:r>
              <a:rPr lang="en-US" sz="3600" dirty="0"/>
              <a:t>“Overview of Activities at the European Space Resources Innovation Centre”</a:t>
            </a:r>
          </a:p>
        </p:txBody>
      </p:sp>
      <p:sp>
        <p:nvSpPr>
          <p:cNvPr id="4" name="Date Placeholder 3"/>
          <p:cNvSpPr>
            <a:spLocks noGrp="1"/>
          </p:cNvSpPr>
          <p:nvPr>
            <p:ph type="dt" sz="half" idx="10"/>
          </p:nvPr>
        </p:nvSpPr>
        <p:spPr/>
        <p:txBody>
          <a:bodyPr/>
          <a:lstStyle/>
          <a:p>
            <a:fld id="{24B93144-C76E-764F-93FB-58C67DB58A80}" type="datetime3">
              <a:rPr lang="en-US" smtClean="0"/>
              <a:t>13 November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9</a:t>
            </a:fld>
            <a:endParaRPr lang="en-US" dirty="0"/>
          </a:p>
        </p:txBody>
      </p:sp>
    </p:spTree>
    <p:extLst>
      <p:ext uri="{BB962C8B-B14F-4D97-AF65-F5344CB8AC3E}">
        <p14:creationId xmlns:p14="http://schemas.microsoft.com/office/powerpoint/2010/main" val="1032211633"/>
      </p:ext>
    </p:extLst>
  </p:cSld>
  <p:clrMapOvr>
    <a:masterClrMapping/>
  </p:clrMapOvr>
</p:sld>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7" id="{D68E3EF3-C6FA-1E42-A977-969D056CF3F3}" vid="{09EF0690-C9A7-EB48-8012-9DFA8E059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2" ma:contentTypeDescription="Create a new document." ma:contentTypeScope="" ma:versionID="15c23ae1aff2a31a8746ac30c25ad53f">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0ebe41797ef7d785f7ee00a308cc1d4d"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A0430C-6753-4A49-8EA6-EB015BBD9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7E9159-B4E5-458F-AE2E-4A186E1ACA1C}">
  <ds:schemaRefs>
    <ds:schemaRef ds:uri="http://purl.org/dc/elements/1.1/"/>
    <ds:schemaRef ds:uri="http://schemas.microsoft.com/office/2006/metadata/properties"/>
    <ds:schemaRef ds:uri="http://schemas.microsoft.com/sharepoint/v3"/>
    <ds:schemaRef ds:uri="http://schemas.microsoft.com/sharepoint/v4"/>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F6705E72-33D2-49FE-82C1-AC4E719A71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APL-PowerPoint-Theme_light</Template>
  <TotalTime>127073</TotalTime>
  <Words>1296</Words>
  <Application>Microsoft Macintosh PowerPoint</Application>
  <PresentationFormat>Widescreen</PresentationFormat>
  <Paragraphs>137</Paragraphs>
  <Slides>10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.AppleSystemUIFont</vt:lpstr>
      <vt:lpstr>Arial</vt:lpstr>
      <vt:lpstr>Calibri</vt:lpstr>
      <vt:lpstr>Courier New</vt:lpstr>
      <vt:lpstr>Helvetica</vt:lpstr>
      <vt:lpstr>Times New Roman</vt:lpstr>
      <vt:lpstr>Wingdings</vt:lpstr>
      <vt:lpstr>APL-PowerPoint-Theme_dark</vt:lpstr>
      <vt:lpstr>LSIC ISRU Focus Group Monthly  http://lsic.jhuapl.edu/ http://lsic-wiki.jhuapl.edu/ (Confluence sign-up required)</vt:lpstr>
      <vt:lpstr>Agenda</vt:lpstr>
      <vt:lpstr>Notable News</vt:lpstr>
      <vt:lpstr>Upcoming Meetings</vt:lpstr>
      <vt:lpstr>LSIC | 2023 Fall Meeting</vt:lpstr>
      <vt:lpstr>LSIC | 2023 Transition to Commercial Lunar Operations Workshop</vt:lpstr>
      <vt:lpstr>Funding Opportunities</vt:lpstr>
      <vt:lpstr>NASA BIG Idea Challenge Final Presentations</vt:lpstr>
      <vt:lpstr>Topical Discussion</vt:lpstr>
      <vt:lpstr>Open Discussion and Walk-On Topics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Space Update</dc:title>
  <dc:subject/>
  <dc:creator>Microsoft Office User</dc:creator>
  <cp:keywords/>
  <dc:description>Version 1.0</dc:description>
  <cp:lastModifiedBy>Berdis, Jodi R.</cp:lastModifiedBy>
  <cp:revision>1411</cp:revision>
  <cp:lastPrinted>2019-02-27T12:13:48Z</cp:lastPrinted>
  <dcterms:created xsi:type="dcterms:W3CDTF">2019-01-21T11:32:32Z</dcterms:created>
  <dcterms:modified xsi:type="dcterms:W3CDTF">2023-11-13T17:07:36Z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