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38" r:id="rId4"/>
  </p:sldMasterIdLst>
  <p:notesMasterIdLst>
    <p:notesMasterId r:id="rId31"/>
  </p:notesMasterIdLst>
  <p:sldIdLst>
    <p:sldId id="275" r:id="rId5"/>
    <p:sldId id="2199" r:id="rId6"/>
    <p:sldId id="2258" r:id="rId7"/>
    <p:sldId id="2235" r:id="rId8"/>
    <p:sldId id="37957" r:id="rId9"/>
    <p:sldId id="37958" r:id="rId10"/>
    <p:sldId id="37959" r:id="rId11"/>
    <p:sldId id="15883" r:id="rId12"/>
    <p:sldId id="15919" r:id="rId13"/>
    <p:sldId id="15920" r:id="rId14"/>
    <p:sldId id="15921" r:id="rId15"/>
    <p:sldId id="15914" r:id="rId16"/>
    <p:sldId id="15924" r:id="rId17"/>
    <p:sldId id="37960" r:id="rId18"/>
    <p:sldId id="37947" r:id="rId19"/>
    <p:sldId id="37948" r:id="rId20"/>
    <p:sldId id="37949" r:id="rId21"/>
    <p:sldId id="37950" r:id="rId22"/>
    <p:sldId id="37952" r:id="rId23"/>
    <p:sldId id="37951" r:id="rId24"/>
    <p:sldId id="37953" r:id="rId25"/>
    <p:sldId id="15822" r:id="rId26"/>
    <p:sldId id="37963" r:id="rId27"/>
    <p:sldId id="37956" r:id="rId28"/>
    <p:sldId id="15886" r:id="rId29"/>
    <p:sldId id="3794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in body" id="{49462F3C-D70E-B942-9FC8-8B758D2FFB9F}">
          <p14:sldIdLst>
            <p14:sldId id="275"/>
            <p14:sldId id="2199"/>
            <p14:sldId id="2258"/>
            <p14:sldId id="2235"/>
            <p14:sldId id="37957"/>
            <p14:sldId id="37958"/>
            <p14:sldId id="37959"/>
            <p14:sldId id="15883"/>
            <p14:sldId id="15919"/>
            <p14:sldId id="15920"/>
            <p14:sldId id="15921"/>
            <p14:sldId id="15914"/>
            <p14:sldId id="15924"/>
            <p14:sldId id="37960"/>
            <p14:sldId id="37947"/>
            <p14:sldId id="37948"/>
            <p14:sldId id="37949"/>
            <p14:sldId id="37950"/>
            <p14:sldId id="37952"/>
            <p14:sldId id="37951"/>
            <p14:sldId id="37953"/>
            <p14:sldId id="15822"/>
            <p14:sldId id="37963"/>
            <p14:sldId id="37956"/>
            <p14:sldId id="15886"/>
            <p14:sldId id="3794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E180"/>
    <a:srgbClr val="0E3065"/>
    <a:srgbClr val="0F3470"/>
    <a:srgbClr val="595959"/>
    <a:srgbClr val="B2D2F2"/>
    <a:srgbClr val="0099FF"/>
    <a:srgbClr val="73FEFF"/>
    <a:srgbClr val="000000"/>
    <a:srgbClr val="73A950"/>
    <a:srgbClr val="F9EC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55" autoAdjust="0"/>
    <p:restoredTop sz="96327" autoAdjust="0"/>
  </p:normalViewPr>
  <p:slideViewPr>
    <p:cSldViewPr snapToGrid="0" snapToObjects="1" showGuides="1">
      <p:cViewPr varScale="1">
        <p:scale>
          <a:sx n="124" d="100"/>
          <a:sy n="124" d="100"/>
        </p:scale>
        <p:origin x="4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9" d="100"/>
        <a:sy n="169" d="100"/>
      </p:scale>
      <p:origin x="0" y="0"/>
    </p:cViewPr>
  </p:sorterViewPr>
  <p:notesViewPr>
    <p:cSldViewPr snapToGrid="0" snapToObjects="1" showGuides="1">
      <p:cViewPr varScale="1">
        <p:scale>
          <a:sx n="99" d="100"/>
          <a:sy n="99" d="100"/>
        </p:scale>
        <p:origin x="427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CB9168-5FC7-44F8-BBAA-9E6615388DC4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490DE3A-614C-4874-8F0B-3CD01DCD4345}">
      <dgm:prSet phldrT="[Text]"/>
      <dgm:spPr/>
      <dgm:t>
        <a:bodyPr/>
        <a:lstStyle/>
        <a:p>
          <a:r>
            <a:rPr lang="en-US" dirty="0"/>
            <a:t>Excavation &amp; Construction</a:t>
          </a:r>
        </a:p>
      </dgm:t>
    </dgm:pt>
    <dgm:pt modelId="{BF8C15CA-B364-4F88-B4DD-C65F97E9C89B}" type="parTrans" cxnId="{EF1B1448-AC2A-4D5F-BECB-0401D7E0E7F8}">
      <dgm:prSet/>
      <dgm:spPr/>
      <dgm:t>
        <a:bodyPr/>
        <a:lstStyle/>
        <a:p>
          <a:endParaRPr lang="en-US"/>
        </a:p>
      </dgm:t>
    </dgm:pt>
    <dgm:pt modelId="{DA2CF2F4-2BD8-40AF-9E2F-21AA8D52E291}" type="sibTrans" cxnId="{EF1B1448-AC2A-4D5F-BECB-0401D7E0E7F8}">
      <dgm:prSet/>
      <dgm:spPr>
        <a:ln w="50800">
          <a:solidFill>
            <a:schemeClr val="bg1"/>
          </a:solidFill>
        </a:ln>
      </dgm:spPr>
      <dgm:t>
        <a:bodyPr/>
        <a:lstStyle/>
        <a:p>
          <a:endParaRPr lang="en-US"/>
        </a:p>
      </dgm:t>
    </dgm:pt>
    <dgm:pt modelId="{052C149A-C616-402E-BA69-4A64FD297CC8}">
      <dgm:prSet phldrT="[Text]" custT="1"/>
      <dgm:spPr/>
      <dgm:t>
        <a:bodyPr/>
        <a:lstStyle/>
        <a:p>
          <a:r>
            <a:rPr lang="en-US" sz="1500" dirty="0"/>
            <a:t>Surface Power</a:t>
          </a:r>
        </a:p>
      </dgm:t>
    </dgm:pt>
    <dgm:pt modelId="{CD0B0F54-17DB-4EB9-978A-3EFB22C63162}" type="parTrans" cxnId="{C031553A-6BDC-4D8C-BB84-5D9C288916F7}">
      <dgm:prSet/>
      <dgm:spPr/>
      <dgm:t>
        <a:bodyPr/>
        <a:lstStyle/>
        <a:p>
          <a:endParaRPr lang="en-US"/>
        </a:p>
      </dgm:t>
    </dgm:pt>
    <dgm:pt modelId="{7EC9820B-27AF-461D-9C47-4C7DBDB64860}" type="sibTrans" cxnId="{C031553A-6BDC-4D8C-BB84-5D9C288916F7}">
      <dgm:prSet/>
      <dgm:spPr>
        <a:ln w="50800">
          <a:solidFill>
            <a:schemeClr val="bg1"/>
          </a:solidFill>
        </a:ln>
      </dgm:spPr>
      <dgm:t>
        <a:bodyPr/>
        <a:lstStyle/>
        <a:p>
          <a:endParaRPr lang="en-US"/>
        </a:p>
      </dgm:t>
    </dgm:pt>
    <dgm:pt modelId="{DBFFA61D-7AF6-4073-8072-2787F1AD12C6}">
      <dgm:prSet phldrT="[Text]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n-US" dirty="0"/>
            <a:t>Dust Mitigation</a:t>
          </a:r>
        </a:p>
      </dgm:t>
    </dgm:pt>
    <dgm:pt modelId="{09247059-AB36-4EA9-8DC0-4A2D86DD308A}" type="parTrans" cxnId="{C47945E7-58F3-4C33-915F-6DA2CFBB349D}">
      <dgm:prSet/>
      <dgm:spPr/>
      <dgm:t>
        <a:bodyPr/>
        <a:lstStyle/>
        <a:p>
          <a:endParaRPr lang="en-US"/>
        </a:p>
      </dgm:t>
    </dgm:pt>
    <dgm:pt modelId="{BD18000D-78B3-4483-8161-974875FB28C1}" type="sibTrans" cxnId="{C47945E7-58F3-4C33-915F-6DA2CFBB349D}">
      <dgm:prSet/>
      <dgm:spPr>
        <a:ln w="50800">
          <a:solidFill>
            <a:schemeClr val="bg1"/>
          </a:solidFill>
        </a:ln>
      </dgm:spPr>
      <dgm:t>
        <a:bodyPr/>
        <a:lstStyle/>
        <a:p>
          <a:endParaRPr lang="en-US"/>
        </a:p>
      </dgm:t>
    </dgm:pt>
    <dgm:pt modelId="{FE11C702-ECD9-448C-9848-A7883BB06C1E}">
      <dgm:prSet phldrT="[Text]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n-US" dirty="0"/>
            <a:t>Extreme Access</a:t>
          </a:r>
        </a:p>
      </dgm:t>
    </dgm:pt>
    <dgm:pt modelId="{3CD9C56F-A1CE-4F11-8AD4-5570913551F4}" type="parTrans" cxnId="{628E8D79-A40E-427A-8ACD-E4F5D6085241}">
      <dgm:prSet/>
      <dgm:spPr/>
      <dgm:t>
        <a:bodyPr/>
        <a:lstStyle/>
        <a:p>
          <a:endParaRPr lang="en-US"/>
        </a:p>
      </dgm:t>
    </dgm:pt>
    <dgm:pt modelId="{3A11C2CB-5702-4B46-8E74-2449461FCA96}" type="sibTrans" cxnId="{628E8D79-A40E-427A-8ACD-E4F5D6085241}">
      <dgm:prSet/>
      <dgm:spPr>
        <a:ln w="50800">
          <a:solidFill>
            <a:schemeClr val="bg1"/>
          </a:solidFill>
        </a:ln>
      </dgm:spPr>
      <dgm:t>
        <a:bodyPr/>
        <a:lstStyle/>
        <a:p>
          <a:endParaRPr lang="en-US"/>
        </a:p>
      </dgm:t>
    </dgm:pt>
    <dgm:pt modelId="{2A7F7374-C621-4D1A-9C6C-94624C28755A}">
      <dgm:prSet phldrT="[Text]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n-US" dirty="0"/>
            <a:t>Extreme Environments</a:t>
          </a:r>
        </a:p>
      </dgm:t>
    </dgm:pt>
    <dgm:pt modelId="{C952662A-2881-445A-AFB7-E69A0314EC0C}" type="parTrans" cxnId="{B47F49B1-9153-4F6C-A087-EC552370BD34}">
      <dgm:prSet/>
      <dgm:spPr/>
      <dgm:t>
        <a:bodyPr/>
        <a:lstStyle/>
        <a:p>
          <a:endParaRPr lang="en-US"/>
        </a:p>
      </dgm:t>
    </dgm:pt>
    <dgm:pt modelId="{B06509C9-6213-4F20-93DB-112A59E77748}" type="sibTrans" cxnId="{B47F49B1-9153-4F6C-A087-EC552370BD34}">
      <dgm:prSet/>
      <dgm:spPr>
        <a:ln w="50800">
          <a:solidFill>
            <a:schemeClr val="bg1"/>
          </a:solidFill>
        </a:ln>
      </dgm:spPr>
      <dgm:t>
        <a:bodyPr/>
        <a:lstStyle/>
        <a:p>
          <a:endParaRPr lang="en-US"/>
        </a:p>
      </dgm:t>
    </dgm:pt>
    <dgm:pt modelId="{D468710E-41F4-453E-A707-721EEE4B2D09}">
      <dgm:prSet phldrT="[Text]"/>
      <dgm:spPr/>
      <dgm:t>
        <a:bodyPr/>
        <a:lstStyle/>
        <a:p>
          <a:r>
            <a:rPr lang="en-US" dirty="0"/>
            <a:t>In-Situ Resource Utilization</a:t>
          </a:r>
        </a:p>
      </dgm:t>
    </dgm:pt>
    <dgm:pt modelId="{1972DE88-FD82-4BE5-A6DA-76B62C04DEAE}" type="parTrans" cxnId="{121697BC-3E43-45D6-B297-33959337138E}">
      <dgm:prSet/>
      <dgm:spPr/>
      <dgm:t>
        <a:bodyPr/>
        <a:lstStyle/>
        <a:p>
          <a:endParaRPr lang="en-US"/>
        </a:p>
      </dgm:t>
    </dgm:pt>
    <dgm:pt modelId="{C7B8628C-1D75-45FE-BCDB-D474CB9AA351}" type="sibTrans" cxnId="{121697BC-3E43-45D6-B297-33959337138E}">
      <dgm:prSet/>
      <dgm:spPr>
        <a:ln w="50800">
          <a:solidFill>
            <a:schemeClr val="bg1"/>
          </a:solidFill>
        </a:ln>
      </dgm:spPr>
      <dgm:t>
        <a:bodyPr/>
        <a:lstStyle/>
        <a:p>
          <a:endParaRPr lang="en-US"/>
        </a:p>
      </dgm:t>
    </dgm:pt>
    <dgm:pt modelId="{1A0AA6D8-EE94-477F-8C72-769363D2E2DF}">
      <dgm:prSet phldrT="[Text]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/>
            <a:t>Interoperability</a:t>
          </a:r>
          <a:endParaRPr lang="en-US" dirty="0"/>
        </a:p>
      </dgm:t>
    </dgm:pt>
    <dgm:pt modelId="{5F3B2163-0560-4B73-8971-67A8641DF6AC}" type="parTrans" cxnId="{3A1CF94D-F4D1-47C6-A2E6-B78DBD45AB01}">
      <dgm:prSet/>
      <dgm:spPr/>
      <dgm:t>
        <a:bodyPr/>
        <a:lstStyle/>
        <a:p>
          <a:endParaRPr lang="en-US"/>
        </a:p>
      </dgm:t>
    </dgm:pt>
    <dgm:pt modelId="{6A0049F9-94D9-4F29-8B74-0CB94312656E}" type="sibTrans" cxnId="{3A1CF94D-F4D1-47C6-A2E6-B78DBD45AB01}">
      <dgm:prSet/>
      <dgm:spPr>
        <a:ln w="50800">
          <a:solidFill>
            <a:schemeClr val="bg1"/>
          </a:solidFill>
        </a:ln>
      </dgm:spPr>
      <dgm:t>
        <a:bodyPr/>
        <a:lstStyle/>
        <a:p>
          <a:endParaRPr lang="en-US"/>
        </a:p>
      </dgm:t>
    </dgm:pt>
    <dgm:pt modelId="{05B8D976-D35C-455E-AF05-93C430FA970A}">
      <dgm:prSet phldrT="[Text]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dirty="0"/>
            <a:t>Lunar Simulants</a:t>
          </a:r>
        </a:p>
      </dgm:t>
    </dgm:pt>
    <dgm:pt modelId="{5B36A7CC-7F71-4F67-98F2-26FC0681B2EF}" type="parTrans" cxnId="{BAF9089D-8B02-4826-997A-121E424B4A1D}">
      <dgm:prSet/>
      <dgm:spPr/>
      <dgm:t>
        <a:bodyPr/>
        <a:lstStyle/>
        <a:p>
          <a:endParaRPr lang="en-US"/>
        </a:p>
      </dgm:t>
    </dgm:pt>
    <dgm:pt modelId="{E00A19DF-55B9-4AAF-91D7-E569D0BC6E8D}" type="sibTrans" cxnId="{BAF9089D-8B02-4826-997A-121E424B4A1D}">
      <dgm:prSet/>
      <dgm:spPr>
        <a:ln w="50800">
          <a:solidFill>
            <a:schemeClr val="bg1"/>
          </a:solidFill>
        </a:ln>
      </dgm:spPr>
      <dgm:t>
        <a:bodyPr/>
        <a:lstStyle/>
        <a:p>
          <a:endParaRPr lang="en-US"/>
        </a:p>
      </dgm:t>
    </dgm:pt>
    <dgm:pt modelId="{D7C9027D-A3FE-431B-BCEC-1E7C142F8D2C}" type="pres">
      <dgm:prSet presAssocID="{31CB9168-5FC7-44F8-BBAA-9E6615388DC4}" presName="cycle" presStyleCnt="0">
        <dgm:presLayoutVars>
          <dgm:dir/>
          <dgm:resizeHandles val="exact"/>
        </dgm:presLayoutVars>
      </dgm:prSet>
      <dgm:spPr/>
    </dgm:pt>
    <dgm:pt modelId="{B1722F03-EEEE-4AFF-921E-D6DF7B565764}" type="pres">
      <dgm:prSet presAssocID="{1490DE3A-614C-4874-8F0B-3CD01DCD4345}" presName="node" presStyleLbl="node1" presStyleIdx="0" presStyleCnt="8" custScaleX="126250" custScaleY="129487">
        <dgm:presLayoutVars>
          <dgm:bulletEnabled val="1"/>
        </dgm:presLayoutVars>
      </dgm:prSet>
      <dgm:spPr/>
    </dgm:pt>
    <dgm:pt modelId="{8A2E7A0B-24F2-4C6F-8223-E4FD7A370AA7}" type="pres">
      <dgm:prSet presAssocID="{1490DE3A-614C-4874-8F0B-3CD01DCD4345}" presName="spNode" presStyleCnt="0"/>
      <dgm:spPr/>
    </dgm:pt>
    <dgm:pt modelId="{F2DAB869-C449-4988-B697-82126F339408}" type="pres">
      <dgm:prSet presAssocID="{DA2CF2F4-2BD8-40AF-9E2F-21AA8D52E291}" presName="sibTrans" presStyleLbl="sibTrans1D1" presStyleIdx="0" presStyleCnt="8"/>
      <dgm:spPr/>
    </dgm:pt>
    <dgm:pt modelId="{B4109C58-E4B9-40A6-A6A0-A660FD212348}" type="pres">
      <dgm:prSet presAssocID="{052C149A-C616-402E-BA69-4A64FD297CC8}" presName="node" presStyleLbl="node1" presStyleIdx="1" presStyleCnt="8" custScaleX="126250" custScaleY="129487">
        <dgm:presLayoutVars>
          <dgm:bulletEnabled val="1"/>
        </dgm:presLayoutVars>
      </dgm:prSet>
      <dgm:spPr/>
    </dgm:pt>
    <dgm:pt modelId="{A735F91E-B1C0-4572-9461-B88B40E34562}" type="pres">
      <dgm:prSet presAssocID="{052C149A-C616-402E-BA69-4A64FD297CC8}" presName="spNode" presStyleCnt="0"/>
      <dgm:spPr/>
    </dgm:pt>
    <dgm:pt modelId="{C34E76D8-AA51-427C-802F-C00A58BB0634}" type="pres">
      <dgm:prSet presAssocID="{7EC9820B-27AF-461D-9C47-4C7DBDB64860}" presName="sibTrans" presStyleLbl="sibTrans1D1" presStyleIdx="1" presStyleCnt="8"/>
      <dgm:spPr/>
    </dgm:pt>
    <dgm:pt modelId="{52F6AFE3-19E2-4DBA-B4E3-DE7FFABE6DD1}" type="pres">
      <dgm:prSet presAssocID="{DBFFA61D-7AF6-4073-8072-2787F1AD12C6}" presName="node" presStyleLbl="node1" presStyleIdx="2" presStyleCnt="8" custScaleX="126250" custScaleY="129487">
        <dgm:presLayoutVars>
          <dgm:bulletEnabled val="1"/>
        </dgm:presLayoutVars>
      </dgm:prSet>
      <dgm:spPr/>
    </dgm:pt>
    <dgm:pt modelId="{87DCDC8C-EAAF-42C8-90FD-2B58F605739E}" type="pres">
      <dgm:prSet presAssocID="{DBFFA61D-7AF6-4073-8072-2787F1AD12C6}" presName="spNode" presStyleCnt="0"/>
      <dgm:spPr/>
    </dgm:pt>
    <dgm:pt modelId="{BEF81EE1-0279-4B9D-830A-F74595A0ECBB}" type="pres">
      <dgm:prSet presAssocID="{BD18000D-78B3-4483-8161-974875FB28C1}" presName="sibTrans" presStyleLbl="sibTrans1D1" presStyleIdx="2" presStyleCnt="8"/>
      <dgm:spPr/>
    </dgm:pt>
    <dgm:pt modelId="{8CF9E3FF-7895-44B4-9C68-40D71E3B595B}" type="pres">
      <dgm:prSet presAssocID="{FE11C702-ECD9-448C-9848-A7883BB06C1E}" presName="node" presStyleLbl="node1" presStyleIdx="3" presStyleCnt="8" custScaleX="126250" custScaleY="129487">
        <dgm:presLayoutVars>
          <dgm:bulletEnabled val="1"/>
        </dgm:presLayoutVars>
      </dgm:prSet>
      <dgm:spPr/>
    </dgm:pt>
    <dgm:pt modelId="{4D54203B-8E03-4BDD-A08B-ECBA3D5EECAE}" type="pres">
      <dgm:prSet presAssocID="{FE11C702-ECD9-448C-9848-A7883BB06C1E}" presName="spNode" presStyleCnt="0"/>
      <dgm:spPr/>
    </dgm:pt>
    <dgm:pt modelId="{5689C31A-E7DC-4340-9768-754E81347126}" type="pres">
      <dgm:prSet presAssocID="{3A11C2CB-5702-4B46-8E74-2449461FCA96}" presName="sibTrans" presStyleLbl="sibTrans1D1" presStyleIdx="3" presStyleCnt="8"/>
      <dgm:spPr/>
    </dgm:pt>
    <dgm:pt modelId="{92F73757-8C01-418B-8F86-80EA4C679A7A}" type="pres">
      <dgm:prSet presAssocID="{2A7F7374-C621-4D1A-9C6C-94624C28755A}" presName="node" presStyleLbl="node1" presStyleIdx="4" presStyleCnt="8" custScaleX="126250" custScaleY="129487">
        <dgm:presLayoutVars>
          <dgm:bulletEnabled val="1"/>
        </dgm:presLayoutVars>
      </dgm:prSet>
      <dgm:spPr/>
    </dgm:pt>
    <dgm:pt modelId="{E3210016-FA54-492B-8584-E84748F883B8}" type="pres">
      <dgm:prSet presAssocID="{2A7F7374-C621-4D1A-9C6C-94624C28755A}" presName="spNode" presStyleCnt="0"/>
      <dgm:spPr/>
    </dgm:pt>
    <dgm:pt modelId="{FEEAEAAF-831E-4B7D-9878-1FD5BD806E99}" type="pres">
      <dgm:prSet presAssocID="{B06509C9-6213-4F20-93DB-112A59E77748}" presName="sibTrans" presStyleLbl="sibTrans1D1" presStyleIdx="4" presStyleCnt="8"/>
      <dgm:spPr/>
    </dgm:pt>
    <dgm:pt modelId="{2914B45D-5CDA-4DB0-BD97-48AD69B41A1A}" type="pres">
      <dgm:prSet presAssocID="{1A0AA6D8-EE94-477F-8C72-769363D2E2DF}" presName="node" presStyleLbl="node1" presStyleIdx="5" presStyleCnt="8" custScaleX="126250" custScaleY="129487">
        <dgm:presLayoutVars>
          <dgm:bulletEnabled val="1"/>
        </dgm:presLayoutVars>
      </dgm:prSet>
      <dgm:spPr/>
    </dgm:pt>
    <dgm:pt modelId="{8B3B774A-D7B4-40F1-9C3A-61273FC36621}" type="pres">
      <dgm:prSet presAssocID="{1A0AA6D8-EE94-477F-8C72-769363D2E2DF}" presName="spNode" presStyleCnt="0"/>
      <dgm:spPr/>
    </dgm:pt>
    <dgm:pt modelId="{46F1FDEA-A31E-4781-805A-A101B3937D52}" type="pres">
      <dgm:prSet presAssocID="{6A0049F9-94D9-4F29-8B74-0CB94312656E}" presName="sibTrans" presStyleLbl="sibTrans1D1" presStyleIdx="5" presStyleCnt="8"/>
      <dgm:spPr/>
    </dgm:pt>
    <dgm:pt modelId="{6935B573-24AD-4229-95F9-F57BCCCA7253}" type="pres">
      <dgm:prSet presAssocID="{05B8D976-D35C-455E-AF05-93C430FA970A}" presName="node" presStyleLbl="node1" presStyleIdx="6" presStyleCnt="8" custScaleX="126250" custScaleY="129487">
        <dgm:presLayoutVars>
          <dgm:bulletEnabled val="1"/>
        </dgm:presLayoutVars>
      </dgm:prSet>
      <dgm:spPr/>
    </dgm:pt>
    <dgm:pt modelId="{211FCC7A-7928-4CCC-BECB-1AF46BCFB3B1}" type="pres">
      <dgm:prSet presAssocID="{05B8D976-D35C-455E-AF05-93C430FA970A}" presName="spNode" presStyleCnt="0"/>
      <dgm:spPr/>
    </dgm:pt>
    <dgm:pt modelId="{04B0C812-B1A9-4442-B0A7-E430BB7F5292}" type="pres">
      <dgm:prSet presAssocID="{E00A19DF-55B9-4AAF-91D7-E569D0BC6E8D}" presName="sibTrans" presStyleLbl="sibTrans1D1" presStyleIdx="6" presStyleCnt="8"/>
      <dgm:spPr/>
    </dgm:pt>
    <dgm:pt modelId="{33B23687-A2AB-4AD1-AB7D-CDF8B31423DD}" type="pres">
      <dgm:prSet presAssocID="{D468710E-41F4-453E-A707-721EEE4B2D09}" presName="node" presStyleLbl="node1" presStyleIdx="7" presStyleCnt="8" custScaleX="126250" custScaleY="129487">
        <dgm:presLayoutVars>
          <dgm:bulletEnabled val="1"/>
        </dgm:presLayoutVars>
      </dgm:prSet>
      <dgm:spPr/>
    </dgm:pt>
    <dgm:pt modelId="{7EC2635F-AB67-4DA7-8100-7AB4A8735444}" type="pres">
      <dgm:prSet presAssocID="{D468710E-41F4-453E-A707-721EEE4B2D09}" presName="spNode" presStyleCnt="0"/>
      <dgm:spPr/>
    </dgm:pt>
    <dgm:pt modelId="{A0292D5E-7766-43EC-81DD-4FC09FB53CBF}" type="pres">
      <dgm:prSet presAssocID="{C7B8628C-1D75-45FE-BCDB-D474CB9AA351}" presName="sibTrans" presStyleLbl="sibTrans1D1" presStyleIdx="7" presStyleCnt="8"/>
      <dgm:spPr/>
    </dgm:pt>
  </dgm:ptLst>
  <dgm:cxnLst>
    <dgm:cxn modelId="{DE18AD0C-C89F-49B4-AA24-769F85A901E4}" type="presOf" srcId="{DBFFA61D-7AF6-4073-8072-2787F1AD12C6}" destId="{52F6AFE3-19E2-4DBA-B4E3-DE7FFABE6DD1}" srcOrd="0" destOrd="0" presId="urn:microsoft.com/office/officeart/2005/8/layout/cycle6"/>
    <dgm:cxn modelId="{FC61DE0D-DDD4-4936-BCB3-97AA53A1421C}" type="presOf" srcId="{C7B8628C-1D75-45FE-BCDB-D474CB9AA351}" destId="{A0292D5E-7766-43EC-81DD-4FC09FB53CBF}" srcOrd="0" destOrd="0" presId="urn:microsoft.com/office/officeart/2005/8/layout/cycle6"/>
    <dgm:cxn modelId="{FB70D015-63C1-40AB-8155-ACE1C1BA385D}" type="presOf" srcId="{1A0AA6D8-EE94-477F-8C72-769363D2E2DF}" destId="{2914B45D-5CDA-4DB0-BD97-48AD69B41A1A}" srcOrd="0" destOrd="0" presId="urn:microsoft.com/office/officeart/2005/8/layout/cycle6"/>
    <dgm:cxn modelId="{7D5E3616-FFF1-470C-BE2C-57E239FD3DC6}" type="presOf" srcId="{1490DE3A-614C-4874-8F0B-3CD01DCD4345}" destId="{B1722F03-EEEE-4AFF-921E-D6DF7B565764}" srcOrd="0" destOrd="0" presId="urn:microsoft.com/office/officeart/2005/8/layout/cycle6"/>
    <dgm:cxn modelId="{AEC1B91A-57DA-4914-94A8-CD4C00BBD5BC}" type="presOf" srcId="{2A7F7374-C621-4D1A-9C6C-94624C28755A}" destId="{92F73757-8C01-418B-8F86-80EA4C679A7A}" srcOrd="0" destOrd="0" presId="urn:microsoft.com/office/officeart/2005/8/layout/cycle6"/>
    <dgm:cxn modelId="{45E4F528-0A23-4E8E-8455-223F1B4ED330}" type="presOf" srcId="{E00A19DF-55B9-4AAF-91D7-E569D0BC6E8D}" destId="{04B0C812-B1A9-4442-B0A7-E430BB7F5292}" srcOrd="0" destOrd="0" presId="urn:microsoft.com/office/officeart/2005/8/layout/cycle6"/>
    <dgm:cxn modelId="{A635C429-D1A0-408E-9FBA-36432F3FBC34}" type="presOf" srcId="{7EC9820B-27AF-461D-9C47-4C7DBDB64860}" destId="{C34E76D8-AA51-427C-802F-C00A58BB0634}" srcOrd="0" destOrd="0" presId="urn:microsoft.com/office/officeart/2005/8/layout/cycle6"/>
    <dgm:cxn modelId="{A4F36B2A-AB6B-4FD0-963E-D3C77E8801BB}" type="presOf" srcId="{3A11C2CB-5702-4B46-8E74-2449461FCA96}" destId="{5689C31A-E7DC-4340-9768-754E81347126}" srcOrd="0" destOrd="0" presId="urn:microsoft.com/office/officeart/2005/8/layout/cycle6"/>
    <dgm:cxn modelId="{C031553A-6BDC-4D8C-BB84-5D9C288916F7}" srcId="{31CB9168-5FC7-44F8-BBAA-9E6615388DC4}" destId="{052C149A-C616-402E-BA69-4A64FD297CC8}" srcOrd="1" destOrd="0" parTransId="{CD0B0F54-17DB-4EB9-978A-3EFB22C63162}" sibTransId="{7EC9820B-27AF-461D-9C47-4C7DBDB64860}"/>
    <dgm:cxn modelId="{EF1B1448-AC2A-4D5F-BECB-0401D7E0E7F8}" srcId="{31CB9168-5FC7-44F8-BBAA-9E6615388DC4}" destId="{1490DE3A-614C-4874-8F0B-3CD01DCD4345}" srcOrd="0" destOrd="0" parTransId="{BF8C15CA-B364-4F88-B4DD-C65F97E9C89B}" sibTransId="{DA2CF2F4-2BD8-40AF-9E2F-21AA8D52E291}"/>
    <dgm:cxn modelId="{3A1CF94D-F4D1-47C6-A2E6-B78DBD45AB01}" srcId="{31CB9168-5FC7-44F8-BBAA-9E6615388DC4}" destId="{1A0AA6D8-EE94-477F-8C72-769363D2E2DF}" srcOrd="5" destOrd="0" parTransId="{5F3B2163-0560-4B73-8971-67A8641DF6AC}" sibTransId="{6A0049F9-94D9-4F29-8B74-0CB94312656E}"/>
    <dgm:cxn modelId="{628E8D79-A40E-427A-8ACD-E4F5D6085241}" srcId="{31CB9168-5FC7-44F8-BBAA-9E6615388DC4}" destId="{FE11C702-ECD9-448C-9848-A7883BB06C1E}" srcOrd="3" destOrd="0" parTransId="{3CD9C56F-A1CE-4F11-8AD4-5570913551F4}" sibTransId="{3A11C2CB-5702-4B46-8E74-2449461FCA96}"/>
    <dgm:cxn modelId="{30580F8F-DCB7-41E9-B07B-2E45BB996E2E}" type="presOf" srcId="{D468710E-41F4-453E-A707-721EEE4B2D09}" destId="{33B23687-A2AB-4AD1-AB7D-CDF8B31423DD}" srcOrd="0" destOrd="0" presId="urn:microsoft.com/office/officeart/2005/8/layout/cycle6"/>
    <dgm:cxn modelId="{65CE3D93-4F02-4CB4-8BF2-EC87B821B585}" type="presOf" srcId="{FE11C702-ECD9-448C-9848-A7883BB06C1E}" destId="{8CF9E3FF-7895-44B4-9C68-40D71E3B595B}" srcOrd="0" destOrd="0" presId="urn:microsoft.com/office/officeart/2005/8/layout/cycle6"/>
    <dgm:cxn modelId="{BAF9089D-8B02-4826-997A-121E424B4A1D}" srcId="{31CB9168-5FC7-44F8-BBAA-9E6615388DC4}" destId="{05B8D976-D35C-455E-AF05-93C430FA970A}" srcOrd="6" destOrd="0" parTransId="{5B36A7CC-7F71-4F67-98F2-26FC0681B2EF}" sibTransId="{E00A19DF-55B9-4AAF-91D7-E569D0BC6E8D}"/>
    <dgm:cxn modelId="{B47F49B1-9153-4F6C-A087-EC552370BD34}" srcId="{31CB9168-5FC7-44F8-BBAA-9E6615388DC4}" destId="{2A7F7374-C621-4D1A-9C6C-94624C28755A}" srcOrd="4" destOrd="0" parTransId="{C952662A-2881-445A-AFB7-E69A0314EC0C}" sibTransId="{B06509C9-6213-4F20-93DB-112A59E77748}"/>
    <dgm:cxn modelId="{121697BC-3E43-45D6-B297-33959337138E}" srcId="{31CB9168-5FC7-44F8-BBAA-9E6615388DC4}" destId="{D468710E-41F4-453E-A707-721EEE4B2D09}" srcOrd="7" destOrd="0" parTransId="{1972DE88-FD82-4BE5-A6DA-76B62C04DEAE}" sibTransId="{C7B8628C-1D75-45FE-BCDB-D474CB9AA351}"/>
    <dgm:cxn modelId="{7195DAD5-9E4B-447B-99C3-34FAFDD0FEE3}" type="presOf" srcId="{6A0049F9-94D9-4F29-8B74-0CB94312656E}" destId="{46F1FDEA-A31E-4781-805A-A101B3937D52}" srcOrd="0" destOrd="0" presId="urn:microsoft.com/office/officeart/2005/8/layout/cycle6"/>
    <dgm:cxn modelId="{E3CF3ED8-190A-4CF7-AB8C-629AC0438605}" type="presOf" srcId="{05B8D976-D35C-455E-AF05-93C430FA970A}" destId="{6935B573-24AD-4229-95F9-F57BCCCA7253}" srcOrd="0" destOrd="0" presId="urn:microsoft.com/office/officeart/2005/8/layout/cycle6"/>
    <dgm:cxn modelId="{81482EDC-970A-47B0-8ACB-90A3E429D190}" type="presOf" srcId="{DA2CF2F4-2BD8-40AF-9E2F-21AA8D52E291}" destId="{F2DAB869-C449-4988-B697-82126F339408}" srcOrd="0" destOrd="0" presId="urn:microsoft.com/office/officeart/2005/8/layout/cycle6"/>
    <dgm:cxn modelId="{C47945E7-58F3-4C33-915F-6DA2CFBB349D}" srcId="{31CB9168-5FC7-44F8-BBAA-9E6615388DC4}" destId="{DBFFA61D-7AF6-4073-8072-2787F1AD12C6}" srcOrd="2" destOrd="0" parTransId="{09247059-AB36-4EA9-8DC0-4A2D86DD308A}" sibTransId="{BD18000D-78B3-4483-8161-974875FB28C1}"/>
    <dgm:cxn modelId="{C0415AEA-3EA1-4479-B6C8-374C7A5A8034}" type="presOf" srcId="{BD18000D-78B3-4483-8161-974875FB28C1}" destId="{BEF81EE1-0279-4B9D-830A-F74595A0ECBB}" srcOrd="0" destOrd="0" presId="urn:microsoft.com/office/officeart/2005/8/layout/cycle6"/>
    <dgm:cxn modelId="{5E8C75F3-ED4F-4137-87A9-DD8BBB3CFB99}" type="presOf" srcId="{31CB9168-5FC7-44F8-BBAA-9E6615388DC4}" destId="{D7C9027D-A3FE-431B-BCEC-1E7C142F8D2C}" srcOrd="0" destOrd="0" presId="urn:microsoft.com/office/officeart/2005/8/layout/cycle6"/>
    <dgm:cxn modelId="{37E152F6-C0C0-403A-A245-FE373D40230B}" type="presOf" srcId="{052C149A-C616-402E-BA69-4A64FD297CC8}" destId="{B4109C58-E4B9-40A6-A6A0-A660FD212348}" srcOrd="0" destOrd="0" presId="urn:microsoft.com/office/officeart/2005/8/layout/cycle6"/>
    <dgm:cxn modelId="{89E9E9FC-6979-4B5F-BB71-09A7CEE70513}" type="presOf" srcId="{B06509C9-6213-4F20-93DB-112A59E77748}" destId="{FEEAEAAF-831E-4B7D-9878-1FD5BD806E99}" srcOrd="0" destOrd="0" presId="urn:microsoft.com/office/officeart/2005/8/layout/cycle6"/>
    <dgm:cxn modelId="{A739114E-5097-4623-825A-9DCC97862DB6}" type="presParOf" srcId="{D7C9027D-A3FE-431B-BCEC-1E7C142F8D2C}" destId="{B1722F03-EEEE-4AFF-921E-D6DF7B565764}" srcOrd="0" destOrd="0" presId="urn:microsoft.com/office/officeart/2005/8/layout/cycle6"/>
    <dgm:cxn modelId="{46045303-51AD-41EF-8BB4-1C8F52056EFA}" type="presParOf" srcId="{D7C9027D-A3FE-431B-BCEC-1E7C142F8D2C}" destId="{8A2E7A0B-24F2-4C6F-8223-E4FD7A370AA7}" srcOrd="1" destOrd="0" presId="urn:microsoft.com/office/officeart/2005/8/layout/cycle6"/>
    <dgm:cxn modelId="{AC198212-30CF-4C7D-B4E8-38BCEF51AF20}" type="presParOf" srcId="{D7C9027D-A3FE-431B-BCEC-1E7C142F8D2C}" destId="{F2DAB869-C449-4988-B697-82126F339408}" srcOrd="2" destOrd="0" presId="urn:microsoft.com/office/officeart/2005/8/layout/cycle6"/>
    <dgm:cxn modelId="{31AA31B6-FC98-427E-8335-74BD9660A80A}" type="presParOf" srcId="{D7C9027D-A3FE-431B-BCEC-1E7C142F8D2C}" destId="{B4109C58-E4B9-40A6-A6A0-A660FD212348}" srcOrd="3" destOrd="0" presId="urn:microsoft.com/office/officeart/2005/8/layout/cycle6"/>
    <dgm:cxn modelId="{7188CD6B-D617-4B74-BC0D-5E12C00A31E1}" type="presParOf" srcId="{D7C9027D-A3FE-431B-BCEC-1E7C142F8D2C}" destId="{A735F91E-B1C0-4572-9461-B88B40E34562}" srcOrd="4" destOrd="0" presId="urn:microsoft.com/office/officeart/2005/8/layout/cycle6"/>
    <dgm:cxn modelId="{DE9575BB-9254-48B5-8D93-A85008DAEB58}" type="presParOf" srcId="{D7C9027D-A3FE-431B-BCEC-1E7C142F8D2C}" destId="{C34E76D8-AA51-427C-802F-C00A58BB0634}" srcOrd="5" destOrd="0" presId="urn:microsoft.com/office/officeart/2005/8/layout/cycle6"/>
    <dgm:cxn modelId="{EDB94092-439D-445E-9A7A-A711B855A184}" type="presParOf" srcId="{D7C9027D-A3FE-431B-BCEC-1E7C142F8D2C}" destId="{52F6AFE3-19E2-4DBA-B4E3-DE7FFABE6DD1}" srcOrd="6" destOrd="0" presId="urn:microsoft.com/office/officeart/2005/8/layout/cycle6"/>
    <dgm:cxn modelId="{0EF94A87-D238-45F8-89FC-8219B31FDFC2}" type="presParOf" srcId="{D7C9027D-A3FE-431B-BCEC-1E7C142F8D2C}" destId="{87DCDC8C-EAAF-42C8-90FD-2B58F605739E}" srcOrd="7" destOrd="0" presId="urn:microsoft.com/office/officeart/2005/8/layout/cycle6"/>
    <dgm:cxn modelId="{783103E8-DD54-4144-BD5C-F41A4BC104D3}" type="presParOf" srcId="{D7C9027D-A3FE-431B-BCEC-1E7C142F8D2C}" destId="{BEF81EE1-0279-4B9D-830A-F74595A0ECBB}" srcOrd="8" destOrd="0" presId="urn:microsoft.com/office/officeart/2005/8/layout/cycle6"/>
    <dgm:cxn modelId="{7403C9CD-1B01-4369-B8EB-9CA401D80744}" type="presParOf" srcId="{D7C9027D-A3FE-431B-BCEC-1E7C142F8D2C}" destId="{8CF9E3FF-7895-44B4-9C68-40D71E3B595B}" srcOrd="9" destOrd="0" presId="urn:microsoft.com/office/officeart/2005/8/layout/cycle6"/>
    <dgm:cxn modelId="{AEFB10B6-604C-467E-B082-9E33D3766857}" type="presParOf" srcId="{D7C9027D-A3FE-431B-BCEC-1E7C142F8D2C}" destId="{4D54203B-8E03-4BDD-A08B-ECBA3D5EECAE}" srcOrd="10" destOrd="0" presId="urn:microsoft.com/office/officeart/2005/8/layout/cycle6"/>
    <dgm:cxn modelId="{2BB10201-0A55-4629-AA39-BE91775B953E}" type="presParOf" srcId="{D7C9027D-A3FE-431B-BCEC-1E7C142F8D2C}" destId="{5689C31A-E7DC-4340-9768-754E81347126}" srcOrd="11" destOrd="0" presId="urn:microsoft.com/office/officeart/2005/8/layout/cycle6"/>
    <dgm:cxn modelId="{9AECC930-F52A-47DC-AB20-EC8AE4E56500}" type="presParOf" srcId="{D7C9027D-A3FE-431B-BCEC-1E7C142F8D2C}" destId="{92F73757-8C01-418B-8F86-80EA4C679A7A}" srcOrd="12" destOrd="0" presId="urn:microsoft.com/office/officeart/2005/8/layout/cycle6"/>
    <dgm:cxn modelId="{EF86BD3E-9E40-4DFB-9AAB-33191A54773E}" type="presParOf" srcId="{D7C9027D-A3FE-431B-BCEC-1E7C142F8D2C}" destId="{E3210016-FA54-492B-8584-E84748F883B8}" srcOrd="13" destOrd="0" presId="urn:microsoft.com/office/officeart/2005/8/layout/cycle6"/>
    <dgm:cxn modelId="{DB4F9DA8-08C5-4104-A2F1-8B7FE9E17816}" type="presParOf" srcId="{D7C9027D-A3FE-431B-BCEC-1E7C142F8D2C}" destId="{FEEAEAAF-831E-4B7D-9878-1FD5BD806E99}" srcOrd="14" destOrd="0" presId="urn:microsoft.com/office/officeart/2005/8/layout/cycle6"/>
    <dgm:cxn modelId="{B83DC041-44B5-492A-9F9C-76B929F35AD1}" type="presParOf" srcId="{D7C9027D-A3FE-431B-BCEC-1E7C142F8D2C}" destId="{2914B45D-5CDA-4DB0-BD97-48AD69B41A1A}" srcOrd="15" destOrd="0" presId="urn:microsoft.com/office/officeart/2005/8/layout/cycle6"/>
    <dgm:cxn modelId="{9141507F-246A-435D-ACC8-B7DDDF4CC9E0}" type="presParOf" srcId="{D7C9027D-A3FE-431B-BCEC-1E7C142F8D2C}" destId="{8B3B774A-D7B4-40F1-9C3A-61273FC36621}" srcOrd="16" destOrd="0" presId="urn:microsoft.com/office/officeart/2005/8/layout/cycle6"/>
    <dgm:cxn modelId="{43163EB2-A007-403D-9018-45E834DF287D}" type="presParOf" srcId="{D7C9027D-A3FE-431B-BCEC-1E7C142F8D2C}" destId="{46F1FDEA-A31E-4781-805A-A101B3937D52}" srcOrd="17" destOrd="0" presId="urn:microsoft.com/office/officeart/2005/8/layout/cycle6"/>
    <dgm:cxn modelId="{7FAD38F9-A715-48DF-BE38-D5C39CB3E6D5}" type="presParOf" srcId="{D7C9027D-A3FE-431B-BCEC-1E7C142F8D2C}" destId="{6935B573-24AD-4229-95F9-F57BCCCA7253}" srcOrd="18" destOrd="0" presId="urn:microsoft.com/office/officeart/2005/8/layout/cycle6"/>
    <dgm:cxn modelId="{5282CF16-E859-48A9-8528-5302EEADDBBE}" type="presParOf" srcId="{D7C9027D-A3FE-431B-BCEC-1E7C142F8D2C}" destId="{211FCC7A-7928-4CCC-BECB-1AF46BCFB3B1}" srcOrd="19" destOrd="0" presId="urn:microsoft.com/office/officeart/2005/8/layout/cycle6"/>
    <dgm:cxn modelId="{FFFCECEB-AE05-426F-AB21-331682CD7B9D}" type="presParOf" srcId="{D7C9027D-A3FE-431B-BCEC-1E7C142F8D2C}" destId="{04B0C812-B1A9-4442-B0A7-E430BB7F5292}" srcOrd="20" destOrd="0" presId="urn:microsoft.com/office/officeart/2005/8/layout/cycle6"/>
    <dgm:cxn modelId="{13D4EF3A-FB86-4187-A444-5CD4C549BA3C}" type="presParOf" srcId="{D7C9027D-A3FE-431B-BCEC-1E7C142F8D2C}" destId="{33B23687-A2AB-4AD1-AB7D-CDF8B31423DD}" srcOrd="21" destOrd="0" presId="urn:microsoft.com/office/officeart/2005/8/layout/cycle6"/>
    <dgm:cxn modelId="{B4A61D12-4A1E-43BC-AD20-1C5AC2542309}" type="presParOf" srcId="{D7C9027D-A3FE-431B-BCEC-1E7C142F8D2C}" destId="{7EC2635F-AB67-4DA7-8100-7AB4A8735444}" srcOrd="22" destOrd="0" presId="urn:microsoft.com/office/officeart/2005/8/layout/cycle6"/>
    <dgm:cxn modelId="{9233F52B-6571-4D88-977D-DDC3DD18C50C}" type="presParOf" srcId="{D7C9027D-A3FE-431B-BCEC-1E7C142F8D2C}" destId="{A0292D5E-7766-43EC-81DD-4FC09FB53CBF}" srcOrd="23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1CB9168-5FC7-44F8-BBAA-9E6615388DC4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490DE3A-614C-4874-8F0B-3CD01DCD4345}">
      <dgm:prSet phldrT="[Text]"/>
      <dgm:spPr/>
      <dgm:t>
        <a:bodyPr/>
        <a:lstStyle/>
        <a:p>
          <a:r>
            <a:rPr lang="en-US" dirty="0"/>
            <a:t>Excavation &amp; Construction</a:t>
          </a:r>
        </a:p>
      </dgm:t>
    </dgm:pt>
    <dgm:pt modelId="{BF8C15CA-B364-4F88-B4DD-C65F97E9C89B}" type="parTrans" cxnId="{EF1B1448-AC2A-4D5F-BECB-0401D7E0E7F8}">
      <dgm:prSet/>
      <dgm:spPr/>
      <dgm:t>
        <a:bodyPr/>
        <a:lstStyle/>
        <a:p>
          <a:endParaRPr lang="en-US"/>
        </a:p>
      </dgm:t>
    </dgm:pt>
    <dgm:pt modelId="{DA2CF2F4-2BD8-40AF-9E2F-21AA8D52E291}" type="sibTrans" cxnId="{EF1B1448-AC2A-4D5F-BECB-0401D7E0E7F8}">
      <dgm:prSet/>
      <dgm:spPr>
        <a:ln w="50800">
          <a:solidFill>
            <a:schemeClr val="bg1"/>
          </a:solidFill>
        </a:ln>
      </dgm:spPr>
      <dgm:t>
        <a:bodyPr/>
        <a:lstStyle/>
        <a:p>
          <a:endParaRPr lang="en-US"/>
        </a:p>
      </dgm:t>
    </dgm:pt>
    <dgm:pt modelId="{052C149A-C616-402E-BA69-4A64FD297CC8}">
      <dgm:prSet phldrT="[Text]" custT="1"/>
      <dgm:spPr/>
      <dgm:t>
        <a:bodyPr/>
        <a:lstStyle/>
        <a:p>
          <a:r>
            <a:rPr lang="en-US" sz="2800" dirty="0"/>
            <a:t>Surface Power</a:t>
          </a:r>
        </a:p>
      </dgm:t>
    </dgm:pt>
    <dgm:pt modelId="{CD0B0F54-17DB-4EB9-978A-3EFB22C63162}" type="parTrans" cxnId="{C031553A-6BDC-4D8C-BB84-5D9C288916F7}">
      <dgm:prSet/>
      <dgm:spPr/>
      <dgm:t>
        <a:bodyPr/>
        <a:lstStyle/>
        <a:p>
          <a:endParaRPr lang="en-US"/>
        </a:p>
      </dgm:t>
    </dgm:pt>
    <dgm:pt modelId="{7EC9820B-27AF-461D-9C47-4C7DBDB64860}" type="sibTrans" cxnId="{C031553A-6BDC-4D8C-BB84-5D9C288916F7}">
      <dgm:prSet/>
      <dgm:spPr>
        <a:ln w="50800">
          <a:solidFill>
            <a:schemeClr val="bg1"/>
          </a:solidFill>
        </a:ln>
      </dgm:spPr>
      <dgm:t>
        <a:bodyPr/>
        <a:lstStyle/>
        <a:p>
          <a:endParaRPr lang="en-US"/>
        </a:p>
      </dgm:t>
    </dgm:pt>
    <dgm:pt modelId="{DBFFA61D-7AF6-4073-8072-2787F1AD12C6}">
      <dgm:prSet phldrT="[Text]"/>
      <dgm:spPr>
        <a:solidFill>
          <a:srgbClr val="661860"/>
        </a:solidFill>
      </dgm:spPr>
      <dgm:t>
        <a:bodyPr/>
        <a:lstStyle/>
        <a:p>
          <a:r>
            <a:rPr lang="en-US" dirty="0"/>
            <a:t>Crosscutting Capabilities</a:t>
          </a:r>
        </a:p>
      </dgm:t>
    </dgm:pt>
    <dgm:pt modelId="{09247059-AB36-4EA9-8DC0-4A2D86DD308A}" type="parTrans" cxnId="{C47945E7-58F3-4C33-915F-6DA2CFBB349D}">
      <dgm:prSet/>
      <dgm:spPr/>
      <dgm:t>
        <a:bodyPr/>
        <a:lstStyle/>
        <a:p>
          <a:endParaRPr lang="en-US"/>
        </a:p>
      </dgm:t>
    </dgm:pt>
    <dgm:pt modelId="{BD18000D-78B3-4483-8161-974875FB28C1}" type="sibTrans" cxnId="{C47945E7-58F3-4C33-915F-6DA2CFBB349D}">
      <dgm:prSet/>
      <dgm:spPr>
        <a:ln w="50800">
          <a:solidFill>
            <a:schemeClr val="bg1"/>
          </a:solidFill>
        </a:ln>
      </dgm:spPr>
      <dgm:t>
        <a:bodyPr/>
        <a:lstStyle/>
        <a:p>
          <a:endParaRPr lang="en-US"/>
        </a:p>
      </dgm:t>
    </dgm:pt>
    <dgm:pt modelId="{D468710E-41F4-453E-A707-721EEE4B2D09}">
      <dgm:prSet phldrT="[Text]"/>
      <dgm:spPr/>
      <dgm:t>
        <a:bodyPr/>
        <a:lstStyle/>
        <a:p>
          <a:r>
            <a:rPr lang="en-US" dirty="0"/>
            <a:t>In-Situ Resource Utilization</a:t>
          </a:r>
        </a:p>
      </dgm:t>
    </dgm:pt>
    <dgm:pt modelId="{1972DE88-FD82-4BE5-A6DA-76B62C04DEAE}" type="parTrans" cxnId="{121697BC-3E43-45D6-B297-33959337138E}">
      <dgm:prSet/>
      <dgm:spPr/>
      <dgm:t>
        <a:bodyPr/>
        <a:lstStyle/>
        <a:p>
          <a:endParaRPr lang="en-US"/>
        </a:p>
      </dgm:t>
    </dgm:pt>
    <dgm:pt modelId="{C7B8628C-1D75-45FE-BCDB-D474CB9AA351}" type="sibTrans" cxnId="{121697BC-3E43-45D6-B297-33959337138E}">
      <dgm:prSet/>
      <dgm:spPr>
        <a:ln w="50800">
          <a:solidFill>
            <a:schemeClr val="bg1"/>
          </a:solidFill>
        </a:ln>
      </dgm:spPr>
      <dgm:t>
        <a:bodyPr/>
        <a:lstStyle/>
        <a:p>
          <a:endParaRPr lang="en-US"/>
        </a:p>
      </dgm:t>
    </dgm:pt>
    <dgm:pt modelId="{D7C9027D-A3FE-431B-BCEC-1E7C142F8D2C}" type="pres">
      <dgm:prSet presAssocID="{31CB9168-5FC7-44F8-BBAA-9E6615388DC4}" presName="cycle" presStyleCnt="0">
        <dgm:presLayoutVars>
          <dgm:dir/>
          <dgm:resizeHandles val="exact"/>
        </dgm:presLayoutVars>
      </dgm:prSet>
      <dgm:spPr/>
    </dgm:pt>
    <dgm:pt modelId="{B1722F03-EEEE-4AFF-921E-D6DF7B565764}" type="pres">
      <dgm:prSet presAssocID="{1490DE3A-614C-4874-8F0B-3CD01DCD4345}" presName="node" presStyleLbl="node1" presStyleIdx="0" presStyleCnt="4" custScaleX="126250" custScaleY="129487">
        <dgm:presLayoutVars>
          <dgm:bulletEnabled val="1"/>
        </dgm:presLayoutVars>
      </dgm:prSet>
      <dgm:spPr/>
    </dgm:pt>
    <dgm:pt modelId="{8A2E7A0B-24F2-4C6F-8223-E4FD7A370AA7}" type="pres">
      <dgm:prSet presAssocID="{1490DE3A-614C-4874-8F0B-3CD01DCD4345}" presName="spNode" presStyleCnt="0"/>
      <dgm:spPr/>
    </dgm:pt>
    <dgm:pt modelId="{F2DAB869-C449-4988-B697-82126F339408}" type="pres">
      <dgm:prSet presAssocID="{DA2CF2F4-2BD8-40AF-9E2F-21AA8D52E291}" presName="sibTrans" presStyleLbl="sibTrans1D1" presStyleIdx="0" presStyleCnt="4"/>
      <dgm:spPr/>
    </dgm:pt>
    <dgm:pt modelId="{B4109C58-E4B9-40A6-A6A0-A660FD212348}" type="pres">
      <dgm:prSet presAssocID="{052C149A-C616-402E-BA69-4A64FD297CC8}" presName="node" presStyleLbl="node1" presStyleIdx="1" presStyleCnt="4" custScaleX="126250" custScaleY="129487">
        <dgm:presLayoutVars>
          <dgm:bulletEnabled val="1"/>
        </dgm:presLayoutVars>
      </dgm:prSet>
      <dgm:spPr/>
    </dgm:pt>
    <dgm:pt modelId="{A735F91E-B1C0-4572-9461-B88B40E34562}" type="pres">
      <dgm:prSet presAssocID="{052C149A-C616-402E-BA69-4A64FD297CC8}" presName="spNode" presStyleCnt="0"/>
      <dgm:spPr/>
    </dgm:pt>
    <dgm:pt modelId="{C34E76D8-AA51-427C-802F-C00A58BB0634}" type="pres">
      <dgm:prSet presAssocID="{7EC9820B-27AF-461D-9C47-4C7DBDB64860}" presName="sibTrans" presStyleLbl="sibTrans1D1" presStyleIdx="1" presStyleCnt="4"/>
      <dgm:spPr/>
    </dgm:pt>
    <dgm:pt modelId="{52F6AFE3-19E2-4DBA-B4E3-DE7FFABE6DD1}" type="pres">
      <dgm:prSet presAssocID="{DBFFA61D-7AF6-4073-8072-2787F1AD12C6}" presName="node" presStyleLbl="node1" presStyleIdx="2" presStyleCnt="4" custScaleX="126250" custScaleY="129487">
        <dgm:presLayoutVars>
          <dgm:bulletEnabled val="1"/>
        </dgm:presLayoutVars>
      </dgm:prSet>
      <dgm:spPr/>
    </dgm:pt>
    <dgm:pt modelId="{87DCDC8C-EAAF-42C8-90FD-2B58F605739E}" type="pres">
      <dgm:prSet presAssocID="{DBFFA61D-7AF6-4073-8072-2787F1AD12C6}" presName="spNode" presStyleCnt="0"/>
      <dgm:spPr/>
    </dgm:pt>
    <dgm:pt modelId="{BEF81EE1-0279-4B9D-830A-F74595A0ECBB}" type="pres">
      <dgm:prSet presAssocID="{BD18000D-78B3-4483-8161-974875FB28C1}" presName="sibTrans" presStyleLbl="sibTrans1D1" presStyleIdx="2" presStyleCnt="4"/>
      <dgm:spPr/>
    </dgm:pt>
    <dgm:pt modelId="{33B23687-A2AB-4AD1-AB7D-CDF8B31423DD}" type="pres">
      <dgm:prSet presAssocID="{D468710E-41F4-453E-A707-721EEE4B2D09}" presName="node" presStyleLbl="node1" presStyleIdx="3" presStyleCnt="4" custScaleX="126250" custScaleY="129487">
        <dgm:presLayoutVars>
          <dgm:bulletEnabled val="1"/>
        </dgm:presLayoutVars>
      </dgm:prSet>
      <dgm:spPr/>
    </dgm:pt>
    <dgm:pt modelId="{7EC2635F-AB67-4DA7-8100-7AB4A8735444}" type="pres">
      <dgm:prSet presAssocID="{D468710E-41F4-453E-A707-721EEE4B2D09}" presName="spNode" presStyleCnt="0"/>
      <dgm:spPr/>
    </dgm:pt>
    <dgm:pt modelId="{A0292D5E-7766-43EC-81DD-4FC09FB53CBF}" type="pres">
      <dgm:prSet presAssocID="{C7B8628C-1D75-45FE-BCDB-D474CB9AA351}" presName="sibTrans" presStyleLbl="sibTrans1D1" presStyleIdx="3" presStyleCnt="4"/>
      <dgm:spPr/>
    </dgm:pt>
  </dgm:ptLst>
  <dgm:cxnLst>
    <dgm:cxn modelId="{DE18AD0C-C89F-49B4-AA24-769F85A901E4}" type="presOf" srcId="{DBFFA61D-7AF6-4073-8072-2787F1AD12C6}" destId="{52F6AFE3-19E2-4DBA-B4E3-DE7FFABE6DD1}" srcOrd="0" destOrd="0" presId="urn:microsoft.com/office/officeart/2005/8/layout/cycle6"/>
    <dgm:cxn modelId="{FC61DE0D-DDD4-4936-BCB3-97AA53A1421C}" type="presOf" srcId="{C7B8628C-1D75-45FE-BCDB-D474CB9AA351}" destId="{A0292D5E-7766-43EC-81DD-4FC09FB53CBF}" srcOrd="0" destOrd="0" presId="urn:microsoft.com/office/officeart/2005/8/layout/cycle6"/>
    <dgm:cxn modelId="{7D5E3616-FFF1-470C-BE2C-57E239FD3DC6}" type="presOf" srcId="{1490DE3A-614C-4874-8F0B-3CD01DCD4345}" destId="{B1722F03-EEEE-4AFF-921E-D6DF7B565764}" srcOrd="0" destOrd="0" presId="urn:microsoft.com/office/officeart/2005/8/layout/cycle6"/>
    <dgm:cxn modelId="{A635C429-D1A0-408E-9FBA-36432F3FBC34}" type="presOf" srcId="{7EC9820B-27AF-461D-9C47-4C7DBDB64860}" destId="{C34E76D8-AA51-427C-802F-C00A58BB0634}" srcOrd="0" destOrd="0" presId="urn:microsoft.com/office/officeart/2005/8/layout/cycle6"/>
    <dgm:cxn modelId="{C031553A-6BDC-4D8C-BB84-5D9C288916F7}" srcId="{31CB9168-5FC7-44F8-BBAA-9E6615388DC4}" destId="{052C149A-C616-402E-BA69-4A64FD297CC8}" srcOrd="1" destOrd="0" parTransId="{CD0B0F54-17DB-4EB9-978A-3EFB22C63162}" sibTransId="{7EC9820B-27AF-461D-9C47-4C7DBDB64860}"/>
    <dgm:cxn modelId="{EF1B1448-AC2A-4D5F-BECB-0401D7E0E7F8}" srcId="{31CB9168-5FC7-44F8-BBAA-9E6615388DC4}" destId="{1490DE3A-614C-4874-8F0B-3CD01DCD4345}" srcOrd="0" destOrd="0" parTransId="{BF8C15CA-B364-4F88-B4DD-C65F97E9C89B}" sibTransId="{DA2CF2F4-2BD8-40AF-9E2F-21AA8D52E291}"/>
    <dgm:cxn modelId="{30580F8F-DCB7-41E9-B07B-2E45BB996E2E}" type="presOf" srcId="{D468710E-41F4-453E-A707-721EEE4B2D09}" destId="{33B23687-A2AB-4AD1-AB7D-CDF8B31423DD}" srcOrd="0" destOrd="0" presId="urn:microsoft.com/office/officeart/2005/8/layout/cycle6"/>
    <dgm:cxn modelId="{121697BC-3E43-45D6-B297-33959337138E}" srcId="{31CB9168-5FC7-44F8-BBAA-9E6615388DC4}" destId="{D468710E-41F4-453E-A707-721EEE4B2D09}" srcOrd="3" destOrd="0" parTransId="{1972DE88-FD82-4BE5-A6DA-76B62C04DEAE}" sibTransId="{C7B8628C-1D75-45FE-BCDB-D474CB9AA351}"/>
    <dgm:cxn modelId="{81482EDC-970A-47B0-8ACB-90A3E429D190}" type="presOf" srcId="{DA2CF2F4-2BD8-40AF-9E2F-21AA8D52E291}" destId="{F2DAB869-C449-4988-B697-82126F339408}" srcOrd="0" destOrd="0" presId="urn:microsoft.com/office/officeart/2005/8/layout/cycle6"/>
    <dgm:cxn modelId="{C47945E7-58F3-4C33-915F-6DA2CFBB349D}" srcId="{31CB9168-5FC7-44F8-BBAA-9E6615388DC4}" destId="{DBFFA61D-7AF6-4073-8072-2787F1AD12C6}" srcOrd="2" destOrd="0" parTransId="{09247059-AB36-4EA9-8DC0-4A2D86DD308A}" sibTransId="{BD18000D-78B3-4483-8161-974875FB28C1}"/>
    <dgm:cxn modelId="{C0415AEA-3EA1-4479-B6C8-374C7A5A8034}" type="presOf" srcId="{BD18000D-78B3-4483-8161-974875FB28C1}" destId="{BEF81EE1-0279-4B9D-830A-F74595A0ECBB}" srcOrd="0" destOrd="0" presId="urn:microsoft.com/office/officeart/2005/8/layout/cycle6"/>
    <dgm:cxn modelId="{5E8C75F3-ED4F-4137-87A9-DD8BBB3CFB99}" type="presOf" srcId="{31CB9168-5FC7-44F8-BBAA-9E6615388DC4}" destId="{D7C9027D-A3FE-431B-BCEC-1E7C142F8D2C}" srcOrd="0" destOrd="0" presId="urn:microsoft.com/office/officeart/2005/8/layout/cycle6"/>
    <dgm:cxn modelId="{37E152F6-C0C0-403A-A245-FE373D40230B}" type="presOf" srcId="{052C149A-C616-402E-BA69-4A64FD297CC8}" destId="{B4109C58-E4B9-40A6-A6A0-A660FD212348}" srcOrd="0" destOrd="0" presId="urn:microsoft.com/office/officeart/2005/8/layout/cycle6"/>
    <dgm:cxn modelId="{A739114E-5097-4623-825A-9DCC97862DB6}" type="presParOf" srcId="{D7C9027D-A3FE-431B-BCEC-1E7C142F8D2C}" destId="{B1722F03-EEEE-4AFF-921E-D6DF7B565764}" srcOrd="0" destOrd="0" presId="urn:microsoft.com/office/officeart/2005/8/layout/cycle6"/>
    <dgm:cxn modelId="{46045303-51AD-41EF-8BB4-1C8F52056EFA}" type="presParOf" srcId="{D7C9027D-A3FE-431B-BCEC-1E7C142F8D2C}" destId="{8A2E7A0B-24F2-4C6F-8223-E4FD7A370AA7}" srcOrd="1" destOrd="0" presId="urn:microsoft.com/office/officeart/2005/8/layout/cycle6"/>
    <dgm:cxn modelId="{AC198212-30CF-4C7D-B4E8-38BCEF51AF20}" type="presParOf" srcId="{D7C9027D-A3FE-431B-BCEC-1E7C142F8D2C}" destId="{F2DAB869-C449-4988-B697-82126F339408}" srcOrd="2" destOrd="0" presId="urn:microsoft.com/office/officeart/2005/8/layout/cycle6"/>
    <dgm:cxn modelId="{31AA31B6-FC98-427E-8335-74BD9660A80A}" type="presParOf" srcId="{D7C9027D-A3FE-431B-BCEC-1E7C142F8D2C}" destId="{B4109C58-E4B9-40A6-A6A0-A660FD212348}" srcOrd="3" destOrd="0" presId="urn:microsoft.com/office/officeart/2005/8/layout/cycle6"/>
    <dgm:cxn modelId="{7188CD6B-D617-4B74-BC0D-5E12C00A31E1}" type="presParOf" srcId="{D7C9027D-A3FE-431B-BCEC-1E7C142F8D2C}" destId="{A735F91E-B1C0-4572-9461-B88B40E34562}" srcOrd="4" destOrd="0" presId="urn:microsoft.com/office/officeart/2005/8/layout/cycle6"/>
    <dgm:cxn modelId="{DE9575BB-9254-48B5-8D93-A85008DAEB58}" type="presParOf" srcId="{D7C9027D-A3FE-431B-BCEC-1E7C142F8D2C}" destId="{C34E76D8-AA51-427C-802F-C00A58BB0634}" srcOrd="5" destOrd="0" presId="urn:microsoft.com/office/officeart/2005/8/layout/cycle6"/>
    <dgm:cxn modelId="{EDB94092-439D-445E-9A7A-A711B855A184}" type="presParOf" srcId="{D7C9027D-A3FE-431B-BCEC-1E7C142F8D2C}" destId="{52F6AFE3-19E2-4DBA-B4E3-DE7FFABE6DD1}" srcOrd="6" destOrd="0" presId="urn:microsoft.com/office/officeart/2005/8/layout/cycle6"/>
    <dgm:cxn modelId="{0EF94A87-D238-45F8-89FC-8219B31FDFC2}" type="presParOf" srcId="{D7C9027D-A3FE-431B-BCEC-1E7C142F8D2C}" destId="{87DCDC8C-EAAF-42C8-90FD-2B58F605739E}" srcOrd="7" destOrd="0" presId="urn:microsoft.com/office/officeart/2005/8/layout/cycle6"/>
    <dgm:cxn modelId="{783103E8-DD54-4144-BD5C-F41A4BC104D3}" type="presParOf" srcId="{D7C9027D-A3FE-431B-BCEC-1E7C142F8D2C}" destId="{BEF81EE1-0279-4B9D-830A-F74595A0ECBB}" srcOrd="8" destOrd="0" presId="urn:microsoft.com/office/officeart/2005/8/layout/cycle6"/>
    <dgm:cxn modelId="{13D4EF3A-FB86-4187-A444-5CD4C549BA3C}" type="presParOf" srcId="{D7C9027D-A3FE-431B-BCEC-1E7C142F8D2C}" destId="{33B23687-A2AB-4AD1-AB7D-CDF8B31423DD}" srcOrd="9" destOrd="0" presId="urn:microsoft.com/office/officeart/2005/8/layout/cycle6"/>
    <dgm:cxn modelId="{B4A61D12-4A1E-43BC-AD20-1C5AC2542309}" type="presParOf" srcId="{D7C9027D-A3FE-431B-BCEC-1E7C142F8D2C}" destId="{7EC2635F-AB67-4DA7-8100-7AB4A8735444}" srcOrd="10" destOrd="0" presId="urn:microsoft.com/office/officeart/2005/8/layout/cycle6"/>
    <dgm:cxn modelId="{9233F52B-6571-4D88-977D-DDC3DD18C50C}" type="presParOf" srcId="{D7C9027D-A3FE-431B-BCEC-1E7C142F8D2C}" destId="{A0292D5E-7766-43EC-81DD-4FC09FB53CBF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FECCEC6-B934-436C-8EC9-D5397FAD159D}" type="doc">
      <dgm:prSet loTypeId="urn:microsoft.com/office/officeart/2005/8/layout/lProcess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C5D4423-EE29-4E44-891C-3F4118780E68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Merging into one Crosscutting Capabilities area</a:t>
          </a:r>
          <a:r>
            <a:rPr lang="en-US" sz="2400" dirty="0">
              <a:solidFill>
                <a:schemeClr val="tx1"/>
              </a:solidFill>
            </a:rPr>
            <a:t>:</a:t>
          </a:r>
        </a:p>
      </dgm:t>
    </dgm:pt>
    <dgm:pt modelId="{DC16A746-64AB-4B18-8080-9DDDB390A51C}" type="parTrans" cxnId="{06A13E0E-0F67-4019-8247-70E50962C07D}">
      <dgm:prSet/>
      <dgm:spPr/>
      <dgm:t>
        <a:bodyPr/>
        <a:lstStyle/>
        <a:p>
          <a:endParaRPr lang="en-US"/>
        </a:p>
      </dgm:t>
    </dgm:pt>
    <dgm:pt modelId="{413EC502-0064-4397-B569-DF4023AB3C15}" type="sibTrans" cxnId="{06A13E0E-0F67-4019-8247-70E50962C07D}">
      <dgm:prSet/>
      <dgm:spPr/>
      <dgm:t>
        <a:bodyPr/>
        <a:lstStyle/>
        <a:p>
          <a:endParaRPr lang="en-US"/>
        </a:p>
      </dgm:t>
    </dgm:pt>
    <dgm:pt modelId="{63771AA0-96D9-436A-BDFA-EC68E43894C8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</a:rPr>
            <a:t>Lunar Infrastructure Foundational Technologies Focus Areas Remain:</a:t>
          </a:r>
        </a:p>
      </dgm:t>
    </dgm:pt>
    <dgm:pt modelId="{E458E28A-123C-4D9B-9A0F-2F8B308AF65C}" type="parTrans" cxnId="{5C918E52-1E0C-43D7-80D4-705F0005DDDC}">
      <dgm:prSet/>
      <dgm:spPr/>
      <dgm:t>
        <a:bodyPr/>
        <a:lstStyle/>
        <a:p>
          <a:endParaRPr lang="en-US"/>
        </a:p>
      </dgm:t>
    </dgm:pt>
    <dgm:pt modelId="{FC6D3F5E-0E68-41FB-8570-3F5C87EC449F}" type="sibTrans" cxnId="{5C918E52-1E0C-43D7-80D4-705F0005DDDC}">
      <dgm:prSet/>
      <dgm:spPr/>
      <dgm:t>
        <a:bodyPr/>
        <a:lstStyle/>
        <a:p>
          <a:endParaRPr lang="en-US"/>
        </a:p>
      </dgm:t>
    </dgm:pt>
    <dgm:pt modelId="{13753CB5-9562-4FA5-A64E-187EB56485BB}">
      <dgm:prSet phldrT="[Text]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</a:rPr>
            <a:t>Allowing us to:</a:t>
          </a:r>
        </a:p>
      </dgm:t>
    </dgm:pt>
    <dgm:pt modelId="{7AC4F8F9-D6DF-4D74-AFEB-3232C3F16A12}" type="parTrans" cxnId="{3BDBE465-BFAD-406B-9E18-EB1905487180}">
      <dgm:prSet/>
      <dgm:spPr/>
      <dgm:t>
        <a:bodyPr/>
        <a:lstStyle/>
        <a:p>
          <a:endParaRPr lang="en-US"/>
        </a:p>
      </dgm:t>
    </dgm:pt>
    <dgm:pt modelId="{12756FB4-550E-482C-97AA-115BC419880C}" type="sibTrans" cxnId="{3BDBE465-BFAD-406B-9E18-EB1905487180}">
      <dgm:prSet/>
      <dgm:spPr/>
      <dgm:t>
        <a:bodyPr/>
        <a:lstStyle/>
        <a:p>
          <a:endParaRPr lang="en-US"/>
        </a:p>
      </dgm:t>
    </dgm:pt>
    <dgm:pt modelId="{C4A312C0-7037-485E-959F-50356BC81915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n-US" sz="1500" dirty="0">
              <a:solidFill>
                <a:schemeClr val="tx1"/>
              </a:solidFill>
            </a:rPr>
            <a:t>Extreme Environments</a:t>
          </a:r>
        </a:p>
      </dgm:t>
    </dgm:pt>
    <dgm:pt modelId="{EA547D9B-87F4-4263-B6CB-F738F1EEB334}" type="parTrans" cxnId="{521299A9-6357-4E98-A267-683EBCED815D}">
      <dgm:prSet/>
      <dgm:spPr/>
      <dgm:t>
        <a:bodyPr/>
        <a:lstStyle/>
        <a:p>
          <a:endParaRPr lang="en-US"/>
        </a:p>
      </dgm:t>
    </dgm:pt>
    <dgm:pt modelId="{2EAF125A-6C4E-4050-BFDC-324E76E219D2}" type="sibTrans" cxnId="{521299A9-6357-4E98-A267-683EBCED815D}">
      <dgm:prSet/>
      <dgm:spPr/>
      <dgm:t>
        <a:bodyPr/>
        <a:lstStyle/>
        <a:p>
          <a:endParaRPr lang="en-US"/>
        </a:p>
      </dgm:t>
    </dgm:pt>
    <dgm:pt modelId="{56CA5A38-0368-4ED2-A135-E4583B8C9B3D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n-US" sz="1500" dirty="0">
              <a:solidFill>
                <a:schemeClr val="tx1"/>
              </a:solidFill>
            </a:rPr>
            <a:t>Dust Mitigation</a:t>
          </a:r>
        </a:p>
      </dgm:t>
    </dgm:pt>
    <dgm:pt modelId="{C38DCB97-990C-4627-A950-21CDC99044DD}" type="parTrans" cxnId="{6D0138CC-765B-4FFD-A93E-A045B36F3D88}">
      <dgm:prSet/>
      <dgm:spPr/>
      <dgm:t>
        <a:bodyPr/>
        <a:lstStyle/>
        <a:p>
          <a:endParaRPr lang="en-US"/>
        </a:p>
      </dgm:t>
    </dgm:pt>
    <dgm:pt modelId="{5D2593C1-F4C1-4E3E-9C48-66953502845F}" type="sibTrans" cxnId="{6D0138CC-765B-4FFD-A93E-A045B36F3D88}">
      <dgm:prSet/>
      <dgm:spPr/>
      <dgm:t>
        <a:bodyPr/>
        <a:lstStyle/>
        <a:p>
          <a:endParaRPr lang="en-US"/>
        </a:p>
      </dgm:t>
    </dgm:pt>
    <dgm:pt modelId="{64933963-5684-401B-ADFE-A9CAD2E8BD9D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n-US" sz="1500" dirty="0">
              <a:solidFill>
                <a:schemeClr val="tx1"/>
              </a:solidFill>
            </a:rPr>
            <a:t>Extreme Access, Autonomy &amp; Robotics</a:t>
          </a:r>
        </a:p>
      </dgm:t>
    </dgm:pt>
    <dgm:pt modelId="{77467D49-B4F6-40BD-A239-15AA9EF3AEF4}" type="parTrans" cxnId="{9B93F163-5D13-4787-8B9C-AE0F5627DC18}">
      <dgm:prSet/>
      <dgm:spPr/>
      <dgm:t>
        <a:bodyPr/>
        <a:lstStyle/>
        <a:p>
          <a:endParaRPr lang="en-US"/>
        </a:p>
      </dgm:t>
    </dgm:pt>
    <dgm:pt modelId="{3D29A5A8-84B0-4B41-AD56-C68A942FA398}" type="sibTrans" cxnId="{9B93F163-5D13-4787-8B9C-AE0F5627DC18}">
      <dgm:prSet/>
      <dgm:spPr/>
      <dgm:t>
        <a:bodyPr/>
        <a:lstStyle/>
        <a:p>
          <a:endParaRPr lang="en-US"/>
        </a:p>
      </dgm:t>
    </dgm:pt>
    <dgm:pt modelId="{5813A3AE-EEF4-4D41-B68B-B15F9D73B2F2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n-US" sz="1500" dirty="0">
              <a:solidFill>
                <a:schemeClr val="tx1"/>
              </a:solidFill>
            </a:rPr>
            <a:t>Lunar Simulants</a:t>
          </a:r>
        </a:p>
      </dgm:t>
    </dgm:pt>
    <dgm:pt modelId="{D1FB835E-DA0A-4A48-8A13-B20F154CD9E0}" type="parTrans" cxnId="{8523696D-C4C9-4652-84C3-11F2E6E82286}">
      <dgm:prSet/>
      <dgm:spPr/>
      <dgm:t>
        <a:bodyPr/>
        <a:lstStyle/>
        <a:p>
          <a:endParaRPr lang="en-US"/>
        </a:p>
      </dgm:t>
    </dgm:pt>
    <dgm:pt modelId="{E8F00794-D675-48C6-822D-6F67FB433777}" type="sibTrans" cxnId="{8523696D-C4C9-4652-84C3-11F2E6E82286}">
      <dgm:prSet/>
      <dgm:spPr/>
      <dgm:t>
        <a:bodyPr/>
        <a:lstStyle/>
        <a:p>
          <a:endParaRPr lang="en-US"/>
        </a:p>
      </dgm:t>
    </dgm:pt>
    <dgm:pt modelId="{52A3B1C6-9E01-4B3A-B8D4-D24204C41DDE}">
      <dgm:prSet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dirty="0">
              <a:solidFill>
                <a:schemeClr val="bg2"/>
              </a:solidFill>
            </a:rPr>
            <a:t>In-Situ Resource Utilization (ISRU)</a:t>
          </a:r>
        </a:p>
      </dgm:t>
    </dgm:pt>
    <dgm:pt modelId="{D4CC3863-7736-4143-AE6D-4C41DA2B92F9}" type="parTrans" cxnId="{CCCAA5B8-62EB-4208-A752-8E4C2FFDD323}">
      <dgm:prSet/>
      <dgm:spPr/>
      <dgm:t>
        <a:bodyPr/>
        <a:lstStyle/>
        <a:p>
          <a:endParaRPr lang="en-US"/>
        </a:p>
      </dgm:t>
    </dgm:pt>
    <dgm:pt modelId="{ABA05E71-68FB-4FC7-9812-32DD02D78398}" type="sibTrans" cxnId="{CCCAA5B8-62EB-4208-A752-8E4C2FFDD323}">
      <dgm:prSet/>
      <dgm:spPr/>
      <dgm:t>
        <a:bodyPr/>
        <a:lstStyle/>
        <a:p>
          <a:endParaRPr lang="en-US"/>
        </a:p>
      </dgm:t>
    </dgm:pt>
    <dgm:pt modelId="{0A573272-C16A-4BDF-BB71-2E301430F98A}">
      <dgm:prSet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dirty="0">
              <a:solidFill>
                <a:schemeClr val="bg2"/>
              </a:solidFill>
            </a:rPr>
            <a:t>Excavation &amp; Construction</a:t>
          </a:r>
        </a:p>
      </dgm:t>
    </dgm:pt>
    <dgm:pt modelId="{B61C6D35-C7AD-49CE-930C-A28A311550C2}" type="parTrans" cxnId="{8814B0F9-8A73-4091-B337-53EEB780BEBF}">
      <dgm:prSet/>
      <dgm:spPr/>
      <dgm:t>
        <a:bodyPr/>
        <a:lstStyle/>
        <a:p>
          <a:endParaRPr lang="en-US"/>
        </a:p>
      </dgm:t>
    </dgm:pt>
    <dgm:pt modelId="{F24A8D8B-425F-4F89-95F5-752A0453B9AA}" type="sibTrans" cxnId="{8814B0F9-8A73-4091-B337-53EEB780BEBF}">
      <dgm:prSet/>
      <dgm:spPr/>
      <dgm:t>
        <a:bodyPr/>
        <a:lstStyle/>
        <a:p>
          <a:endParaRPr lang="en-US"/>
        </a:p>
      </dgm:t>
    </dgm:pt>
    <dgm:pt modelId="{50B56A63-6ACB-4AAD-A82B-BBF5B53246FA}">
      <dgm:prSet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dirty="0">
              <a:solidFill>
                <a:schemeClr val="bg2"/>
              </a:solidFill>
            </a:rPr>
            <a:t>Surface Power</a:t>
          </a:r>
        </a:p>
      </dgm:t>
    </dgm:pt>
    <dgm:pt modelId="{5E9A9B42-CF7F-4CED-8210-BEDC78AFC1CC}" type="parTrans" cxnId="{6860D6E9-5CF8-419F-BB6E-178F79CE3B89}">
      <dgm:prSet/>
      <dgm:spPr/>
      <dgm:t>
        <a:bodyPr/>
        <a:lstStyle/>
        <a:p>
          <a:endParaRPr lang="en-US"/>
        </a:p>
      </dgm:t>
    </dgm:pt>
    <dgm:pt modelId="{1E70676F-6307-4B79-A4B5-42D2FDF17224}" type="sibTrans" cxnId="{6860D6E9-5CF8-419F-BB6E-178F79CE3B89}">
      <dgm:prSet/>
      <dgm:spPr/>
      <dgm:t>
        <a:bodyPr/>
        <a:lstStyle/>
        <a:p>
          <a:endParaRPr lang="en-US"/>
        </a:p>
      </dgm:t>
    </dgm:pt>
    <dgm:pt modelId="{A2B0BEA9-0EE3-497B-AFE9-89F812B1B719}">
      <dgm:prSet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Engaging the needs of the community</a:t>
          </a:r>
        </a:p>
      </dgm:t>
    </dgm:pt>
    <dgm:pt modelId="{50894B38-62CC-442C-9EBB-230F7D598C8C}" type="parTrans" cxnId="{EF7DECB3-BA23-45D4-BF81-B2803419DD6C}">
      <dgm:prSet/>
      <dgm:spPr/>
      <dgm:t>
        <a:bodyPr/>
        <a:lstStyle/>
        <a:p>
          <a:endParaRPr lang="en-US"/>
        </a:p>
      </dgm:t>
    </dgm:pt>
    <dgm:pt modelId="{6EFC7BFC-0B90-4EE4-BD88-C0199EC2072F}" type="sibTrans" cxnId="{EF7DECB3-BA23-45D4-BF81-B2803419DD6C}">
      <dgm:prSet/>
      <dgm:spPr/>
      <dgm:t>
        <a:bodyPr/>
        <a:lstStyle/>
        <a:p>
          <a:endParaRPr lang="en-US"/>
        </a:p>
      </dgm:t>
    </dgm:pt>
    <dgm:pt modelId="{D78D3FA2-9B2E-44E1-BF3F-35D1103C5551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n-US" sz="1500" dirty="0">
              <a:solidFill>
                <a:schemeClr val="tx1"/>
              </a:solidFill>
            </a:rPr>
            <a:t>Interoperability (formerly MOSA)</a:t>
          </a:r>
        </a:p>
      </dgm:t>
    </dgm:pt>
    <dgm:pt modelId="{373B86EB-36EA-49BC-8B20-D00CD8A6C9FA}" type="parTrans" cxnId="{2B1B2EEC-A3E3-4C92-B698-552B71282B1E}">
      <dgm:prSet/>
      <dgm:spPr/>
      <dgm:t>
        <a:bodyPr/>
        <a:lstStyle/>
        <a:p>
          <a:endParaRPr lang="en-US"/>
        </a:p>
      </dgm:t>
    </dgm:pt>
    <dgm:pt modelId="{9C534C61-1813-4EFB-B6D4-80BD8D93FF89}" type="sibTrans" cxnId="{2B1B2EEC-A3E3-4C92-B698-552B71282B1E}">
      <dgm:prSet/>
      <dgm:spPr/>
      <dgm:t>
        <a:bodyPr/>
        <a:lstStyle/>
        <a:p>
          <a:endParaRPr lang="en-US"/>
        </a:p>
      </dgm:t>
    </dgm:pt>
    <dgm:pt modelId="{D289466A-D7F5-44EE-8481-F53D73F97B23}">
      <dgm:prSet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Emphasizing interoperability</a:t>
          </a:r>
        </a:p>
      </dgm:t>
    </dgm:pt>
    <dgm:pt modelId="{3B650897-AC96-40D2-B2A3-5B3C9DFF5768}" type="parTrans" cxnId="{93FBC10F-F8AE-456C-A07C-C1D90A953049}">
      <dgm:prSet/>
      <dgm:spPr/>
      <dgm:t>
        <a:bodyPr/>
        <a:lstStyle/>
        <a:p>
          <a:endParaRPr lang="en-US"/>
        </a:p>
      </dgm:t>
    </dgm:pt>
    <dgm:pt modelId="{B1011964-FC9B-4C00-B5C8-B0843B73F707}" type="sibTrans" cxnId="{93FBC10F-F8AE-456C-A07C-C1D90A953049}">
      <dgm:prSet/>
      <dgm:spPr/>
      <dgm:t>
        <a:bodyPr/>
        <a:lstStyle/>
        <a:p>
          <a:endParaRPr lang="en-US"/>
        </a:p>
      </dgm:t>
    </dgm:pt>
    <dgm:pt modelId="{3ECBF31A-80E0-4A99-99F5-AA8A71D5F645}">
      <dgm:prSet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Cross-collaboration</a:t>
          </a:r>
        </a:p>
      </dgm:t>
    </dgm:pt>
    <dgm:pt modelId="{16C3598B-CDDD-47A5-9154-6FD270715431}" type="parTrans" cxnId="{65D6C64E-BAEB-4BC2-B828-A40CBA2A71E1}">
      <dgm:prSet/>
      <dgm:spPr/>
      <dgm:t>
        <a:bodyPr/>
        <a:lstStyle/>
        <a:p>
          <a:endParaRPr lang="en-US"/>
        </a:p>
      </dgm:t>
    </dgm:pt>
    <dgm:pt modelId="{9BB5EC5D-E47E-463A-9892-EC22BEDF4700}" type="sibTrans" cxnId="{65D6C64E-BAEB-4BC2-B828-A40CBA2A71E1}">
      <dgm:prSet/>
      <dgm:spPr/>
      <dgm:t>
        <a:bodyPr/>
        <a:lstStyle/>
        <a:p>
          <a:endParaRPr lang="en-US"/>
        </a:p>
      </dgm:t>
    </dgm:pt>
    <dgm:pt modelId="{488F586F-075A-467E-9B31-0C552EEA8E5F}">
      <dgm:prSet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Discussing specific use cases</a:t>
          </a:r>
        </a:p>
      </dgm:t>
    </dgm:pt>
    <dgm:pt modelId="{7B86FCC3-522A-4346-ABCA-AD190E4AFE35}" type="parTrans" cxnId="{5734B153-06F0-41CF-ADF2-D7A18CC55C1C}">
      <dgm:prSet/>
      <dgm:spPr/>
      <dgm:t>
        <a:bodyPr/>
        <a:lstStyle/>
        <a:p>
          <a:endParaRPr lang="en-US"/>
        </a:p>
      </dgm:t>
    </dgm:pt>
    <dgm:pt modelId="{A3C4C0A1-4F85-4DA3-AF42-19E666154C57}" type="sibTrans" cxnId="{5734B153-06F0-41CF-ADF2-D7A18CC55C1C}">
      <dgm:prSet/>
      <dgm:spPr/>
      <dgm:t>
        <a:bodyPr/>
        <a:lstStyle/>
        <a:p>
          <a:endParaRPr lang="en-US"/>
        </a:p>
      </dgm:t>
    </dgm:pt>
    <dgm:pt modelId="{37FFC862-4E30-3B49-81F4-D9E3EC20C89B}">
      <dgm:prSet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Enable systems discussions across the board</a:t>
          </a:r>
        </a:p>
      </dgm:t>
    </dgm:pt>
    <dgm:pt modelId="{8367370F-EEA5-6542-8B3D-B1F5E6999B42}" type="parTrans" cxnId="{DE9CF1AC-ED93-1242-AEE6-2C85AC154224}">
      <dgm:prSet/>
      <dgm:spPr/>
      <dgm:t>
        <a:bodyPr/>
        <a:lstStyle/>
        <a:p>
          <a:endParaRPr lang="en-US"/>
        </a:p>
      </dgm:t>
    </dgm:pt>
    <dgm:pt modelId="{48B23AD2-7F6A-8349-9688-9435927716DF}" type="sibTrans" cxnId="{DE9CF1AC-ED93-1242-AEE6-2C85AC154224}">
      <dgm:prSet/>
      <dgm:spPr/>
      <dgm:t>
        <a:bodyPr/>
        <a:lstStyle/>
        <a:p>
          <a:endParaRPr lang="en-US"/>
        </a:p>
      </dgm:t>
    </dgm:pt>
    <dgm:pt modelId="{7C24E20C-DE09-DE4B-8006-A76C395B7061}" type="pres">
      <dgm:prSet presAssocID="{0FECCEC6-B934-436C-8EC9-D5397FAD159D}" presName="theList" presStyleCnt="0">
        <dgm:presLayoutVars>
          <dgm:dir/>
          <dgm:animLvl val="lvl"/>
          <dgm:resizeHandles val="exact"/>
        </dgm:presLayoutVars>
      </dgm:prSet>
      <dgm:spPr/>
    </dgm:pt>
    <dgm:pt modelId="{468D5613-5978-2B43-BB06-05A922081EC8}" type="pres">
      <dgm:prSet presAssocID="{FC5D4423-EE29-4E44-891C-3F4118780E68}" presName="compNode" presStyleCnt="0"/>
      <dgm:spPr/>
    </dgm:pt>
    <dgm:pt modelId="{545B5A69-40A8-E34C-8CA6-513410444417}" type="pres">
      <dgm:prSet presAssocID="{FC5D4423-EE29-4E44-891C-3F4118780E68}" presName="aNode" presStyleLbl="bgShp" presStyleIdx="0" presStyleCnt="3"/>
      <dgm:spPr/>
    </dgm:pt>
    <dgm:pt modelId="{CA3C3CFD-AC9D-044E-8C34-A919486672CA}" type="pres">
      <dgm:prSet presAssocID="{FC5D4423-EE29-4E44-891C-3F4118780E68}" presName="textNode" presStyleLbl="bgShp" presStyleIdx="0" presStyleCnt="3"/>
      <dgm:spPr/>
    </dgm:pt>
    <dgm:pt modelId="{BDFF4EDA-EF91-1E4F-9A06-8DA416CB3830}" type="pres">
      <dgm:prSet presAssocID="{FC5D4423-EE29-4E44-891C-3F4118780E68}" presName="compChildNode" presStyleCnt="0"/>
      <dgm:spPr/>
    </dgm:pt>
    <dgm:pt modelId="{B7462DDB-7050-0940-BE67-6F3566B20F84}" type="pres">
      <dgm:prSet presAssocID="{FC5D4423-EE29-4E44-891C-3F4118780E68}" presName="theInnerList" presStyleCnt="0"/>
      <dgm:spPr/>
    </dgm:pt>
    <dgm:pt modelId="{03D53059-64BE-FC4B-9D99-9F86A4C533BA}" type="pres">
      <dgm:prSet presAssocID="{C4A312C0-7037-485E-959F-50356BC81915}" presName="childNode" presStyleLbl="node1" presStyleIdx="0" presStyleCnt="13">
        <dgm:presLayoutVars>
          <dgm:bulletEnabled val="1"/>
        </dgm:presLayoutVars>
      </dgm:prSet>
      <dgm:spPr/>
    </dgm:pt>
    <dgm:pt modelId="{B423B704-5E85-0D4D-A3EC-E922E4E5467F}" type="pres">
      <dgm:prSet presAssocID="{C4A312C0-7037-485E-959F-50356BC81915}" presName="aSpace2" presStyleCnt="0"/>
      <dgm:spPr/>
    </dgm:pt>
    <dgm:pt modelId="{61B5AFAB-3F54-244C-B082-2C0EDEF85B9B}" type="pres">
      <dgm:prSet presAssocID="{56CA5A38-0368-4ED2-A135-E4583B8C9B3D}" presName="childNode" presStyleLbl="node1" presStyleIdx="1" presStyleCnt="13">
        <dgm:presLayoutVars>
          <dgm:bulletEnabled val="1"/>
        </dgm:presLayoutVars>
      </dgm:prSet>
      <dgm:spPr/>
    </dgm:pt>
    <dgm:pt modelId="{8087EAC6-F56C-6E45-95D3-46899DCBC1CC}" type="pres">
      <dgm:prSet presAssocID="{56CA5A38-0368-4ED2-A135-E4583B8C9B3D}" presName="aSpace2" presStyleCnt="0"/>
      <dgm:spPr/>
    </dgm:pt>
    <dgm:pt modelId="{A8B5B0D8-3778-354B-AE00-3914D806E107}" type="pres">
      <dgm:prSet presAssocID="{64933963-5684-401B-ADFE-A9CAD2E8BD9D}" presName="childNode" presStyleLbl="node1" presStyleIdx="2" presStyleCnt="13">
        <dgm:presLayoutVars>
          <dgm:bulletEnabled val="1"/>
        </dgm:presLayoutVars>
      </dgm:prSet>
      <dgm:spPr/>
    </dgm:pt>
    <dgm:pt modelId="{3717FAC4-31CD-9A4A-ADE2-19DB7A99714B}" type="pres">
      <dgm:prSet presAssocID="{64933963-5684-401B-ADFE-A9CAD2E8BD9D}" presName="aSpace2" presStyleCnt="0"/>
      <dgm:spPr/>
    </dgm:pt>
    <dgm:pt modelId="{3B635CEC-50C0-3144-8883-9EB3C213E90A}" type="pres">
      <dgm:prSet presAssocID="{D78D3FA2-9B2E-44E1-BF3F-35D1103C5551}" presName="childNode" presStyleLbl="node1" presStyleIdx="3" presStyleCnt="13">
        <dgm:presLayoutVars>
          <dgm:bulletEnabled val="1"/>
        </dgm:presLayoutVars>
      </dgm:prSet>
      <dgm:spPr/>
    </dgm:pt>
    <dgm:pt modelId="{47DA9DCD-AC70-7343-8092-20D12E50F7C8}" type="pres">
      <dgm:prSet presAssocID="{D78D3FA2-9B2E-44E1-BF3F-35D1103C5551}" presName="aSpace2" presStyleCnt="0"/>
      <dgm:spPr/>
    </dgm:pt>
    <dgm:pt modelId="{8BE00587-72DD-B041-BE4A-B7C5BE8968D2}" type="pres">
      <dgm:prSet presAssocID="{5813A3AE-EEF4-4D41-B68B-B15F9D73B2F2}" presName="childNode" presStyleLbl="node1" presStyleIdx="4" presStyleCnt="13">
        <dgm:presLayoutVars>
          <dgm:bulletEnabled val="1"/>
        </dgm:presLayoutVars>
      </dgm:prSet>
      <dgm:spPr/>
    </dgm:pt>
    <dgm:pt modelId="{088B3EB8-ADA3-614D-8076-C21659AA8738}" type="pres">
      <dgm:prSet presAssocID="{FC5D4423-EE29-4E44-891C-3F4118780E68}" presName="aSpace" presStyleCnt="0"/>
      <dgm:spPr/>
    </dgm:pt>
    <dgm:pt modelId="{53611D16-3F36-FD4F-B3EE-295CAFD2CB17}" type="pres">
      <dgm:prSet presAssocID="{63771AA0-96D9-436A-BDFA-EC68E43894C8}" presName="compNode" presStyleCnt="0"/>
      <dgm:spPr/>
    </dgm:pt>
    <dgm:pt modelId="{71207956-CB8B-4B40-B804-0CD9A175F0E0}" type="pres">
      <dgm:prSet presAssocID="{63771AA0-96D9-436A-BDFA-EC68E43894C8}" presName="aNode" presStyleLbl="bgShp" presStyleIdx="1" presStyleCnt="3"/>
      <dgm:spPr/>
    </dgm:pt>
    <dgm:pt modelId="{39818B3E-8CFB-AE47-B48F-A33806B19552}" type="pres">
      <dgm:prSet presAssocID="{63771AA0-96D9-436A-BDFA-EC68E43894C8}" presName="textNode" presStyleLbl="bgShp" presStyleIdx="1" presStyleCnt="3"/>
      <dgm:spPr/>
    </dgm:pt>
    <dgm:pt modelId="{6C75E241-2E18-1448-BCEE-041D2AC08F19}" type="pres">
      <dgm:prSet presAssocID="{63771AA0-96D9-436A-BDFA-EC68E43894C8}" presName="compChildNode" presStyleCnt="0"/>
      <dgm:spPr/>
    </dgm:pt>
    <dgm:pt modelId="{DA941139-CF82-894A-A43C-C6D5B810CD9A}" type="pres">
      <dgm:prSet presAssocID="{63771AA0-96D9-436A-BDFA-EC68E43894C8}" presName="theInnerList" presStyleCnt="0"/>
      <dgm:spPr/>
    </dgm:pt>
    <dgm:pt modelId="{E3FB052E-72F9-CD45-B560-D6603CFA6083}" type="pres">
      <dgm:prSet presAssocID="{52A3B1C6-9E01-4B3A-B8D4-D24204C41DDE}" presName="childNode" presStyleLbl="node1" presStyleIdx="5" presStyleCnt="13">
        <dgm:presLayoutVars>
          <dgm:bulletEnabled val="1"/>
        </dgm:presLayoutVars>
      </dgm:prSet>
      <dgm:spPr/>
    </dgm:pt>
    <dgm:pt modelId="{4A047EF1-6045-9E4B-AE06-96533D767514}" type="pres">
      <dgm:prSet presAssocID="{52A3B1C6-9E01-4B3A-B8D4-D24204C41DDE}" presName="aSpace2" presStyleCnt="0"/>
      <dgm:spPr/>
    </dgm:pt>
    <dgm:pt modelId="{CB8D786C-E22C-7E42-AE8F-F30241F732E5}" type="pres">
      <dgm:prSet presAssocID="{0A573272-C16A-4BDF-BB71-2E301430F98A}" presName="childNode" presStyleLbl="node1" presStyleIdx="6" presStyleCnt="13">
        <dgm:presLayoutVars>
          <dgm:bulletEnabled val="1"/>
        </dgm:presLayoutVars>
      </dgm:prSet>
      <dgm:spPr/>
    </dgm:pt>
    <dgm:pt modelId="{C44B0EC1-DB77-A04D-8C8F-1096BB325EBC}" type="pres">
      <dgm:prSet presAssocID="{0A573272-C16A-4BDF-BB71-2E301430F98A}" presName="aSpace2" presStyleCnt="0"/>
      <dgm:spPr/>
    </dgm:pt>
    <dgm:pt modelId="{2479CB9D-07BF-C14F-861E-CC01B31DE3BF}" type="pres">
      <dgm:prSet presAssocID="{50B56A63-6ACB-4AAD-A82B-BBF5B53246FA}" presName="childNode" presStyleLbl="node1" presStyleIdx="7" presStyleCnt="13">
        <dgm:presLayoutVars>
          <dgm:bulletEnabled val="1"/>
        </dgm:presLayoutVars>
      </dgm:prSet>
      <dgm:spPr/>
    </dgm:pt>
    <dgm:pt modelId="{F287A421-6631-9641-8FD0-407941E0CB9D}" type="pres">
      <dgm:prSet presAssocID="{63771AA0-96D9-436A-BDFA-EC68E43894C8}" presName="aSpace" presStyleCnt="0"/>
      <dgm:spPr/>
    </dgm:pt>
    <dgm:pt modelId="{2E2602FF-4A3D-3B43-AD9D-4A810463AF46}" type="pres">
      <dgm:prSet presAssocID="{13753CB5-9562-4FA5-A64E-187EB56485BB}" presName="compNode" presStyleCnt="0"/>
      <dgm:spPr/>
    </dgm:pt>
    <dgm:pt modelId="{2E76912F-04D3-DC4D-BB21-CBA096336A9D}" type="pres">
      <dgm:prSet presAssocID="{13753CB5-9562-4FA5-A64E-187EB56485BB}" presName="aNode" presStyleLbl="bgShp" presStyleIdx="2" presStyleCnt="3"/>
      <dgm:spPr/>
    </dgm:pt>
    <dgm:pt modelId="{54846058-1CC8-CA41-99D4-DE756B257132}" type="pres">
      <dgm:prSet presAssocID="{13753CB5-9562-4FA5-A64E-187EB56485BB}" presName="textNode" presStyleLbl="bgShp" presStyleIdx="2" presStyleCnt="3"/>
      <dgm:spPr/>
    </dgm:pt>
    <dgm:pt modelId="{9EC11ED1-B730-9644-A33F-319DBC9CE43A}" type="pres">
      <dgm:prSet presAssocID="{13753CB5-9562-4FA5-A64E-187EB56485BB}" presName="compChildNode" presStyleCnt="0"/>
      <dgm:spPr/>
    </dgm:pt>
    <dgm:pt modelId="{1E21A203-0464-2844-9DA0-C0AC2141E476}" type="pres">
      <dgm:prSet presAssocID="{13753CB5-9562-4FA5-A64E-187EB56485BB}" presName="theInnerList" presStyleCnt="0"/>
      <dgm:spPr/>
    </dgm:pt>
    <dgm:pt modelId="{50A2E1E1-782D-F142-BC79-643A21970640}" type="pres">
      <dgm:prSet presAssocID="{D289466A-D7F5-44EE-8481-F53D73F97B23}" presName="childNode" presStyleLbl="node1" presStyleIdx="8" presStyleCnt="13">
        <dgm:presLayoutVars>
          <dgm:bulletEnabled val="1"/>
        </dgm:presLayoutVars>
      </dgm:prSet>
      <dgm:spPr/>
    </dgm:pt>
    <dgm:pt modelId="{046F7DEA-F083-3F49-8476-8AF322208AB7}" type="pres">
      <dgm:prSet presAssocID="{D289466A-D7F5-44EE-8481-F53D73F97B23}" presName="aSpace2" presStyleCnt="0"/>
      <dgm:spPr/>
    </dgm:pt>
    <dgm:pt modelId="{7E0F7AAD-A32C-5D43-B3B6-8ED4662E0354}" type="pres">
      <dgm:prSet presAssocID="{37FFC862-4E30-3B49-81F4-D9E3EC20C89B}" presName="childNode" presStyleLbl="node1" presStyleIdx="9" presStyleCnt="13">
        <dgm:presLayoutVars>
          <dgm:bulletEnabled val="1"/>
        </dgm:presLayoutVars>
      </dgm:prSet>
      <dgm:spPr/>
    </dgm:pt>
    <dgm:pt modelId="{6DA83EC8-D3AF-314D-8B00-EA2DFED31269}" type="pres">
      <dgm:prSet presAssocID="{37FFC862-4E30-3B49-81F4-D9E3EC20C89B}" presName="aSpace2" presStyleCnt="0"/>
      <dgm:spPr/>
    </dgm:pt>
    <dgm:pt modelId="{4CA0C1B7-5FA8-1843-9B86-5DD5CC41268A}" type="pres">
      <dgm:prSet presAssocID="{3ECBF31A-80E0-4A99-99F5-AA8A71D5F645}" presName="childNode" presStyleLbl="node1" presStyleIdx="10" presStyleCnt="13">
        <dgm:presLayoutVars>
          <dgm:bulletEnabled val="1"/>
        </dgm:presLayoutVars>
      </dgm:prSet>
      <dgm:spPr/>
    </dgm:pt>
    <dgm:pt modelId="{A2EBBE98-A969-6246-B522-4EA8132B4DB4}" type="pres">
      <dgm:prSet presAssocID="{3ECBF31A-80E0-4A99-99F5-AA8A71D5F645}" presName="aSpace2" presStyleCnt="0"/>
      <dgm:spPr/>
    </dgm:pt>
    <dgm:pt modelId="{75E4CEEB-D46F-2A45-90F5-98C472A75896}" type="pres">
      <dgm:prSet presAssocID="{A2B0BEA9-0EE3-497B-AFE9-89F812B1B719}" presName="childNode" presStyleLbl="node1" presStyleIdx="11" presStyleCnt="13">
        <dgm:presLayoutVars>
          <dgm:bulletEnabled val="1"/>
        </dgm:presLayoutVars>
      </dgm:prSet>
      <dgm:spPr/>
    </dgm:pt>
    <dgm:pt modelId="{3AD0ABC3-6B3E-1740-998D-A0A7F385DD61}" type="pres">
      <dgm:prSet presAssocID="{A2B0BEA9-0EE3-497B-AFE9-89F812B1B719}" presName="aSpace2" presStyleCnt="0"/>
      <dgm:spPr/>
    </dgm:pt>
    <dgm:pt modelId="{53A496A6-7645-0B49-BD96-8AEC1FD5FBD1}" type="pres">
      <dgm:prSet presAssocID="{488F586F-075A-467E-9B31-0C552EEA8E5F}" presName="childNode" presStyleLbl="node1" presStyleIdx="12" presStyleCnt="13">
        <dgm:presLayoutVars>
          <dgm:bulletEnabled val="1"/>
        </dgm:presLayoutVars>
      </dgm:prSet>
      <dgm:spPr/>
    </dgm:pt>
  </dgm:ptLst>
  <dgm:cxnLst>
    <dgm:cxn modelId="{0DBB4F03-E43E-304B-8FDF-244A0032ADCF}" type="presOf" srcId="{13753CB5-9562-4FA5-A64E-187EB56485BB}" destId="{54846058-1CC8-CA41-99D4-DE756B257132}" srcOrd="1" destOrd="0" presId="urn:microsoft.com/office/officeart/2005/8/layout/lProcess2"/>
    <dgm:cxn modelId="{06A13E0E-0F67-4019-8247-70E50962C07D}" srcId="{0FECCEC6-B934-436C-8EC9-D5397FAD159D}" destId="{FC5D4423-EE29-4E44-891C-3F4118780E68}" srcOrd="0" destOrd="0" parTransId="{DC16A746-64AB-4B18-8080-9DDDB390A51C}" sibTransId="{413EC502-0064-4397-B569-DF4023AB3C15}"/>
    <dgm:cxn modelId="{93FBC10F-F8AE-456C-A07C-C1D90A953049}" srcId="{13753CB5-9562-4FA5-A64E-187EB56485BB}" destId="{D289466A-D7F5-44EE-8481-F53D73F97B23}" srcOrd="0" destOrd="0" parTransId="{3B650897-AC96-40D2-B2A3-5B3C9DFF5768}" sibTransId="{B1011964-FC9B-4C00-B5C8-B0843B73F707}"/>
    <dgm:cxn modelId="{A91BBC15-2F5E-0A44-AB54-54BFAFF30448}" type="presOf" srcId="{3ECBF31A-80E0-4A99-99F5-AA8A71D5F645}" destId="{4CA0C1B7-5FA8-1843-9B86-5DD5CC41268A}" srcOrd="0" destOrd="0" presId="urn:microsoft.com/office/officeart/2005/8/layout/lProcess2"/>
    <dgm:cxn modelId="{107CC024-3C68-FC44-8748-66C7E3294A4D}" type="presOf" srcId="{37FFC862-4E30-3B49-81F4-D9E3EC20C89B}" destId="{7E0F7AAD-A32C-5D43-B3B6-8ED4662E0354}" srcOrd="0" destOrd="0" presId="urn:microsoft.com/office/officeart/2005/8/layout/lProcess2"/>
    <dgm:cxn modelId="{D081773C-3BD4-E549-8D30-A9D8210E865A}" type="presOf" srcId="{64933963-5684-401B-ADFE-A9CAD2E8BD9D}" destId="{A8B5B0D8-3778-354B-AE00-3914D806E107}" srcOrd="0" destOrd="0" presId="urn:microsoft.com/office/officeart/2005/8/layout/lProcess2"/>
    <dgm:cxn modelId="{FF6C024A-98E8-F24D-9054-60E0A48D08E3}" type="presOf" srcId="{63771AA0-96D9-436A-BDFA-EC68E43894C8}" destId="{39818B3E-8CFB-AE47-B48F-A33806B19552}" srcOrd="1" destOrd="0" presId="urn:microsoft.com/office/officeart/2005/8/layout/lProcess2"/>
    <dgm:cxn modelId="{65D6C64E-BAEB-4BC2-B828-A40CBA2A71E1}" srcId="{13753CB5-9562-4FA5-A64E-187EB56485BB}" destId="{3ECBF31A-80E0-4A99-99F5-AA8A71D5F645}" srcOrd="2" destOrd="0" parTransId="{16C3598B-CDDD-47A5-9154-6FD270715431}" sibTransId="{9BB5EC5D-E47E-463A-9892-EC22BEDF4700}"/>
    <dgm:cxn modelId="{5C918E52-1E0C-43D7-80D4-705F0005DDDC}" srcId="{0FECCEC6-B934-436C-8EC9-D5397FAD159D}" destId="{63771AA0-96D9-436A-BDFA-EC68E43894C8}" srcOrd="1" destOrd="0" parTransId="{E458E28A-123C-4D9B-9A0F-2F8B308AF65C}" sibTransId="{FC6D3F5E-0E68-41FB-8570-3F5C87EC449F}"/>
    <dgm:cxn modelId="{5734B153-06F0-41CF-ADF2-D7A18CC55C1C}" srcId="{13753CB5-9562-4FA5-A64E-187EB56485BB}" destId="{488F586F-075A-467E-9B31-0C552EEA8E5F}" srcOrd="4" destOrd="0" parTransId="{7B86FCC3-522A-4346-ABCA-AD190E4AFE35}" sibTransId="{A3C4C0A1-4F85-4DA3-AF42-19E666154C57}"/>
    <dgm:cxn modelId="{E1AE5155-A677-4946-A92B-9E11D6067440}" type="presOf" srcId="{63771AA0-96D9-436A-BDFA-EC68E43894C8}" destId="{71207956-CB8B-4B40-B804-0CD9A175F0E0}" srcOrd="0" destOrd="0" presId="urn:microsoft.com/office/officeart/2005/8/layout/lProcess2"/>
    <dgm:cxn modelId="{A3711A5F-98A7-6A44-AA3A-82AEA9AFB0D6}" type="presOf" srcId="{FC5D4423-EE29-4E44-891C-3F4118780E68}" destId="{545B5A69-40A8-E34C-8CA6-513410444417}" srcOrd="0" destOrd="0" presId="urn:microsoft.com/office/officeart/2005/8/layout/lProcess2"/>
    <dgm:cxn modelId="{1B871B60-BDC4-F744-9489-123B7DA80494}" type="presOf" srcId="{FC5D4423-EE29-4E44-891C-3F4118780E68}" destId="{CA3C3CFD-AC9D-044E-8C34-A919486672CA}" srcOrd="1" destOrd="0" presId="urn:microsoft.com/office/officeart/2005/8/layout/lProcess2"/>
    <dgm:cxn modelId="{93DA5560-22B9-884B-A177-6576C9141635}" type="presOf" srcId="{5813A3AE-EEF4-4D41-B68B-B15F9D73B2F2}" destId="{8BE00587-72DD-B041-BE4A-B7C5BE8968D2}" srcOrd="0" destOrd="0" presId="urn:microsoft.com/office/officeart/2005/8/layout/lProcess2"/>
    <dgm:cxn modelId="{9B93F163-5D13-4787-8B9C-AE0F5627DC18}" srcId="{FC5D4423-EE29-4E44-891C-3F4118780E68}" destId="{64933963-5684-401B-ADFE-A9CAD2E8BD9D}" srcOrd="2" destOrd="0" parTransId="{77467D49-B4F6-40BD-A239-15AA9EF3AEF4}" sibTransId="{3D29A5A8-84B0-4B41-AD56-C68A942FA398}"/>
    <dgm:cxn modelId="{3BDBE465-BFAD-406B-9E18-EB1905487180}" srcId="{0FECCEC6-B934-436C-8EC9-D5397FAD159D}" destId="{13753CB5-9562-4FA5-A64E-187EB56485BB}" srcOrd="2" destOrd="0" parTransId="{7AC4F8F9-D6DF-4D74-AFEB-3232C3F16A12}" sibTransId="{12756FB4-550E-482C-97AA-115BC419880C}"/>
    <dgm:cxn modelId="{8523696D-C4C9-4652-84C3-11F2E6E82286}" srcId="{FC5D4423-EE29-4E44-891C-3F4118780E68}" destId="{5813A3AE-EEF4-4D41-B68B-B15F9D73B2F2}" srcOrd="4" destOrd="0" parTransId="{D1FB835E-DA0A-4A48-8A13-B20F154CD9E0}" sibTransId="{E8F00794-D675-48C6-822D-6F67FB433777}"/>
    <dgm:cxn modelId="{D699348C-DF3F-F241-AE4B-2E3A800473EC}" type="presOf" srcId="{C4A312C0-7037-485E-959F-50356BC81915}" destId="{03D53059-64BE-FC4B-9D99-9F86A4C533BA}" srcOrd="0" destOrd="0" presId="urn:microsoft.com/office/officeart/2005/8/layout/lProcess2"/>
    <dgm:cxn modelId="{DC8A0B8E-00E2-A849-A8C1-DD9F16E0F631}" type="presOf" srcId="{56CA5A38-0368-4ED2-A135-E4583B8C9B3D}" destId="{61B5AFAB-3F54-244C-B082-2C0EDEF85B9B}" srcOrd="0" destOrd="0" presId="urn:microsoft.com/office/officeart/2005/8/layout/lProcess2"/>
    <dgm:cxn modelId="{961B4497-6A54-4A40-AD0F-3DEC3047CBDF}" type="presOf" srcId="{A2B0BEA9-0EE3-497B-AFE9-89F812B1B719}" destId="{75E4CEEB-D46F-2A45-90F5-98C472A75896}" srcOrd="0" destOrd="0" presId="urn:microsoft.com/office/officeart/2005/8/layout/lProcess2"/>
    <dgm:cxn modelId="{5B265FA7-FCD4-B946-B797-0392AE979F4F}" type="presOf" srcId="{D289466A-D7F5-44EE-8481-F53D73F97B23}" destId="{50A2E1E1-782D-F142-BC79-643A21970640}" srcOrd="0" destOrd="0" presId="urn:microsoft.com/office/officeart/2005/8/layout/lProcess2"/>
    <dgm:cxn modelId="{521299A9-6357-4E98-A267-683EBCED815D}" srcId="{FC5D4423-EE29-4E44-891C-3F4118780E68}" destId="{C4A312C0-7037-485E-959F-50356BC81915}" srcOrd="0" destOrd="0" parTransId="{EA547D9B-87F4-4263-B6CB-F738F1EEB334}" sibTransId="{2EAF125A-6C4E-4050-BFDC-324E76E219D2}"/>
    <dgm:cxn modelId="{6E4018AB-934D-2F4C-98E3-321C10830586}" type="presOf" srcId="{488F586F-075A-467E-9B31-0C552EEA8E5F}" destId="{53A496A6-7645-0B49-BD96-8AEC1FD5FBD1}" srcOrd="0" destOrd="0" presId="urn:microsoft.com/office/officeart/2005/8/layout/lProcess2"/>
    <dgm:cxn modelId="{1DA464AC-7AFE-7D4B-8DE8-455786004E93}" type="presOf" srcId="{D78D3FA2-9B2E-44E1-BF3F-35D1103C5551}" destId="{3B635CEC-50C0-3144-8883-9EB3C213E90A}" srcOrd="0" destOrd="0" presId="urn:microsoft.com/office/officeart/2005/8/layout/lProcess2"/>
    <dgm:cxn modelId="{DE9CF1AC-ED93-1242-AEE6-2C85AC154224}" srcId="{13753CB5-9562-4FA5-A64E-187EB56485BB}" destId="{37FFC862-4E30-3B49-81F4-D9E3EC20C89B}" srcOrd="1" destOrd="0" parTransId="{8367370F-EEA5-6542-8B3D-B1F5E6999B42}" sibTransId="{48B23AD2-7F6A-8349-9688-9435927716DF}"/>
    <dgm:cxn modelId="{EF7DECB3-BA23-45D4-BF81-B2803419DD6C}" srcId="{13753CB5-9562-4FA5-A64E-187EB56485BB}" destId="{A2B0BEA9-0EE3-497B-AFE9-89F812B1B719}" srcOrd="3" destOrd="0" parTransId="{50894B38-62CC-442C-9EBB-230F7D598C8C}" sibTransId="{6EFC7BFC-0B90-4EE4-BD88-C0199EC2072F}"/>
    <dgm:cxn modelId="{CCCAA5B8-62EB-4208-A752-8E4C2FFDD323}" srcId="{63771AA0-96D9-436A-BDFA-EC68E43894C8}" destId="{52A3B1C6-9E01-4B3A-B8D4-D24204C41DDE}" srcOrd="0" destOrd="0" parTransId="{D4CC3863-7736-4143-AE6D-4C41DA2B92F9}" sibTransId="{ABA05E71-68FB-4FC7-9812-32DD02D78398}"/>
    <dgm:cxn modelId="{8E3D02C2-3E13-5242-B412-DD70D9E5535D}" type="presOf" srcId="{50B56A63-6ACB-4AAD-A82B-BBF5B53246FA}" destId="{2479CB9D-07BF-C14F-861E-CC01B31DE3BF}" srcOrd="0" destOrd="0" presId="urn:microsoft.com/office/officeart/2005/8/layout/lProcess2"/>
    <dgm:cxn modelId="{6D0138CC-765B-4FFD-A93E-A045B36F3D88}" srcId="{FC5D4423-EE29-4E44-891C-3F4118780E68}" destId="{56CA5A38-0368-4ED2-A135-E4583B8C9B3D}" srcOrd="1" destOrd="0" parTransId="{C38DCB97-990C-4627-A950-21CDC99044DD}" sibTransId="{5D2593C1-F4C1-4E3E-9C48-66953502845F}"/>
    <dgm:cxn modelId="{8AD8B5CF-8A5C-8041-B19C-0FBD7ACBF49A}" type="presOf" srcId="{0A573272-C16A-4BDF-BB71-2E301430F98A}" destId="{CB8D786C-E22C-7E42-AE8F-F30241F732E5}" srcOrd="0" destOrd="0" presId="urn:microsoft.com/office/officeart/2005/8/layout/lProcess2"/>
    <dgm:cxn modelId="{AACA20D3-7A2C-B041-838A-F29B3E0E4E5C}" type="presOf" srcId="{52A3B1C6-9E01-4B3A-B8D4-D24204C41DDE}" destId="{E3FB052E-72F9-CD45-B560-D6603CFA6083}" srcOrd="0" destOrd="0" presId="urn:microsoft.com/office/officeart/2005/8/layout/lProcess2"/>
    <dgm:cxn modelId="{457852E6-1C7D-3C4D-8BC5-D654EAA9714B}" type="presOf" srcId="{0FECCEC6-B934-436C-8EC9-D5397FAD159D}" destId="{7C24E20C-DE09-DE4B-8006-A76C395B7061}" srcOrd="0" destOrd="0" presId="urn:microsoft.com/office/officeart/2005/8/layout/lProcess2"/>
    <dgm:cxn modelId="{6860D6E9-5CF8-419F-BB6E-178F79CE3B89}" srcId="{63771AA0-96D9-436A-BDFA-EC68E43894C8}" destId="{50B56A63-6ACB-4AAD-A82B-BBF5B53246FA}" srcOrd="2" destOrd="0" parTransId="{5E9A9B42-CF7F-4CED-8210-BEDC78AFC1CC}" sibTransId="{1E70676F-6307-4B79-A4B5-42D2FDF17224}"/>
    <dgm:cxn modelId="{2B1B2EEC-A3E3-4C92-B698-552B71282B1E}" srcId="{FC5D4423-EE29-4E44-891C-3F4118780E68}" destId="{D78D3FA2-9B2E-44E1-BF3F-35D1103C5551}" srcOrd="3" destOrd="0" parTransId="{373B86EB-36EA-49BC-8B20-D00CD8A6C9FA}" sibTransId="{9C534C61-1813-4EFB-B6D4-80BD8D93FF89}"/>
    <dgm:cxn modelId="{661988EF-E32F-CD4B-938B-4BECE90A91B0}" type="presOf" srcId="{13753CB5-9562-4FA5-A64E-187EB56485BB}" destId="{2E76912F-04D3-DC4D-BB21-CBA096336A9D}" srcOrd="0" destOrd="0" presId="urn:microsoft.com/office/officeart/2005/8/layout/lProcess2"/>
    <dgm:cxn modelId="{8814B0F9-8A73-4091-B337-53EEB780BEBF}" srcId="{63771AA0-96D9-436A-BDFA-EC68E43894C8}" destId="{0A573272-C16A-4BDF-BB71-2E301430F98A}" srcOrd="1" destOrd="0" parTransId="{B61C6D35-C7AD-49CE-930C-A28A311550C2}" sibTransId="{F24A8D8B-425F-4F89-95F5-752A0453B9AA}"/>
    <dgm:cxn modelId="{4A0CDD3C-D1CF-0E4E-9C8E-DF3D13BC9782}" type="presParOf" srcId="{7C24E20C-DE09-DE4B-8006-A76C395B7061}" destId="{468D5613-5978-2B43-BB06-05A922081EC8}" srcOrd="0" destOrd="0" presId="urn:microsoft.com/office/officeart/2005/8/layout/lProcess2"/>
    <dgm:cxn modelId="{C27960C1-4EC9-A34B-BE48-B97B4EEA5C3C}" type="presParOf" srcId="{468D5613-5978-2B43-BB06-05A922081EC8}" destId="{545B5A69-40A8-E34C-8CA6-513410444417}" srcOrd="0" destOrd="0" presId="urn:microsoft.com/office/officeart/2005/8/layout/lProcess2"/>
    <dgm:cxn modelId="{1138A971-995C-CD41-A372-341B2376F58D}" type="presParOf" srcId="{468D5613-5978-2B43-BB06-05A922081EC8}" destId="{CA3C3CFD-AC9D-044E-8C34-A919486672CA}" srcOrd="1" destOrd="0" presId="urn:microsoft.com/office/officeart/2005/8/layout/lProcess2"/>
    <dgm:cxn modelId="{FB2F0FE3-C1CE-FE4F-A87F-2179762A4A48}" type="presParOf" srcId="{468D5613-5978-2B43-BB06-05A922081EC8}" destId="{BDFF4EDA-EF91-1E4F-9A06-8DA416CB3830}" srcOrd="2" destOrd="0" presId="urn:microsoft.com/office/officeart/2005/8/layout/lProcess2"/>
    <dgm:cxn modelId="{6B704182-E8A1-2348-9CD5-7E7586CE576D}" type="presParOf" srcId="{BDFF4EDA-EF91-1E4F-9A06-8DA416CB3830}" destId="{B7462DDB-7050-0940-BE67-6F3566B20F84}" srcOrd="0" destOrd="0" presId="urn:microsoft.com/office/officeart/2005/8/layout/lProcess2"/>
    <dgm:cxn modelId="{4AF7788C-A632-5041-BB5F-D5F9A9ECE88B}" type="presParOf" srcId="{B7462DDB-7050-0940-BE67-6F3566B20F84}" destId="{03D53059-64BE-FC4B-9D99-9F86A4C533BA}" srcOrd="0" destOrd="0" presId="urn:microsoft.com/office/officeart/2005/8/layout/lProcess2"/>
    <dgm:cxn modelId="{D8E67D41-0F65-BA45-8E9D-549EA873F1FA}" type="presParOf" srcId="{B7462DDB-7050-0940-BE67-6F3566B20F84}" destId="{B423B704-5E85-0D4D-A3EC-E922E4E5467F}" srcOrd="1" destOrd="0" presId="urn:microsoft.com/office/officeart/2005/8/layout/lProcess2"/>
    <dgm:cxn modelId="{086424B9-243D-4344-A4CB-8074C38B8BD4}" type="presParOf" srcId="{B7462DDB-7050-0940-BE67-6F3566B20F84}" destId="{61B5AFAB-3F54-244C-B082-2C0EDEF85B9B}" srcOrd="2" destOrd="0" presId="urn:microsoft.com/office/officeart/2005/8/layout/lProcess2"/>
    <dgm:cxn modelId="{5ADFAA99-53BB-C14B-8D54-9C493FAFDA2E}" type="presParOf" srcId="{B7462DDB-7050-0940-BE67-6F3566B20F84}" destId="{8087EAC6-F56C-6E45-95D3-46899DCBC1CC}" srcOrd="3" destOrd="0" presId="urn:microsoft.com/office/officeart/2005/8/layout/lProcess2"/>
    <dgm:cxn modelId="{D5CC3817-D5C0-E34B-9E43-C359E6453675}" type="presParOf" srcId="{B7462DDB-7050-0940-BE67-6F3566B20F84}" destId="{A8B5B0D8-3778-354B-AE00-3914D806E107}" srcOrd="4" destOrd="0" presId="urn:microsoft.com/office/officeart/2005/8/layout/lProcess2"/>
    <dgm:cxn modelId="{8492DDB7-127B-F448-B626-E1DEFF638527}" type="presParOf" srcId="{B7462DDB-7050-0940-BE67-6F3566B20F84}" destId="{3717FAC4-31CD-9A4A-ADE2-19DB7A99714B}" srcOrd="5" destOrd="0" presId="urn:microsoft.com/office/officeart/2005/8/layout/lProcess2"/>
    <dgm:cxn modelId="{1E58977B-ACF7-A64A-AEC5-DF4870E53CF4}" type="presParOf" srcId="{B7462DDB-7050-0940-BE67-6F3566B20F84}" destId="{3B635CEC-50C0-3144-8883-9EB3C213E90A}" srcOrd="6" destOrd="0" presId="urn:microsoft.com/office/officeart/2005/8/layout/lProcess2"/>
    <dgm:cxn modelId="{54EE595A-F7CA-1747-9B52-5F0ADB85AC44}" type="presParOf" srcId="{B7462DDB-7050-0940-BE67-6F3566B20F84}" destId="{47DA9DCD-AC70-7343-8092-20D12E50F7C8}" srcOrd="7" destOrd="0" presId="urn:microsoft.com/office/officeart/2005/8/layout/lProcess2"/>
    <dgm:cxn modelId="{FEADB547-BBED-1748-9940-5AAC847EE8D4}" type="presParOf" srcId="{B7462DDB-7050-0940-BE67-6F3566B20F84}" destId="{8BE00587-72DD-B041-BE4A-B7C5BE8968D2}" srcOrd="8" destOrd="0" presId="urn:microsoft.com/office/officeart/2005/8/layout/lProcess2"/>
    <dgm:cxn modelId="{8515240B-CA38-1D4C-8D41-8FBF96C0FE18}" type="presParOf" srcId="{7C24E20C-DE09-DE4B-8006-A76C395B7061}" destId="{088B3EB8-ADA3-614D-8076-C21659AA8738}" srcOrd="1" destOrd="0" presId="urn:microsoft.com/office/officeart/2005/8/layout/lProcess2"/>
    <dgm:cxn modelId="{89543B97-81BD-D649-823D-E544DF55B4A0}" type="presParOf" srcId="{7C24E20C-DE09-DE4B-8006-A76C395B7061}" destId="{53611D16-3F36-FD4F-B3EE-295CAFD2CB17}" srcOrd="2" destOrd="0" presId="urn:microsoft.com/office/officeart/2005/8/layout/lProcess2"/>
    <dgm:cxn modelId="{8E9A36D0-31D3-8C4C-A4F2-ED1762586238}" type="presParOf" srcId="{53611D16-3F36-FD4F-B3EE-295CAFD2CB17}" destId="{71207956-CB8B-4B40-B804-0CD9A175F0E0}" srcOrd="0" destOrd="0" presId="urn:microsoft.com/office/officeart/2005/8/layout/lProcess2"/>
    <dgm:cxn modelId="{8E6EA783-C379-6642-A3AE-C4AACD117F13}" type="presParOf" srcId="{53611D16-3F36-FD4F-B3EE-295CAFD2CB17}" destId="{39818B3E-8CFB-AE47-B48F-A33806B19552}" srcOrd="1" destOrd="0" presId="urn:microsoft.com/office/officeart/2005/8/layout/lProcess2"/>
    <dgm:cxn modelId="{0798365D-B943-F142-998E-85F31F44B7B1}" type="presParOf" srcId="{53611D16-3F36-FD4F-B3EE-295CAFD2CB17}" destId="{6C75E241-2E18-1448-BCEE-041D2AC08F19}" srcOrd="2" destOrd="0" presId="urn:microsoft.com/office/officeart/2005/8/layout/lProcess2"/>
    <dgm:cxn modelId="{BBC4FA5B-A2AA-474E-8B17-60DC356DE87D}" type="presParOf" srcId="{6C75E241-2E18-1448-BCEE-041D2AC08F19}" destId="{DA941139-CF82-894A-A43C-C6D5B810CD9A}" srcOrd="0" destOrd="0" presId="urn:microsoft.com/office/officeart/2005/8/layout/lProcess2"/>
    <dgm:cxn modelId="{1A2ECC1A-A32D-3848-9136-9994630475F8}" type="presParOf" srcId="{DA941139-CF82-894A-A43C-C6D5B810CD9A}" destId="{E3FB052E-72F9-CD45-B560-D6603CFA6083}" srcOrd="0" destOrd="0" presId="urn:microsoft.com/office/officeart/2005/8/layout/lProcess2"/>
    <dgm:cxn modelId="{62262C90-A65E-294B-B52D-A07521B3503A}" type="presParOf" srcId="{DA941139-CF82-894A-A43C-C6D5B810CD9A}" destId="{4A047EF1-6045-9E4B-AE06-96533D767514}" srcOrd="1" destOrd="0" presId="urn:microsoft.com/office/officeart/2005/8/layout/lProcess2"/>
    <dgm:cxn modelId="{E06B3F0E-F7ED-8748-9905-E7BA6C3A07FB}" type="presParOf" srcId="{DA941139-CF82-894A-A43C-C6D5B810CD9A}" destId="{CB8D786C-E22C-7E42-AE8F-F30241F732E5}" srcOrd="2" destOrd="0" presId="urn:microsoft.com/office/officeart/2005/8/layout/lProcess2"/>
    <dgm:cxn modelId="{CE4BF4E7-7A30-D741-BBDE-914EA3A0CBAD}" type="presParOf" srcId="{DA941139-CF82-894A-A43C-C6D5B810CD9A}" destId="{C44B0EC1-DB77-A04D-8C8F-1096BB325EBC}" srcOrd="3" destOrd="0" presId="urn:microsoft.com/office/officeart/2005/8/layout/lProcess2"/>
    <dgm:cxn modelId="{4F945644-4C50-9545-A56A-96B844126EBE}" type="presParOf" srcId="{DA941139-CF82-894A-A43C-C6D5B810CD9A}" destId="{2479CB9D-07BF-C14F-861E-CC01B31DE3BF}" srcOrd="4" destOrd="0" presId="urn:microsoft.com/office/officeart/2005/8/layout/lProcess2"/>
    <dgm:cxn modelId="{5968F472-BB2D-9C4B-BC52-DBBCAB6E6D36}" type="presParOf" srcId="{7C24E20C-DE09-DE4B-8006-A76C395B7061}" destId="{F287A421-6631-9641-8FD0-407941E0CB9D}" srcOrd="3" destOrd="0" presId="urn:microsoft.com/office/officeart/2005/8/layout/lProcess2"/>
    <dgm:cxn modelId="{49930860-1905-8F48-90F1-6181488F2BC1}" type="presParOf" srcId="{7C24E20C-DE09-DE4B-8006-A76C395B7061}" destId="{2E2602FF-4A3D-3B43-AD9D-4A810463AF46}" srcOrd="4" destOrd="0" presId="urn:microsoft.com/office/officeart/2005/8/layout/lProcess2"/>
    <dgm:cxn modelId="{7C467291-2B36-5647-A565-C7B5F3F53C88}" type="presParOf" srcId="{2E2602FF-4A3D-3B43-AD9D-4A810463AF46}" destId="{2E76912F-04D3-DC4D-BB21-CBA096336A9D}" srcOrd="0" destOrd="0" presId="urn:microsoft.com/office/officeart/2005/8/layout/lProcess2"/>
    <dgm:cxn modelId="{D9A82170-D3A7-9842-87E3-7230DB94381A}" type="presParOf" srcId="{2E2602FF-4A3D-3B43-AD9D-4A810463AF46}" destId="{54846058-1CC8-CA41-99D4-DE756B257132}" srcOrd="1" destOrd="0" presId="urn:microsoft.com/office/officeart/2005/8/layout/lProcess2"/>
    <dgm:cxn modelId="{899B6538-022C-9141-957E-9C3D320EC409}" type="presParOf" srcId="{2E2602FF-4A3D-3B43-AD9D-4A810463AF46}" destId="{9EC11ED1-B730-9644-A33F-319DBC9CE43A}" srcOrd="2" destOrd="0" presId="urn:microsoft.com/office/officeart/2005/8/layout/lProcess2"/>
    <dgm:cxn modelId="{3604E868-D438-CD43-AA1E-EDC0E5195651}" type="presParOf" srcId="{9EC11ED1-B730-9644-A33F-319DBC9CE43A}" destId="{1E21A203-0464-2844-9DA0-C0AC2141E476}" srcOrd="0" destOrd="0" presId="urn:microsoft.com/office/officeart/2005/8/layout/lProcess2"/>
    <dgm:cxn modelId="{B2930EA6-2C9C-3D42-9920-E1F4DF1C02EF}" type="presParOf" srcId="{1E21A203-0464-2844-9DA0-C0AC2141E476}" destId="{50A2E1E1-782D-F142-BC79-643A21970640}" srcOrd="0" destOrd="0" presId="urn:microsoft.com/office/officeart/2005/8/layout/lProcess2"/>
    <dgm:cxn modelId="{B880729D-7277-D844-A29B-2D7CFD57C38B}" type="presParOf" srcId="{1E21A203-0464-2844-9DA0-C0AC2141E476}" destId="{046F7DEA-F083-3F49-8476-8AF322208AB7}" srcOrd="1" destOrd="0" presId="urn:microsoft.com/office/officeart/2005/8/layout/lProcess2"/>
    <dgm:cxn modelId="{97859E33-27A0-A74C-87E4-C8813D268EBC}" type="presParOf" srcId="{1E21A203-0464-2844-9DA0-C0AC2141E476}" destId="{7E0F7AAD-A32C-5D43-B3B6-8ED4662E0354}" srcOrd="2" destOrd="0" presId="urn:microsoft.com/office/officeart/2005/8/layout/lProcess2"/>
    <dgm:cxn modelId="{434FB620-17E6-1A40-A240-E5C8111151FA}" type="presParOf" srcId="{1E21A203-0464-2844-9DA0-C0AC2141E476}" destId="{6DA83EC8-D3AF-314D-8B00-EA2DFED31269}" srcOrd="3" destOrd="0" presId="urn:microsoft.com/office/officeart/2005/8/layout/lProcess2"/>
    <dgm:cxn modelId="{A81F540C-DEF4-0846-8DE1-19A39F87334D}" type="presParOf" srcId="{1E21A203-0464-2844-9DA0-C0AC2141E476}" destId="{4CA0C1B7-5FA8-1843-9B86-5DD5CC41268A}" srcOrd="4" destOrd="0" presId="urn:microsoft.com/office/officeart/2005/8/layout/lProcess2"/>
    <dgm:cxn modelId="{AA3BA20C-8453-F942-A888-1AEC8634FC9D}" type="presParOf" srcId="{1E21A203-0464-2844-9DA0-C0AC2141E476}" destId="{A2EBBE98-A969-6246-B522-4EA8132B4DB4}" srcOrd="5" destOrd="0" presId="urn:microsoft.com/office/officeart/2005/8/layout/lProcess2"/>
    <dgm:cxn modelId="{932E5FE4-36C1-224B-9EF2-0B72D513F04B}" type="presParOf" srcId="{1E21A203-0464-2844-9DA0-C0AC2141E476}" destId="{75E4CEEB-D46F-2A45-90F5-98C472A75896}" srcOrd="6" destOrd="0" presId="urn:microsoft.com/office/officeart/2005/8/layout/lProcess2"/>
    <dgm:cxn modelId="{CA30D64A-8EAC-BA48-87B9-7F504DF9FD03}" type="presParOf" srcId="{1E21A203-0464-2844-9DA0-C0AC2141E476}" destId="{3AD0ABC3-6B3E-1740-998D-A0A7F385DD61}" srcOrd="7" destOrd="0" presId="urn:microsoft.com/office/officeart/2005/8/layout/lProcess2"/>
    <dgm:cxn modelId="{1D7910A5-6AFC-344B-B475-59BA62F175B5}" type="presParOf" srcId="{1E21A203-0464-2844-9DA0-C0AC2141E476}" destId="{53A496A6-7645-0B49-BD96-8AEC1FD5FBD1}" srcOrd="8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722F03-EEEE-4AFF-921E-D6DF7B565764}">
      <dsp:nvSpPr>
        <dsp:cNvPr id="0" name=""/>
        <dsp:cNvSpPr/>
      </dsp:nvSpPr>
      <dsp:spPr>
        <a:xfrm>
          <a:off x="4124960" y="-99528"/>
          <a:ext cx="1371598" cy="91439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Excavation &amp; Construction</a:t>
          </a:r>
        </a:p>
      </dsp:txBody>
      <dsp:txXfrm>
        <a:off x="4169597" y="-54891"/>
        <a:ext cx="1282324" cy="825123"/>
      </dsp:txXfrm>
    </dsp:sp>
    <dsp:sp modelId="{F2DAB869-C449-4988-B697-82126F339408}">
      <dsp:nvSpPr>
        <dsp:cNvPr id="0" name=""/>
        <dsp:cNvSpPr/>
      </dsp:nvSpPr>
      <dsp:spPr>
        <a:xfrm>
          <a:off x="2361620" y="357670"/>
          <a:ext cx="4898278" cy="4898278"/>
        </a:xfrm>
        <a:custGeom>
          <a:avLst/>
          <a:gdLst/>
          <a:ahLst/>
          <a:cxnLst/>
          <a:rect l="0" t="0" r="0" b="0"/>
          <a:pathLst>
            <a:path>
              <a:moveTo>
                <a:pt x="3139193" y="99222"/>
              </a:moveTo>
              <a:arcTo wR="2449139" hR="2449139" stAng="17181894" swAng="610722"/>
            </a:path>
          </a:pathLst>
        </a:custGeom>
        <a:noFill/>
        <a:ln w="508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109C58-E4B9-40A6-A6A0-A660FD212348}">
      <dsp:nvSpPr>
        <dsp:cNvPr id="0" name=""/>
        <dsp:cNvSpPr/>
      </dsp:nvSpPr>
      <dsp:spPr>
        <a:xfrm>
          <a:off x="5856763" y="617807"/>
          <a:ext cx="1371598" cy="91439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Surface Power</a:t>
          </a:r>
        </a:p>
      </dsp:txBody>
      <dsp:txXfrm>
        <a:off x="5901400" y="662444"/>
        <a:ext cx="1282324" cy="825123"/>
      </dsp:txXfrm>
    </dsp:sp>
    <dsp:sp modelId="{C34E76D8-AA51-427C-802F-C00A58BB0634}">
      <dsp:nvSpPr>
        <dsp:cNvPr id="0" name=""/>
        <dsp:cNvSpPr/>
      </dsp:nvSpPr>
      <dsp:spPr>
        <a:xfrm>
          <a:off x="2361620" y="357670"/>
          <a:ext cx="4898278" cy="4898278"/>
        </a:xfrm>
        <a:custGeom>
          <a:avLst/>
          <a:gdLst/>
          <a:ahLst/>
          <a:cxnLst/>
          <a:rect l="0" t="0" r="0" b="0"/>
          <a:pathLst>
            <a:path>
              <a:moveTo>
                <a:pt x="4545015" y="1182022"/>
              </a:moveTo>
              <a:arcTo wR="2449139" hR="2449139" stAng="19730631" swAng="1211538"/>
            </a:path>
          </a:pathLst>
        </a:custGeom>
        <a:noFill/>
        <a:ln w="508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F6AFE3-19E2-4DBA-B4E3-DE7FFABE6DD1}">
      <dsp:nvSpPr>
        <dsp:cNvPr id="0" name=""/>
        <dsp:cNvSpPr/>
      </dsp:nvSpPr>
      <dsp:spPr>
        <a:xfrm>
          <a:off x="6574100" y="2349610"/>
          <a:ext cx="1371598" cy="914397"/>
        </a:xfrm>
        <a:prstGeom prst="roundRect">
          <a:avLst/>
        </a:prstGeom>
        <a:solidFill>
          <a:schemeClr val="accent3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Dust Mitigation</a:t>
          </a:r>
        </a:p>
      </dsp:txBody>
      <dsp:txXfrm>
        <a:off x="6618737" y="2394247"/>
        <a:ext cx="1282324" cy="825123"/>
      </dsp:txXfrm>
    </dsp:sp>
    <dsp:sp modelId="{BEF81EE1-0279-4B9D-830A-F74595A0ECBB}">
      <dsp:nvSpPr>
        <dsp:cNvPr id="0" name=""/>
        <dsp:cNvSpPr/>
      </dsp:nvSpPr>
      <dsp:spPr>
        <a:xfrm>
          <a:off x="2361620" y="357670"/>
          <a:ext cx="4898278" cy="4898278"/>
        </a:xfrm>
        <a:custGeom>
          <a:avLst/>
          <a:gdLst/>
          <a:ahLst/>
          <a:cxnLst/>
          <a:rect l="0" t="0" r="0" b="0"/>
          <a:pathLst>
            <a:path>
              <a:moveTo>
                <a:pt x="4853575" y="2914940"/>
              </a:moveTo>
              <a:arcTo wR="2449139" hR="2449139" stAng="657831" swAng="1211538"/>
            </a:path>
          </a:pathLst>
        </a:custGeom>
        <a:noFill/>
        <a:ln w="508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F9E3FF-7895-44B4-9C68-40D71E3B595B}">
      <dsp:nvSpPr>
        <dsp:cNvPr id="0" name=""/>
        <dsp:cNvSpPr/>
      </dsp:nvSpPr>
      <dsp:spPr>
        <a:xfrm>
          <a:off x="5856763" y="4081413"/>
          <a:ext cx="1371598" cy="914397"/>
        </a:xfrm>
        <a:prstGeom prst="roundRect">
          <a:avLst/>
        </a:prstGeom>
        <a:solidFill>
          <a:schemeClr val="accent3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Extreme Access</a:t>
          </a:r>
        </a:p>
      </dsp:txBody>
      <dsp:txXfrm>
        <a:off x="5901400" y="4126050"/>
        <a:ext cx="1282324" cy="825123"/>
      </dsp:txXfrm>
    </dsp:sp>
    <dsp:sp modelId="{5689C31A-E7DC-4340-9768-754E81347126}">
      <dsp:nvSpPr>
        <dsp:cNvPr id="0" name=""/>
        <dsp:cNvSpPr/>
      </dsp:nvSpPr>
      <dsp:spPr>
        <a:xfrm>
          <a:off x="2361620" y="357670"/>
          <a:ext cx="4898278" cy="4898278"/>
        </a:xfrm>
        <a:custGeom>
          <a:avLst/>
          <a:gdLst/>
          <a:ahLst/>
          <a:cxnLst/>
          <a:rect l="0" t="0" r="0" b="0"/>
          <a:pathLst>
            <a:path>
              <a:moveTo>
                <a:pt x="3543607" y="4640125"/>
              </a:moveTo>
              <a:arcTo wR="2449139" hR="2449139" stAng="3807384" swAng="610722"/>
            </a:path>
          </a:pathLst>
        </a:custGeom>
        <a:noFill/>
        <a:ln w="508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F73757-8C01-418B-8F86-80EA4C679A7A}">
      <dsp:nvSpPr>
        <dsp:cNvPr id="0" name=""/>
        <dsp:cNvSpPr/>
      </dsp:nvSpPr>
      <dsp:spPr>
        <a:xfrm>
          <a:off x="4124960" y="4798749"/>
          <a:ext cx="1371598" cy="914397"/>
        </a:xfrm>
        <a:prstGeom prst="roundRect">
          <a:avLst/>
        </a:prstGeom>
        <a:solidFill>
          <a:schemeClr val="accent3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Extreme Environments</a:t>
          </a:r>
        </a:p>
      </dsp:txBody>
      <dsp:txXfrm>
        <a:off x="4169597" y="4843386"/>
        <a:ext cx="1282324" cy="825123"/>
      </dsp:txXfrm>
    </dsp:sp>
    <dsp:sp modelId="{FEEAEAAF-831E-4B7D-9878-1FD5BD806E99}">
      <dsp:nvSpPr>
        <dsp:cNvPr id="0" name=""/>
        <dsp:cNvSpPr/>
      </dsp:nvSpPr>
      <dsp:spPr>
        <a:xfrm>
          <a:off x="2361620" y="357670"/>
          <a:ext cx="4898278" cy="4898278"/>
        </a:xfrm>
        <a:custGeom>
          <a:avLst/>
          <a:gdLst/>
          <a:ahLst/>
          <a:cxnLst/>
          <a:rect l="0" t="0" r="0" b="0"/>
          <a:pathLst>
            <a:path>
              <a:moveTo>
                <a:pt x="1759085" y="4799055"/>
              </a:moveTo>
              <a:arcTo wR="2449139" hR="2449139" stAng="6381894" swAng="610722"/>
            </a:path>
          </a:pathLst>
        </a:custGeom>
        <a:noFill/>
        <a:ln w="508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14B45D-5CDA-4DB0-BD97-48AD69B41A1A}">
      <dsp:nvSpPr>
        <dsp:cNvPr id="0" name=""/>
        <dsp:cNvSpPr/>
      </dsp:nvSpPr>
      <dsp:spPr>
        <a:xfrm>
          <a:off x="2393158" y="4081413"/>
          <a:ext cx="1371598" cy="914397"/>
        </a:xfrm>
        <a:prstGeom prst="roundRect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Interoperability</a:t>
          </a:r>
          <a:endParaRPr lang="en-US" sz="1400" kern="1200" dirty="0"/>
        </a:p>
      </dsp:txBody>
      <dsp:txXfrm>
        <a:off x="2437795" y="4126050"/>
        <a:ext cx="1282324" cy="825123"/>
      </dsp:txXfrm>
    </dsp:sp>
    <dsp:sp modelId="{46F1FDEA-A31E-4781-805A-A101B3937D52}">
      <dsp:nvSpPr>
        <dsp:cNvPr id="0" name=""/>
        <dsp:cNvSpPr/>
      </dsp:nvSpPr>
      <dsp:spPr>
        <a:xfrm>
          <a:off x="2361620" y="357670"/>
          <a:ext cx="4898278" cy="4898278"/>
        </a:xfrm>
        <a:custGeom>
          <a:avLst/>
          <a:gdLst/>
          <a:ahLst/>
          <a:cxnLst/>
          <a:rect l="0" t="0" r="0" b="0"/>
          <a:pathLst>
            <a:path>
              <a:moveTo>
                <a:pt x="353262" y="3716255"/>
              </a:moveTo>
              <a:arcTo wR="2449139" hR="2449139" stAng="8930631" swAng="1211538"/>
            </a:path>
          </a:pathLst>
        </a:custGeom>
        <a:noFill/>
        <a:ln w="508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35B573-24AD-4229-95F9-F57BCCCA7253}">
      <dsp:nvSpPr>
        <dsp:cNvPr id="0" name=""/>
        <dsp:cNvSpPr/>
      </dsp:nvSpPr>
      <dsp:spPr>
        <a:xfrm>
          <a:off x="1675821" y="2349610"/>
          <a:ext cx="1371598" cy="914397"/>
        </a:xfrm>
        <a:prstGeom prst="roundRect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Lunar Simulants</a:t>
          </a:r>
        </a:p>
      </dsp:txBody>
      <dsp:txXfrm>
        <a:off x="1720458" y="2394247"/>
        <a:ext cx="1282324" cy="825123"/>
      </dsp:txXfrm>
    </dsp:sp>
    <dsp:sp modelId="{04B0C812-B1A9-4442-B0A7-E430BB7F5292}">
      <dsp:nvSpPr>
        <dsp:cNvPr id="0" name=""/>
        <dsp:cNvSpPr/>
      </dsp:nvSpPr>
      <dsp:spPr>
        <a:xfrm>
          <a:off x="2361620" y="357670"/>
          <a:ext cx="4898278" cy="4898278"/>
        </a:xfrm>
        <a:custGeom>
          <a:avLst/>
          <a:gdLst/>
          <a:ahLst/>
          <a:cxnLst/>
          <a:rect l="0" t="0" r="0" b="0"/>
          <a:pathLst>
            <a:path>
              <a:moveTo>
                <a:pt x="44703" y="1983338"/>
              </a:moveTo>
              <a:arcTo wR="2449139" hR="2449139" stAng="11457831" swAng="1211538"/>
            </a:path>
          </a:pathLst>
        </a:custGeom>
        <a:noFill/>
        <a:ln w="508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B23687-A2AB-4AD1-AB7D-CDF8B31423DD}">
      <dsp:nvSpPr>
        <dsp:cNvPr id="0" name=""/>
        <dsp:cNvSpPr/>
      </dsp:nvSpPr>
      <dsp:spPr>
        <a:xfrm>
          <a:off x="2393158" y="617807"/>
          <a:ext cx="1371598" cy="91439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In-Situ Resource Utilization</a:t>
          </a:r>
        </a:p>
      </dsp:txBody>
      <dsp:txXfrm>
        <a:off x="2437795" y="662444"/>
        <a:ext cx="1282324" cy="825123"/>
      </dsp:txXfrm>
    </dsp:sp>
    <dsp:sp modelId="{A0292D5E-7766-43EC-81DD-4FC09FB53CBF}">
      <dsp:nvSpPr>
        <dsp:cNvPr id="0" name=""/>
        <dsp:cNvSpPr/>
      </dsp:nvSpPr>
      <dsp:spPr>
        <a:xfrm>
          <a:off x="2361620" y="357670"/>
          <a:ext cx="4898278" cy="4898278"/>
        </a:xfrm>
        <a:custGeom>
          <a:avLst/>
          <a:gdLst/>
          <a:ahLst/>
          <a:cxnLst/>
          <a:rect l="0" t="0" r="0" b="0"/>
          <a:pathLst>
            <a:path>
              <a:moveTo>
                <a:pt x="1354670" y="258152"/>
              </a:moveTo>
              <a:arcTo wR="2449139" hR="2449139" stAng="14607384" swAng="610722"/>
            </a:path>
          </a:pathLst>
        </a:custGeom>
        <a:noFill/>
        <a:ln w="508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722F03-EEEE-4AFF-921E-D6DF7B565764}">
      <dsp:nvSpPr>
        <dsp:cNvPr id="0" name=""/>
        <dsp:cNvSpPr/>
      </dsp:nvSpPr>
      <dsp:spPr>
        <a:xfrm>
          <a:off x="3350745" y="-180956"/>
          <a:ext cx="2386629" cy="159108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Excavation &amp; Construction</a:t>
          </a:r>
        </a:p>
      </dsp:txBody>
      <dsp:txXfrm>
        <a:off x="3428415" y="-103286"/>
        <a:ext cx="2231289" cy="1435744"/>
      </dsp:txXfrm>
    </dsp:sp>
    <dsp:sp modelId="{F2DAB869-C449-4988-B697-82126F339408}">
      <dsp:nvSpPr>
        <dsp:cNvPr id="0" name=""/>
        <dsp:cNvSpPr/>
      </dsp:nvSpPr>
      <dsp:spPr>
        <a:xfrm>
          <a:off x="2515563" y="614585"/>
          <a:ext cx="4056993" cy="4056993"/>
        </a:xfrm>
        <a:custGeom>
          <a:avLst/>
          <a:gdLst/>
          <a:ahLst/>
          <a:cxnLst/>
          <a:rect l="0" t="0" r="0" b="0"/>
          <a:pathLst>
            <a:path>
              <a:moveTo>
                <a:pt x="3230527" y="394507"/>
              </a:moveTo>
              <a:arcTo wR="2028496" hR="2028496" stAng="18380386" swAng="1815888"/>
            </a:path>
          </a:pathLst>
        </a:custGeom>
        <a:noFill/>
        <a:ln w="508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109C58-E4B9-40A6-A6A0-A660FD212348}">
      <dsp:nvSpPr>
        <dsp:cNvPr id="0" name=""/>
        <dsp:cNvSpPr/>
      </dsp:nvSpPr>
      <dsp:spPr>
        <a:xfrm>
          <a:off x="5379241" y="1847539"/>
          <a:ext cx="2386629" cy="159108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Surface Power</a:t>
          </a:r>
        </a:p>
      </dsp:txBody>
      <dsp:txXfrm>
        <a:off x="5456911" y="1925209"/>
        <a:ext cx="2231289" cy="1435744"/>
      </dsp:txXfrm>
    </dsp:sp>
    <dsp:sp modelId="{C34E76D8-AA51-427C-802F-C00A58BB0634}">
      <dsp:nvSpPr>
        <dsp:cNvPr id="0" name=""/>
        <dsp:cNvSpPr/>
      </dsp:nvSpPr>
      <dsp:spPr>
        <a:xfrm>
          <a:off x="2515563" y="614585"/>
          <a:ext cx="4056993" cy="4056993"/>
        </a:xfrm>
        <a:custGeom>
          <a:avLst/>
          <a:gdLst/>
          <a:ahLst/>
          <a:cxnLst/>
          <a:rect l="0" t="0" r="0" b="0"/>
          <a:pathLst>
            <a:path>
              <a:moveTo>
                <a:pt x="3890222" y="2833961"/>
              </a:moveTo>
              <a:arcTo wR="2028496" hR="2028496" stAng="1403726" swAng="1815888"/>
            </a:path>
          </a:pathLst>
        </a:custGeom>
        <a:noFill/>
        <a:ln w="508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F6AFE3-19E2-4DBA-B4E3-DE7FFABE6DD1}">
      <dsp:nvSpPr>
        <dsp:cNvPr id="0" name=""/>
        <dsp:cNvSpPr/>
      </dsp:nvSpPr>
      <dsp:spPr>
        <a:xfrm>
          <a:off x="3350745" y="3876036"/>
          <a:ext cx="2386629" cy="1591084"/>
        </a:xfrm>
        <a:prstGeom prst="roundRect">
          <a:avLst/>
        </a:prstGeom>
        <a:solidFill>
          <a:srgbClr val="6618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Crosscutting Capabilities</a:t>
          </a:r>
        </a:p>
      </dsp:txBody>
      <dsp:txXfrm>
        <a:off x="3428415" y="3953706"/>
        <a:ext cx="2231289" cy="1435744"/>
      </dsp:txXfrm>
    </dsp:sp>
    <dsp:sp modelId="{BEF81EE1-0279-4B9D-830A-F74595A0ECBB}">
      <dsp:nvSpPr>
        <dsp:cNvPr id="0" name=""/>
        <dsp:cNvSpPr/>
      </dsp:nvSpPr>
      <dsp:spPr>
        <a:xfrm>
          <a:off x="2515563" y="614585"/>
          <a:ext cx="4056993" cy="4056993"/>
        </a:xfrm>
        <a:custGeom>
          <a:avLst/>
          <a:gdLst/>
          <a:ahLst/>
          <a:cxnLst/>
          <a:rect l="0" t="0" r="0" b="0"/>
          <a:pathLst>
            <a:path>
              <a:moveTo>
                <a:pt x="826465" y="3662485"/>
              </a:moveTo>
              <a:arcTo wR="2028496" hR="2028496" stAng="7580386" swAng="1815888"/>
            </a:path>
          </a:pathLst>
        </a:custGeom>
        <a:noFill/>
        <a:ln w="508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B23687-A2AB-4AD1-AB7D-CDF8B31423DD}">
      <dsp:nvSpPr>
        <dsp:cNvPr id="0" name=""/>
        <dsp:cNvSpPr/>
      </dsp:nvSpPr>
      <dsp:spPr>
        <a:xfrm>
          <a:off x="1322248" y="1847539"/>
          <a:ext cx="2386629" cy="159108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In-Situ Resource Utilization</a:t>
          </a:r>
        </a:p>
      </dsp:txBody>
      <dsp:txXfrm>
        <a:off x="1399918" y="1925209"/>
        <a:ext cx="2231289" cy="1435744"/>
      </dsp:txXfrm>
    </dsp:sp>
    <dsp:sp modelId="{A0292D5E-7766-43EC-81DD-4FC09FB53CBF}">
      <dsp:nvSpPr>
        <dsp:cNvPr id="0" name=""/>
        <dsp:cNvSpPr/>
      </dsp:nvSpPr>
      <dsp:spPr>
        <a:xfrm>
          <a:off x="2515563" y="614585"/>
          <a:ext cx="4056993" cy="4056993"/>
        </a:xfrm>
        <a:custGeom>
          <a:avLst/>
          <a:gdLst/>
          <a:ahLst/>
          <a:cxnLst/>
          <a:rect l="0" t="0" r="0" b="0"/>
          <a:pathLst>
            <a:path>
              <a:moveTo>
                <a:pt x="166770" y="1223031"/>
              </a:moveTo>
              <a:arcTo wR="2028496" hR="2028496" stAng="12203726" swAng="1815888"/>
            </a:path>
          </a:pathLst>
        </a:custGeom>
        <a:noFill/>
        <a:ln w="508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5B5A69-40A8-E34C-8CA6-513410444417}">
      <dsp:nvSpPr>
        <dsp:cNvPr id="0" name=""/>
        <dsp:cNvSpPr/>
      </dsp:nvSpPr>
      <dsp:spPr>
        <a:xfrm>
          <a:off x="1352" y="0"/>
          <a:ext cx="3515439" cy="4327344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Merging into one Crosscutting Capabilities area</a:t>
          </a:r>
          <a:r>
            <a:rPr lang="en-US" sz="2400" kern="1200" dirty="0">
              <a:solidFill>
                <a:schemeClr val="tx1"/>
              </a:solidFill>
            </a:rPr>
            <a:t>:</a:t>
          </a:r>
        </a:p>
      </dsp:txBody>
      <dsp:txXfrm>
        <a:off x="1352" y="0"/>
        <a:ext cx="3515439" cy="1298203"/>
      </dsp:txXfrm>
    </dsp:sp>
    <dsp:sp modelId="{03D53059-64BE-FC4B-9D99-9F86A4C533BA}">
      <dsp:nvSpPr>
        <dsp:cNvPr id="0" name=""/>
        <dsp:cNvSpPr/>
      </dsp:nvSpPr>
      <dsp:spPr>
        <a:xfrm>
          <a:off x="352896" y="1299021"/>
          <a:ext cx="2812351" cy="500613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tx1"/>
              </a:solidFill>
            </a:rPr>
            <a:t>Extreme Environments</a:t>
          </a:r>
        </a:p>
      </dsp:txBody>
      <dsp:txXfrm>
        <a:off x="367558" y="1313683"/>
        <a:ext cx="2783027" cy="471289"/>
      </dsp:txXfrm>
    </dsp:sp>
    <dsp:sp modelId="{61B5AFAB-3F54-244C-B082-2C0EDEF85B9B}">
      <dsp:nvSpPr>
        <dsp:cNvPr id="0" name=""/>
        <dsp:cNvSpPr/>
      </dsp:nvSpPr>
      <dsp:spPr>
        <a:xfrm>
          <a:off x="352896" y="1876652"/>
          <a:ext cx="2812351" cy="500613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tx1"/>
              </a:solidFill>
            </a:rPr>
            <a:t>Dust Mitigation</a:t>
          </a:r>
        </a:p>
      </dsp:txBody>
      <dsp:txXfrm>
        <a:off x="367558" y="1891314"/>
        <a:ext cx="2783027" cy="471289"/>
      </dsp:txXfrm>
    </dsp:sp>
    <dsp:sp modelId="{A8B5B0D8-3778-354B-AE00-3914D806E107}">
      <dsp:nvSpPr>
        <dsp:cNvPr id="0" name=""/>
        <dsp:cNvSpPr/>
      </dsp:nvSpPr>
      <dsp:spPr>
        <a:xfrm>
          <a:off x="352896" y="2454283"/>
          <a:ext cx="2812351" cy="500613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tx1"/>
              </a:solidFill>
            </a:rPr>
            <a:t>Extreme Access, Autonomy &amp; Robotics</a:t>
          </a:r>
        </a:p>
      </dsp:txBody>
      <dsp:txXfrm>
        <a:off x="367558" y="2468945"/>
        <a:ext cx="2783027" cy="471289"/>
      </dsp:txXfrm>
    </dsp:sp>
    <dsp:sp modelId="{3B635CEC-50C0-3144-8883-9EB3C213E90A}">
      <dsp:nvSpPr>
        <dsp:cNvPr id="0" name=""/>
        <dsp:cNvSpPr/>
      </dsp:nvSpPr>
      <dsp:spPr>
        <a:xfrm>
          <a:off x="352896" y="3031914"/>
          <a:ext cx="2812351" cy="500613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tx1"/>
              </a:solidFill>
            </a:rPr>
            <a:t>Interoperability (formerly MOSA)</a:t>
          </a:r>
        </a:p>
      </dsp:txBody>
      <dsp:txXfrm>
        <a:off x="367558" y="3046576"/>
        <a:ext cx="2783027" cy="471289"/>
      </dsp:txXfrm>
    </dsp:sp>
    <dsp:sp modelId="{8BE00587-72DD-B041-BE4A-B7C5BE8968D2}">
      <dsp:nvSpPr>
        <dsp:cNvPr id="0" name=""/>
        <dsp:cNvSpPr/>
      </dsp:nvSpPr>
      <dsp:spPr>
        <a:xfrm>
          <a:off x="352896" y="3609544"/>
          <a:ext cx="2812351" cy="500613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tx1"/>
              </a:solidFill>
            </a:rPr>
            <a:t>Lunar Simulants</a:t>
          </a:r>
        </a:p>
      </dsp:txBody>
      <dsp:txXfrm>
        <a:off x="367558" y="3624206"/>
        <a:ext cx="2783027" cy="471289"/>
      </dsp:txXfrm>
    </dsp:sp>
    <dsp:sp modelId="{71207956-CB8B-4B40-B804-0CD9A175F0E0}">
      <dsp:nvSpPr>
        <dsp:cNvPr id="0" name=""/>
        <dsp:cNvSpPr/>
      </dsp:nvSpPr>
      <dsp:spPr>
        <a:xfrm>
          <a:off x="3780449" y="0"/>
          <a:ext cx="3515439" cy="4327344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bg1"/>
              </a:solidFill>
            </a:rPr>
            <a:t>Lunar Infrastructure Foundational Technologies Focus Areas Remain:</a:t>
          </a:r>
        </a:p>
      </dsp:txBody>
      <dsp:txXfrm>
        <a:off x="3780449" y="0"/>
        <a:ext cx="3515439" cy="1298203"/>
      </dsp:txXfrm>
    </dsp:sp>
    <dsp:sp modelId="{E3FB052E-72F9-CD45-B560-D6603CFA6083}">
      <dsp:nvSpPr>
        <dsp:cNvPr id="0" name=""/>
        <dsp:cNvSpPr/>
      </dsp:nvSpPr>
      <dsp:spPr>
        <a:xfrm>
          <a:off x="4131993" y="1298572"/>
          <a:ext cx="2812351" cy="850149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bg2"/>
              </a:solidFill>
            </a:rPr>
            <a:t>In-Situ Resource Utilization (ISRU)</a:t>
          </a:r>
        </a:p>
      </dsp:txBody>
      <dsp:txXfrm>
        <a:off x="4156893" y="1323472"/>
        <a:ext cx="2762551" cy="800349"/>
      </dsp:txXfrm>
    </dsp:sp>
    <dsp:sp modelId="{CB8D786C-E22C-7E42-AE8F-F30241F732E5}">
      <dsp:nvSpPr>
        <dsp:cNvPr id="0" name=""/>
        <dsp:cNvSpPr/>
      </dsp:nvSpPr>
      <dsp:spPr>
        <a:xfrm>
          <a:off x="4131993" y="2279515"/>
          <a:ext cx="2812351" cy="850149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bg2"/>
              </a:solidFill>
            </a:rPr>
            <a:t>Excavation &amp; Construction</a:t>
          </a:r>
        </a:p>
      </dsp:txBody>
      <dsp:txXfrm>
        <a:off x="4156893" y="2304415"/>
        <a:ext cx="2762551" cy="800349"/>
      </dsp:txXfrm>
    </dsp:sp>
    <dsp:sp modelId="{2479CB9D-07BF-C14F-861E-CC01B31DE3BF}">
      <dsp:nvSpPr>
        <dsp:cNvPr id="0" name=""/>
        <dsp:cNvSpPr/>
      </dsp:nvSpPr>
      <dsp:spPr>
        <a:xfrm>
          <a:off x="4131993" y="3260457"/>
          <a:ext cx="2812351" cy="850149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bg2"/>
              </a:solidFill>
            </a:rPr>
            <a:t>Surface Power</a:t>
          </a:r>
        </a:p>
      </dsp:txBody>
      <dsp:txXfrm>
        <a:off x="4156893" y="3285357"/>
        <a:ext cx="2762551" cy="800349"/>
      </dsp:txXfrm>
    </dsp:sp>
    <dsp:sp modelId="{2E76912F-04D3-DC4D-BB21-CBA096336A9D}">
      <dsp:nvSpPr>
        <dsp:cNvPr id="0" name=""/>
        <dsp:cNvSpPr/>
      </dsp:nvSpPr>
      <dsp:spPr>
        <a:xfrm>
          <a:off x="7559547" y="0"/>
          <a:ext cx="3515439" cy="4327344"/>
        </a:xfrm>
        <a:prstGeom prst="roundRect">
          <a:avLst>
            <a:gd name="adj" fmla="val 10000"/>
          </a:avLst>
        </a:prstGeom>
        <a:solidFill>
          <a:schemeClr val="accent3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bg1"/>
              </a:solidFill>
            </a:rPr>
            <a:t>Allowing us to:</a:t>
          </a:r>
        </a:p>
      </dsp:txBody>
      <dsp:txXfrm>
        <a:off x="7559547" y="0"/>
        <a:ext cx="3515439" cy="1298203"/>
      </dsp:txXfrm>
    </dsp:sp>
    <dsp:sp modelId="{50A2E1E1-782D-F142-BC79-643A21970640}">
      <dsp:nvSpPr>
        <dsp:cNvPr id="0" name=""/>
        <dsp:cNvSpPr/>
      </dsp:nvSpPr>
      <dsp:spPr>
        <a:xfrm>
          <a:off x="7911091" y="1299021"/>
          <a:ext cx="2812351" cy="500613"/>
        </a:xfrm>
        <a:prstGeom prst="roundRect">
          <a:avLst>
            <a:gd name="adj" fmla="val 10000"/>
          </a:avLst>
        </a:prstGeom>
        <a:solidFill>
          <a:schemeClr val="accent3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bg1"/>
              </a:solidFill>
            </a:rPr>
            <a:t>Emphasizing interoperability</a:t>
          </a:r>
        </a:p>
      </dsp:txBody>
      <dsp:txXfrm>
        <a:off x="7925753" y="1313683"/>
        <a:ext cx="2783027" cy="471289"/>
      </dsp:txXfrm>
    </dsp:sp>
    <dsp:sp modelId="{7E0F7AAD-A32C-5D43-B3B6-8ED4662E0354}">
      <dsp:nvSpPr>
        <dsp:cNvPr id="0" name=""/>
        <dsp:cNvSpPr/>
      </dsp:nvSpPr>
      <dsp:spPr>
        <a:xfrm>
          <a:off x="7911091" y="1876652"/>
          <a:ext cx="2812351" cy="500613"/>
        </a:xfrm>
        <a:prstGeom prst="roundRect">
          <a:avLst>
            <a:gd name="adj" fmla="val 10000"/>
          </a:avLst>
        </a:prstGeom>
        <a:solidFill>
          <a:schemeClr val="accent3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bg1"/>
              </a:solidFill>
            </a:rPr>
            <a:t>Enable systems discussions across the board</a:t>
          </a:r>
        </a:p>
      </dsp:txBody>
      <dsp:txXfrm>
        <a:off x="7925753" y="1891314"/>
        <a:ext cx="2783027" cy="471289"/>
      </dsp:txXfrm>
    </dsp:sp>
    <dsp:sp modelId="{4CA0C1B7-5FA8-1843-9B86-5DD5CC41268A}">
      <dsp:nvSpPr>
        <dsp:cNvPr id="0" name=""/>
        <dsp:cNvSpPr/>
      </dsp:nvSpPr>
      <dsp:spPr>
        <a:xfrm>
          <a:off x="7911091" y="2454283"/>
          <a:ext cx="2812351" cy="500613"/>
        </a:xfrm>
        <a:prstGeom prst="roundRect">
          <a:avLst>
            <a:gd name="adj" fmla="val 10000"/>
          </a:avLst>
        </a:prstGeom>
        <a:solidFill>
          <a:schemeClr val="accent3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bg1"/>
              </a:solidFill>
            </a:rPr>
            <a:t>Cross-collaboration</a:t>
          </a:r>
        </a:p>
      </dsp:txBody>
      <dsp:txXfrm>
        <a:off x="7925753" y="2468945"/>
        <a:ext cx="2783027" cy="471289"/>
      </dsp:txXfrm>
    </dsp:sp>
    <dsp:sp modelId="{75E4CEEB-D46F-2A45-90F5-98C472A75896}">
      <dsp:nvSpPr>
        <dsp:cNvPr id="0" name=""/>
        <dsp:cNvSpPr/>
      </dsp:nvSpPr>
      <dsp:spPr>
        <a:xfrm>
          <a:off x="7911091" y="3031914"/>
          <a:ext cx="2812351" cy="500613"/>
        </a:xfrm>
        <a:prstGeom prst="roundRect">
          <a:avLst>
            <a:gd name="adj" fmla="val 10000"/>
          </a:avLst>
        </a:prstGeom>
        <a:solidFill>
          <a:schemeClr val="accent3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bg1"/>
              </a:solidFill>
            </a:rPr>
            <a:t>Engaging the needs of the community</a:t>
          </a:r>
        </a:p>
      </dsp:txBody>
      <dsp:txXfrm>
        <a:off x="7925753" y="3046576"/>
        <a:ext cx="2783027" cy="471289"/>
      </dsp:txXfrm>
    </dsp:sp>
    <dsp:sp modelId="{53A496A6-7645-0B49-BD96-8AEC1FD5FBD1}">
      <dsp:nvSpPr>
        <dsp:cNvPr id="0" name=""/>
        <dsp:cNvSpPr/>
      </dsp:nvSpPr>
      <dsp:spPr>
        <a:xfrm>
          <a:off x="7911091" y="3609544"/>
          <a:ext cx="2812351" cy="500613"/>
        </a:xfrm>
        <a:prstGeom prst="roundRect">
          <a:avLst>
            <a:gd name="adj" fmla="val 10000"/>
          </a:avLst>
        </a:prstGeom>
        <a:solidFill>
          <a:schemeClr val="accent3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bg1"/>
              </a:solidFill>
            </a:rPr>
            <a:t>Discussing specific use cases</a:t>
          </a:r>
        </a:p>
      </dsp:txBody>
      <dsp:txXfrm>
        <a:off x="7925753" y="3624206"/>
        <a:ext cx="2783027" cy="4712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59A375-B218-184B-B243-CB7E0F1616A7}" type="datetimeFigureOut">
              <a:rPr lang="en-US" smtClean="0"/>
              <a:t>2/21/24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D5F0F0-3408-9F4A-9B24-898CD7F5D4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006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lsic.jhuapl.edu/Our-Work/Working-Groups/Lunar-Simulants.php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Relationship Id="rId5" Type="http://schemas.openxmlformats.org/officeDocument/2006/relationships/hyperlink" Target="mailto:Karen.Stockstill-Cahill@jhuapl.edu" TargetMode="External"/><Relationship Id="rId4" Type="http://schemas.openxmlformats.org/officeDocument/2006/relationships/hyperlink" Target="https://lsic-wiki.jhuapl.edu/display/LSWG/Lunar+Simulants+Working+Group+Home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lsic.jhuapl.edu/Resources/Funding-Opportunities.php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lsic.jhuapl.edu/Resources/Opportunities.php?f=Job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5905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Is there a technology gap (or a gap within the gaps) that NASA is missing? Please explain!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1835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713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Ask them for ideas on themes and topics not to specific systems, but interfaces, the in-betweens.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Ask for suggested speakers for each.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8397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Seminar-style: 1-2 talks from members of the community</a:t>
            </a:r>
            <a:br>
              <a:rPr lang="en-US" sz="1200" dirty="0"/>
            </a:br>
            <a:r>
              <a:rPr lang="en-US" sz="1200" dirty="0"/>
              <a:t>Working-style: discussing priorities relevant to a specific gap, and trying to determine a path to closing that gap</a:t>
            </a:r>
            <a:br>
              <a:rPr lang="en-US" sz="1200" dirty="0"/>
            </a:br>
            <a:r>
              <a:rPr lang="en-US" sz="1200" dirty="0"/>
              <a:t>Networking-style: free-for-all breakout rooms to network and collaborate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2092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LSWG on LSIC public webpage: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0" i="0" u="sng" strike="noStrike" dirty="0">
                <a:solidFill>
                  <a:srgbClr val="044A91"/>
                </a:solidFill>
                <a:effectLst/>
                <a:latin typeface="Calibri" panose="020F0502020204030204" pitchFamily="34" charset="0"/>
                <a:hlinkClick r:id="rId3" tooltip="https://lsic.jhuapl.edu/Our-Work/Working-Groups/Lunar-Simulants.php"/>
              </a:rPr>
              <a:t>https://lsic.jhuapl.edu/Our-Work/Working-Groups/Lunar-Simulants.php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LSWG on LSIC confluence page: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0" i="0" u="sng" strike="noStrike" dirty="0">
                <a:solidFill>
                  <a:srgbClr val="044A91"/>
                </a:solidFill>
                <a:effectLst/>
                <a:latin typeface="Calibri" panose="020F0502020204030204" pitchFamily="34" charset="0"/>
                <a:hlinkClick r:id="rId4" tooltip="https://lsic-wiki.jhuapl.edu/display/LSWG/Lunar+Simulants+Working+Group+Home"/>
              </a:rPr>
              <a:t>https://lsic-wiki.jhuapl.edu/display/LSWG/Lunar+Simulants+Working+Group+Home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Email Karen to be added to the LSWG List Serve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0" i="0" u="sng" strike="noStrike" dirty="0">
                <a:solidFill>
                  <a:srgbClr val="044A91"/>
                </a:solidFill>
                <a:effectLst/>
                <a:latin typeface="Calibri" panose="020F0502020204030204" pitchFamily="34" charset="0"/>
                <a:hlinkClick r:id="rId5" tooltip="mailto:Karen.Stockstill-Cahill@jhuapl.edu"/>
              </a:rPr>
              <a:t>Karen.Stockstill-Cahill@jhuapl.edu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708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002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995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3201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537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https://lsic.jhuapl.edu/Resources/Funding-Opportunities.php</a:t>
            </a:r>
            <a:endParaRPr lang="en-US" sz="1200" dirty="0">
              <a:solidFill>
                <a:srgbClr val="FFFFFF"/>
              </a:solidFill>
              <a:latin typeface="Arial" panose="020B0604020202020204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4"/>
              </a:rPr>
              <a:t>https://lsic.jhuapl.edu/Resources/Opportunities.php?f=Job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6957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1375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1587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are all aligned in similar activities, but CT will start to look into discussion on supporting the technologies of the other groups.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8690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795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4ABF7FA-8EA1-F742-871A-FEAB06A59929}" type="datetime3">
              <a:rPr lang="en-US" smtClean="0"/>
              <a:t>21 February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7" y="1333"/>
            <a:ext cx="12187256" cy="6855332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 rot="10800000">
            <a:off x="0" y="4358639"/>
            <a:ext cx="12192000" cy="2499359"/>
          </a:xfrm>
          <a:prstGeom prst="rect">
            <a:avLst/>
          </a:prstGeom>
          <a:gradFill>
            <a:gsLst>
              <a:gs pos="0">
                <a:srgbClr val="000000">
                  <a:alpha val="40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325600"/>
            <a:ext cx="9144000" cy="1570899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038600"/>
            <a:ext cx="9144000" cy="838200"/>
          </a:xfrm>
        </p:spPr>
        <p:txBody>
          <a:bodyPr lIns="0" tIns="0" rIns="0" bIns="0"/>
          <a:lstStyle>
            <a:lvl1pPr marL="0" indent="0" algn="l">
              <a:buNone/>
              <a:defRPr sz="2400" b="1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876800"/>
            <a:ext cx="5410200" cy="12954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009" y="95382"/>
            <a:ext cx="3178301" cy="130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821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3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00" y="1485900"/>
            <a:ext cx="4952999" cy="3871457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1" y="5486400"/>
            <a:ext cx="10286999" cy="685800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286500" y="1485900"/>
            <a:ext cx="4953000" cy="3871457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B9F7AC3-90A0-EF49-AE42-0519FF59C2D5}" type="datetime3">
              <a:rPr lang="en-US" smtClean="0"/>
              <a:t>21 February 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38328"/>
          </a:xfrm>
        </p:spPr>
        <p:txBody>
          <a:bodyPr>
            <a:noAutofit/>
          </a:bodyPr>
          <a:lstStyle>
            <a:lvl1pPr algn="ctr"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798576"/>
            <a:ext cx="11277600" cy="382524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accent2"/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82927BC-A840-7041-BA16-52B5A3F64F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1179"/>
          <a:stretch/>
        </p:blipFill>
        <p:spPr>
          <a:xfrm>
            <a:off x="0" y="0"/>
            <a:ext cx="4324422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641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6" hasCustomPrompt="1"/>
          </p:nvPr>
        </p:nvSpPr>
        <p:spPr>
          <a:xfrm>
            <a:off x="952500" y="1181100"/>
            <a:ext cx="4952999" cy="417625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chart</a:t>
            </a:r>
          </a:p>
        </p:txBody>
      </p:sp>
      <p:sp>
        <p:nvSpPr>
          <p:cNvPr id="15" name="Chart Placeholder 8"/>
          <p:cNvSpPr>
            <a:spLocks noGrp="1"/>
          </p:cNvSpPr>
          <p:nvPr>
            <p:ph type="chart" sz="quarter" idx="17" hasCustomPrompt="1"/>
          </p:nvPr>
        </p:nvSpPr>
        <p:spPr>
          <a:xfrm>
            <a:off x="6286500" y="1181100"/>
            <a:ext cx="4953000" cy="417625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chart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1602235" y="5486400"/>
            <a:ext cx="3653528" cy="685800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chart label</a:t>
            </a: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6936236" y="5486400"/>
            <a:ext cx="3653528" cy="685800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chart label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609B5394-2291-2344-AD63-E8F25A62D56E}" type="datetime3">
              <a:rPr lang="en-US" smtClean="0"/>
              <a:t>21 February 2024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F3A485B-147C-8D4B-9DC2-3A389CDB5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1179"/>
          <a:stretch/>
        </p:blipFill>
        <p:spPr>
          <a:xfrm>
            <a:off x="0" y="0"/>
            <a:ext cx="4324422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2375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mparison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art Placeholder 8"/>
          <p:cNvSpPr>
            <a:spLocks noGrp="1"/>
          </p:cNvSpPr>
          <p:nvPr>
            <p:ph type="chart" sz="quarter" idx="16" hasCustomPrompt="1"/>
          </p:nvPr>
        </p:nvSpPr>
        <p:spPr>
          <a:xfrm>
            <a:off x="952500" y="1485900"/>
            <a:ext cx="4952999" cy="387145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chart</a:t>
            </a:r>
          </a:p>
        </p:txBody>
      </p:sp>
      <p:sp>
        <p:nvSpPr>
          <p:cNvPr id="15" name="Chart Placeholder 8"/>
          <p:cNvSpPr>
            <a:spLocks noGrp="1"/>
          </p:cNvSpPr>
          <p:nvPr>
            <p:ph type="chart" sz="quarter" idx="17" hasCustomPrompt="1"/>
          </p:nvPr>
        </p:nvSpPr>
        <p:spPr>
          <a:xfrm>
            <a:off x="6286500" y="1485900"/>
            <a:ext cx="4953000" cy="387145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chart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1602235" y="5486400"/>
            <a:ext cx="3653528" cy="685800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chart label</a:t>
            </a: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6936236" y="5486400"/>
            <a:ext cx="3653528" cy="685800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chart label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9C87B870-43DB-4042-A4E4-58FA209A6C0D}" type="datetime3">
              <a:rPr lang="en-US" smtClean="0"/>
              <a:t>21 February 2024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38328"/>
          </a:xfrm>
        </p:spPr>
        <p:txBody>
          <a:bodyPr>
            <a:noAutofit/>
          </a:bodyPr>
          <a:lstStyle>
            <a:lvl1pPr algn="ctr"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798576"/>
            <a:ext cx="11277600" cy="382524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accent2"/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98A9D8-6900-CC41-B62F-078D78C285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1179"/>
          <a:stretch/>
        </p:blipFill>
        <p:spPr>
          <a:xfrm>
            <a:off x="0" y="0"/>
            <a:ext cx="4324422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9869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Column Fe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4277927" y="1198563"/>
            <a:ext cx="0" cy="364490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914073" y="1198563"/>
            <a:ext cx="0" cy="364490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099"/>
            <a:ext cx="11277600" cy="766763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277927" y="1198563"/>
            <a:ext cx="0" cy="398303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7914073" y="1198563"/>
            <a:ext cx="0" cy="398303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60F22523-A4FD-5E4E-A847-52BFBA31415E}" type="datetime3">
              <a:rPr lang="en-US" smtClean="0"/>
              <a:t>21 February 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10212"/>
            <a:ext cx="10286999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44" y="3924301"/>
            <a:ext cx="2988364" cy="12573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9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0" y="3619500"/>
            <a:ext cx="2988405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0" name="Content Placeholder 2"/>
          <p:cNvSpPr>
            <a:spLocks noGrp="1"/>
          </p:cNvSpPr>
          <p:nvPr>
            <p:ph idx="17" hasCustomPrompt="1"/>
          </p:nvPr>
        </p:nvSpPr>
        <p:spPr>
          <a:xfrm>
            <a:off x="4606154" y="3924301"/>
            <a:ext cx="2979692" cy="12573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1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4606109" y="3619500"/>
            <a:ext cx="2979733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2" name="Content Placeholder 2"/>
          <p:cNvSpPr>
            <a:spLocks noGrp="1"/>
          </p:cNvSpPr>
          <p:nvPr>
            <p:ph idx="19" hasCustomPrompt="1"/>
          </p:nvPr>
        </p:nvSpPr>
        <p:spPr>
          <a:xfrm>
            <a:off x="8256050" y="3924301"/>
            <a:ext cx="2983450" cy="12573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3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8257327" y="3619500"/>
            <a:ext cx="2982173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4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0" y="1181099"/>
            <a:ext cx="2988409" cy="2231135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5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4606105" y="1181100"/>
            <a:ext cx="2979737" cy="2228936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6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8257323" y="1181100"/>
            <a:ext cx="2982177" cy="2228936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26597384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Column Feature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2388361B-29AB-9F49-93E6-8FC0BFBC2CEE}" type="datetime3">
              <a:rPr lang="en-US" smtClean="0"/>
              <a:t>21 February 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38328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798576"/>
            <a:ext cx="11277600" cy="382524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accent2"/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  <p:cxnSp>
        <p:nvCxnSpPr>
          <p:cNvPr id="29" name="Straight Connector 28"/>
          <p:cNvCxnSpPr/>
          <p:nvPr userDrawn="1"/>
        </p:nvCxnSpPr>
        <p:spPr>
          <a:xfrm>
            <a:off x="4277927" y="1503364"/>
            <a:ext cx="0" cy="364490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 userDrawn="1"/>
        </p:nvCxnSpPr>
        <p:spPr>
          <a:xfrm>
            <a:off x="7914073" y="1503364"/>
            <a:ext cx="0" cy="364490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4277927" y="1503364"/>
            <a:ext cx="0" cy="367823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 userDrawn="1"/>
        </p:nvCxnSpPr>
        <p:spPr>
          <a:xfrm>
            <a:off x="7914073" y="1503364"/>
            <a:ext cx="0" cy="367823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44" y="4229101"/>
            <a:ext cx="2988364" cy="9525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4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0" y="3924301"/>
            <a:ext cx="2988405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5" name="Content Placeholder 2"/>
          <p:cNvSpPr>
            <a:spLocks noGrp="1"/>
          </p:cNvSpPr>
          <p:nvPr>
            <p:ph idx="17" hasCustomPrompt="1"/>
          </p:nvPr>
        </p:nvSpPr>
        <p:spPr>
          <a:xfrm>
            <a:off x="4606154" y="4229101"/>
            <a:ext cx="2979692" cy="9525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4606109" y="3924301"/>
            <a:ext cx="2979733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idx="19" hasCustomPrompt="1"/>
          </p:nvPr>
        </p:nvSpPr>
        <p:spPr>
          <a:xfrm>
            <a:off x="8256050" y="4229101"/>
            <a:ext cx="2983450" cy="9525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8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8257327" y="3924301"/>
            <a:ext cx="2982173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0" y="1485900"/>
            <a:ext cx="2988409" cy="2231135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40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4606105" y="1485901"/>
            <a:ext cx="2979737" cy="2228936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41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8257323" y="1485901"/>
            <a:ext cx="2982177" cy="2228936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42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03865"/>
            <a:ext cx="10286999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</p:spTree>
    <p:extLst>
      <p:ext uri="{BB962C8B-B14F-4D97-AF65-F5344CB8AC3E}">
        <p14:creationId xmlns:p14="http://schemas.microsoft.com/office/powerpoint/2010/main" val="38340564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-Column Fe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44" y="3924301"/>
            <a:ext cx="2301354" cy="1257299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1" y="3619501"/>
            <a:ext cx="2301386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7" hasCustomPrompt="1"/>
          </p:nvPr>
        </p:nvSpPr>
        <p:spPr>
          <a:xfrm>
            <a:off x="3592038" y="3924301"/>
            <a:ext cx="2332240" cy="1257299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3591980" y="3619501"/>
            <a:ext cx="2332272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9" hasCustomPrompt="1"/>
          </p:nvPr>
        </p:nvSpPr>
        <p:spPr>
          <a:xfrm>
            <a:off x="6260284" y="3924301"/>
            <a:ext cx="2302298" cy="1257299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6262343" y="3619501"/>
            <a:ext cx="2301386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0" y="1185550"/>
            <a:ext cx="2301389" cy="222893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7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3591975" y="1185550"/>
            <a:ext cx="2332275" cy="222893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8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6262335" y="1185550"/>
            <a:ext cx="2301389" cy="222893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766450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idx="27" hasCustomPrompt="1"/>
          </p:nvPr>
        </p:nvSpPr>
        <p:spPr>
          <a:xfrm>
            <a:off x="8899761" y="3924301"/>
            <a:ext cx="2338690" cy="1257299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8901816" y="3619501"/>
            <a:ext cx="2337688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29" hasCustomPrompt="1"/>
          </p:nvPr>
        </p:nvSpPr>
        <p:spPr>
          <a:xfrm>
            <a:off x="8901808" y="1185550"/>
            <a:ext cx="2337691" cy="222893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9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10212"/>
            <a:ext cx="10286999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56992C7B-DBF6-744D-ABE9-AD69D3B61F17}" type="datetime3">
              <a:rPr lang="en-US" smtClean="0"/>
              <a:t>21 February 2024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8779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-Column Feature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44" y="4226903"/>
            <a:ext cx="2301354" cy="95469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1" y="3922103"/>
            <a:ext cx="2301386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7" hasCustomPrompt="1"/>
          </p:nvPr>
        </p:nvSpPr>
        <p:spPr>
          <a:xfrm>
            <a:off x="3592038" y="4226903"/>
            <a:ext cx="2332240" cy="95469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3591980" y="3922103"/>
            <a:ext cx="2332272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9" hasCustomPrompt="1"/>
          </p:nvPr>
        </p:nvSpPr>
        <p:spPr>
          <a:xfrm>
            <a:off x="6259037" y="4226903"/>
            <a:ext cx="2304687" cy="95469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6260184" y="3922103"/>
            <a:ext cx="2303545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0" y="1485900"/>
            <a:ext cx="2301389" cy="222893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7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3591975" y="1485900"/>
            <a:ext cx="2332275" cy="222893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8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6262335" y="1485900"/>
            <a:ext cx="2301389" cy="222893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idx="27" hasCustomPrompt="1"/>
          </p:nvPr>
        </p:nvSpPr>
        <p:spPr>
          <a:xfrm>
            <a:off x="8898514" y="4226903"/>
            <a:ext cx="2339937" cy="95469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8901816" y="3922103"/>
            <a:ext cx="2337688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29" hasCustomPrompt="1"/>
          </p:nvPr>
        </p:nvSpPr>
        <p:spPr>
          <a:xfrm>
            <a:off x="8901808" y="1485900"/>
            <a:ext cx="2337691" cy="222893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9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10050"/>
            <a:ext cx="10286999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A3E529DA-21A5-C14F-BABC-49BE57657B45}" type="datetime3">
              <a:rPr lang="en-US" smtClean="0"/>
              <a:t>21 February 2024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38328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798576"/>
            <a:ext cx="11277600" cy="382524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accent2"/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11170500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1" y="2834690"/>
            <a:ext cx="2463800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1" y="1185863"/>
            <a:ext cx="2463800" cy="151326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22" hasCustomPrompt="1"/>
          </p:nvPr>
        </p:nvSpPr>
        <p:spPr>
          <a:xfrm>
            <a:off x="3581400" y="2834690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3577696" y="1185863"/>
            <a:ext cx="2446337" cy="151326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6181726" y="2834690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25" hasCustomPrompt="1"/>
          </p:nvPr>
        </p:nvSpPr>
        <p:spPr>
          <a:xfrm>
            <a:off x="6185429" y="1185863"/>
            <a:ext cx="2446337" cy="151326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6" hasCustomPrompt="1"/>
          </p:nvPr>
        </p:nvSpPr>
        <p:spPr>
          <a:xfrm>
            <a:off x="8793163" y="2834690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27" hasCustomPrompt="1"/>
          </p:nvPr>
        </p:nvSpPr>
        <p:spPr>
          <a:xfrm>
            <a:off x="8793163" y="1185863"/>
            <a:ext cx="2446337" cy="151326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2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952501" y="5188534"/>
            <a:ext cx="2463800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3" name="Picture Placeholder 8"/>
          <p:cNvSpPr>
            <a:spLocks noGrp="1"/>
          </p:cNvSpPr>
          <p:nvPr>
            <p:ph type="pic" sz="quarter" idx="29" hasCustomPrompt="1"/>
          </p:nvPr>
        </p:nvSpPr>
        <p:spPr>
          <a:xfrm>
            <a:off x="952501" y="3548063"/>
            <a:ext cx="2463800" cy="1504912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4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3581400" y="5188534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5" name="Picture Placeholder 8"/>
          <p:cNvSpPr>
            <a:spLocks noGrp="1"/>
          </p:cNvSpPr>
          <p:nvPr>
            <p:ph type="pic" sz="quarter" idx="31" hasCustomPrompt="1"/>
          </p:nvPr>
        </p:nvSpPr>
        <p:spPr>
          <a:xfrm>
            <a:off x="3577696" y="3548063"/>
            <a:ext cx="2446337" cy="1504912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32" hasCustomPrompt="1"/>
          </p:nvPr>
        </p:nvSpPr>
        <p:spPr>
          <a:xfrm>
            <a:off x="6181726" y="5188534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7" name="Picture Placeholder 8"/>
          <p:cNvSpPr>
            <a:spLocks noGrp="1"/>
          </p:cNvSpPr>
          <p:nvPr>
            <p:ph type="pic" sz="quarter" idx="33" hasCustomPrompt="1"/>
          </p:nvPr>
        </p:nvSpPr>
        <p:spPr>
          <a:xfrm>
            <a:off x="6185429" y="3548063"/>
            <a:ext cx="2446337" cy="1504912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8" name="Text Placeholder 9"/>
          <p:cNvSpPr>
            <a:spLocks noGrp="1"/>
          </p:cNvSpPr>
          <p:nvPr>
            <p:ph type="body" sz="quarter" idx="34" hasCustomPrompt="1"/>
          </p:nvPr>
        </p:nvSpPr>
        <p:spPr>
          <a:xfrm>
            <a:off x="8793163" y="5188534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9" name="Picture Placeholder 8"/>
          <p:cNvSpPr>
            <a:spLocks noGrp="1"/>
          </p:cNvSpPr>
          <p:nvPr>
            <p:ph type="pic" sz="quarter" idx="35" hasCustomPrompt="1"/>
          </p:nvPr>
        </p:nvSpPr>
        <p:spPr>
          <a:xfrm>
            <a:off x="8793163" y="3548063"/>
            <a:ext cx="2446337" cy="1504912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099"/>
            <a:ext cx="11277600" cy="766763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36"/>
          </p:nvPr>
        </p:nvSpPr>
        <p:spPr/>
        <p:txBody>
          <a:bodyPr/>
          <a:lstStyle/>
          <a:p>
            <a:fld id="{1EAA674B-C75F-3244-BF86-5527D153A4B7}" type="datetime3">
              <a:rPr lang="en-US" smtClean="0"/>
              <a:t>21 February 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9891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Gallery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1" y="3134727"/>
            <a:ext cx="2463800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1" y="1485900"/>
            <a:ext cx="2463800" cy="151326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22" hasCustomPrompt="1"/>
          </p:nvPr>
        </p:nvSpPr>
        <p:spPr>
          <a:xfrm>
            <a:off x="3581400" y="3134727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3577696" y="1485900"/>
            <a:ext cx="2446337" cy="151326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6181726" y="3134727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25" hasCustomPrompt="1"/>
          </p:nvPr>
        </p:nvSpPr>
        <p:spPr>
          <a:xfrm>
            <a:off x="6185429" y="1485900"/>
            <a:ext cx="2446337" cy="151326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6" hasCustomPrompt="1"/>
          </p:nvPr>
        </p:nvSpPr>
        <p:spPr>
          <a:xfrm>
            <a:off x="8793163" y="3134727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27" hasCustomPrompt="1"/>
          </p:nvPr>
        </p:nvSpPr>
        <p:spPr>
          <a:xfrm>
            <a:off x="8793163" y="1485900"/>
            <a:ext cx="2446337" cy="151326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2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952501" y="5488571"/>
            <a:ext cx="2463800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3" name="Picture Placeholder 8"/>
          <p:cNvSpPr>
            <a:spLocks noGrp="1"/>
          </p:cNvSpPr>
          <p:nvPr>
            <p:ph type="pic" sz="quarter" idx="29" hasCustomPrompt="1"/>
          </p:nvPr>
        </p:nvSpPr>
        <p:spPr>
          <a:xfrm>
            <a:off x="952501" y="3848100"/>
            <a:ext cx="2463800" cy="1504912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4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3581400" y="5488571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5" name="Picture Placeholder 8"/>
          <p:cNvSpPr>
            <a:spLocks noGrp="1"/>
          </p:cNvSpPr>
          <p:nvPr>
            <p:ph type="pic" sz="quarter" idx="31" hasCustomPrompt="1"/>
          </p:nvPr>
        </p:nvSpPr>
        <p:spPr>
          <a:xfrm>
            <a:off x="3577696" y="3848100"/>
            <a:ext cx="2446337" cy="1504912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32" hasCustomPrompt="1"/>
          </p:nvPr>
        </p:nvSpPr>
        <p:spPr>
          <a:xfrm>
            <a:off x="6181726" y="5488571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7" name="Picture Placeholder 8"/>
          <p:cNvSpPr>
            <a:spLocks noGrp="1"/>
          </p:cNvSpPr>
          <p:nvPr>
            <p:ph type="pic" sz="quarter" idx="33" hasCustomPrompt="1"/>
          </p:nvPr>
        </p:nvSpPr>
        <p:spPr>
          <a:xfrm>
            <a:off x="6185429" y="3848100"/>
            <a:ext cx="2446337" cy="1504912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8" name="Text Placeholder 9"/>
          <p:cNvSpPr>
            <a:spLocks noGrp="1"/>
          </p:cNvSpPr>
          <p:nvPr>
            <p:ph type="body" sz="quarter" idx="34" hasCustomPrompt="1"/>
          </p:nvPr>
        </p:nvSpPr>
        <p:spPr>
          <a:xfrm>
            <a:off x="8793163" y="5488571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9" name="Picture Placeholder 8"/>
          <p:cNvSpPr>
            <a:spLocks noGrp="1"/>
          </p:cNvSpPr>
          <p:nvPr>
            <p:ph type="pic" sz="quarter" idx="35" hasCustomPrompt="1"/>
          </p:nvPr>
        </p:nvSpPr>
        <p:spPr>
          <a:xfrm>
            <a:off x="8793163" y="3848100"/>
            <a:ext cx="2446337" cy="1504912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36"/>
          </p:nvPr>
        </p:nvSpPr>
        <p:spPr/>
        <p:txBody>
          <a:bodyPr/>
          <a:lstStyle/>
          <a:p>
            <a:fld id="{8B89EE15-5D8D-D647-B949-DA21CFB890EC}" type="datetime3">
              <a:rPr lang="en-US" smtClean="0"/>
              <a:t>21 February 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38328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798576"/>
            <a:ext cx="11277600" cy="382524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accent2"/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28993706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26756"/>
            <a:ext cx="12187257" cy="649832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 rot="10800000">
            <a:off x="0" y="4386808"/>
            <a:ext cx="12192000" cy="2113680"/>
          </a:xfrm>
          <a:prstGeom prst="rect">
            <a:avLst/>
          </a:prstGeom>
          <a:gradFill>
            <a:gsLst>
              <a:gs pos="0">
                <a:srgbClr val="000000">
                  <a:alpha val="40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1" y="1181100"/>
            <a:ext cx="10553700" cy="1143000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5800" y="2437483"/>
            <a:ext cx="10553700" cy="501371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4A27A-71D7-D144-92D7-2DC26EE9771C}" type="datetime3">
              <a:rPr lang="en-US" smtClean="0"/>
              <a:t>21 February 2024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2024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9205F54-4BF1-3C49-88E8-5230A96B49D3}" type="datetime3">
              <a:rPr lang="en-US" smtClean="0"/>
              <a:t>21 February 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4" y="1332"/>
            <a:ext cx="12187256" cy="6855332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 rot="10800000">
            <a:off x="0" y="4358639"/>
            <a:ext cx="12192000" cy="2499359"/>
          </a:xfrm>
          <a:prstGeom prst="rect">
            <a:avLst/>
          </a:prstGeom>
          <a:gradFill>
            <a:gsLst>
              <a:gs pos="0">
                <a:srgbClr val="000000">
                  <a:alpha val="40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325600"/>
            <a:ext cx="5410200" cy="1570899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038600"/>
            <a:ext cx="5410200" cy="838200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6858001" y="566530"/>
            <a:ext cx="5334000" cy="5734880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009" y="95382"/>
            <a:ext cx="3178301" cy="1309907"/>
          </a:xfrm>
          <a:prstGeom prst="rect">
            <a:avLst/>
          </a:prstGeom>
        </p:spPr>
      </p:pic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876800"/>
            <a:ext cx="5410200" cy="12954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20217818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32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6" y="2167"/>
            <a:ext cx="12187257" cy="6498320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 rot="10800000">
            <a:off x="0" y="4389089"/>
            <a:ext cx="12192000" cy="2111399"/>
          </a:xfrm>
          <a:prstGeom prst="rect">
            <a:avLst/>
          </a:prstGeom>
          <a:gradFill>
            <a:gsLst>
              <a:gs pos="0">
                <a:srgbClr val="000000">
                  <a:alpha val="40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3825130"/>
            <a:ext cx="10553700" cy="590344"/>
          </a:xfrm>
        </p:spPr>
        <p:txBody>
          <a:bodyPr anchor="t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5800" y="4415474"/>
            <a:ext cx="10553700" cy="501371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12191999" cy="3429000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6BCDC1A7-1727-0044-ADAF-FC89EAB7D439}" type="datetime3">
              <a:rPr lang="en-US" smtClean="0"/>
              <a:t>21 February 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2570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2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with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4229100" y="0"/>
            <a:ext cx="7962900" cy="650048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457200" y="2705100"/>
            <a:ext cx="3225800" cy="28448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paragraph text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419100"/>
            <a:ext cx="3225800" cy="1905000"/>
          </a:xfrm>
        </p:spPr>
        <p:txBody>
          <a:bodyPr anchor="b">
            <a:normAutofit/>
          </a:bodyPr>
          <a:lstStyle>
            <a:lvl1pPr marL="0" indent="0">
              <a:buNone/>
              <a:defRPr sz="3200" baseline="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quote or interesting fact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6BDA206A-DC71-DE41-8C2D-33C38F2A7E5D}" type="datetime3">
              <a:rPr lang="en-US" smtClean="0"/>
              <a:t>21 February 2024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6562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out with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4229100" y="-1"/>
            <a:ext cx="7962900" cy="6500489"/>
          </a:xfr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457200" y="2705100"/>
            <a:ext cx="3225800" cy="28448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paragraph text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419100"/>
            <a:ext cx="3225800" cy="1905000"/>
          </a:xfrm>
        </p:spPr>
        <p:txBody>
          <a:bodyPr anchor="b">
            <a:normAutofit/>
          </a:bodyPr>
          <a:lstStyle>
            <a:lvl1pPr marL="0" indent="0">
              <a:buNone/>
              <a:defRPr sz="3200" baseline="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quote or interesting fact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 flipV="1">
            <a:off x="4229100" y="1"/>
            <a:ext cx="0" cy="650048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2B4B586E-FB23-7343-A5F8-BF224083AB10}" type="datetime3">
              <a:rPr lang="en-US" smtClean="0"/>
              <a:t>21 February 2024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0147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-Bleed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12192000" cy="650048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8089900" y="5424303"/>
            <a:ext cx="3644900" cy="747897"/>
          </a:xfrm>
          <a:solidFill>
            <a:schemeClr val="bg1"/>
          </a:solidFill>
        </p:spPr>
        <p:txBody>
          <a:bodyPr lIns="365760" tIns="274320" rIns="365760" bIns="274320" anchor="t" anchorCtr="0">
            <a:spAutoFit/>
          </a:bodyPr>
          <a:lstStyle>
            <a:lvl1pPr marL="0" indent="0">
              <a:buNone/>
              <a:defRPr sz="1200" baseline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14D60BE6-C3EF-E248-B029-E7DCE29C4D6C}" type="datetime3">
              <a:rPr lang="en-US" smtClean="0"/>
              <a:t>21 February 2024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9283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15612-DC24-164A-87F5-39F5D56C6380}" type="datetime3">
              <a:rPr lang="en-US" smtClean="0"/>
              <a:t>21 February 2024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7391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4BB3F-4548-5848-869B-42FFD2F28F9C}" type="datetime3">
              <a:rPr lang="en-US" smtClean="0"/>
              <a:t>21 February 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5089"/>
            <a:ext cx="11277600" cy="338328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794565"/>
            <a:ext cx="11277600" cy="386535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accent2"/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17173793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6EB3A3A-AE41-004F-92C8-3A977DC82012}" type="datetime3">
              <a:rPr lang="en-US" smtClean="0"/>
              <a:t>21 February 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Media Placeholder 10"/>
          <p:cNvSpPr>
            <a:spLocks noGrp="1" noChangeAspect="1"/>
          </p:cNvSpPr>
          <p:nvPr>
            <p:ph type="media" sz="quarter" idx="13" hasCustomPrompt="1"/>
          </p:nvPr>
        </p:nvSpPr>
        <p:spPr>
          <a:xfrm>
            <a:off x="0" y="0"/>
            <a:ext cx="12192000" cy="6858000"/>
          </a:xfrm>
          <a:solidFill>
            <a:schemeClr val="tx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video</a:t>
            </a:r>
          </a:p>
        </p:txBody>
      </p:sp>
    </p:spTree>
    <p:extLst>
      <p:ext uri="{BB962C8B-B14F-4D97-AF65-F5344CB8AC3E}">
        <p14:creationId xmlns:p14="http://schemas.microsoft.com/office/powerpoint/2010/main" val="17046063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12180-3E9D-A142-813E-5A768CF48DAD}" type="datetime3">
              <a:rPr lang="en-US" smtClean="0"/>
              <a:t>21 February 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1478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 Chart with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7"/>
          <p:cNvSpPr>
            <a:spLocks noGrp="1"/>
          </p:cNvSpPr>
          <p:nvPr userDrawn="1">
            <p:ph type="title" hasCustomPrompt="1"/>
          </p:nvPr>
        </p:nvSpPr>
        <p:spPr>
          <a:xfrm>
            <a:off x="457200" y="419100"/>
            <a:ext cx="11277600" cy="351608"/>
          </a:xfrm>
        </p:spPr>
        <p:txBody>
          <a:bodyPr>
            <a:noAutofit/>
          </a:bodyPr>
          <a:lstStyle>
            <a:lvl1pPr>
              <a:defRPr sz="2200"/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6096000" y="884420"/>
            <a:ext cx="12192" cy="5616068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-9939" y="3695999"/>
            <a:ext cx="12192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 userDrawn="1"/>
        </p:nvCxnSpPr>
        <p:spPr>
          <a:xfrm>
            <a:off x="0" y="884420"/>
            <a:ext cx="12192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14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457200" y="1445785"/>
            <a:ext cx="5295900" cy="1136721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bg1"/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3" name="Text Placeholder 16"/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457200" y="1152294"/>
            <a:ext cx="5296819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55" name="Text Placeholder 14"/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453482" y="4295396"/>
            <a:ext cx="5299617" cy="1136721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bg1"/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6" name="Text Placeholder 16"/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453483" y="4001905"/>
            <a:ext cx="5299616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59" name="Text Placeholder 14"/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6442617" y="1442068"/>
            <a:ext cx="5292183" cy="1136721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bg1"/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0" name="Text Placeholder 16"/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6442617" y="1148577"/>
            <a:ext cx="5289388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62" name="Text Placeholder 14"/>
          <p:cNvSpPr>
            <a:spLocks noGrp="1"/>
          </p:cNvSpPr>
          <p:nvPr userDrawn="1">
            <p:ph type="body" sz="quarter" idx="35" hasCustomPrompt="1"/>
          </p:nvPr>
        </p:nvSpPr>
        <p:spPr>
          <a:xfrm>
            <a:off x="6438900" y="4291679"/>
            <a:ext cx="5293105" cy="1136721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bg1"/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3" name="Text Placeholder 16"/>
          <p:cNvSpPr>
            <a:spLocks noGrp="1"/>
          </p:cNvSpPr>
          <p:nvPr userDrawn="1">
            <p:ph type="body" sz="quarter" idx="36" hasCustomPrompt="1"/>
          </p:nvPr>
        </p:nvSpPr>
        <p:spPr>
          <a:xfrm>
            <a:off x="6438900" y="3998188"/>
            <a:ext cx="5295900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9"/>
          </p:nvPr>
        </p:nvSpPr>
        <p:spPr/>
        <p:txBody>
          <a:bodyPr/>
          <a:lstStyle/>
          <a:p>
            <a:fld id="{440C69AA-4028-2346-851C-598F8815DC41}" type="datetime3">
              <a:rPr lang="en-US" smtClean="0"/>
              <a:t>21 February 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7469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 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6096000" y="0"/>
            <a:ext cx="3048" cy="6500488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3255080"/>
            <a:ext cx="12192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457200" y="712591"/>
            <a:ext cx="5295900" cy="1136721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bg1"/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16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457201" y="419100"/>
            <a:ext cx="5293104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26" name="Text Placeholder 14"/>
          <p:cNvSpPr>
            <a:spLocks noGrp="1"/>
          </p:cNvSpPr>
          <p:nvPr>
            <p:ph type="body" sz="quarter" idx="27" hasCustomPrompt="1"/>
          </p:nvPr>
        </p:nvSpPr>
        <p:spPr>
          <a:xfrm>
            <a:off x="457201" y="3880422"/>
            <a:ext cx="5293104" cy="1136721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bg1"/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Text Placeholder 16"/>
          <p:cNvSpPr>
            <a:spLocks noGrp="1"/>
          </p:cNvSpPr>
          <p:nvPr>
            <p:ph type="body" sz="quarter" idx="28" hasCustomPrompt="1"/>
          </p:nvPr>
        </p:nvSpPr>
        <p:spPr>
          <a:xfrm>
            <a:off x="457203" y="3586931"/>
            <a:ext cx="5295896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30" name="Text Placeholder 14"/>
          <p:cNvSpPr>
            <a:spLocks noGrp="1"/>
          </p:cNvSpPr>
          <p:nvPr>
            <p:ph type="body" sz="quarter" idx="31" hasCustomPrompt="1"/>
          </p:nvPr>
        </p:nvSpPr>
        <p:spPr>
          <a:xfrm>
            <a:off x="6438900" y="712591"/>
            <a:ext cx="5295900" cy="1136721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bg1"/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1" name="Text Placeholder 16"/>
          <p:cNvSpPr>
            <a:spLocks noGrp="1"/>
          </p:cNvSpPr>
          <p:nvPr>
            <p:ph type="body" sz="quarter" idx="32" hasCustomPrompt="1"/>
          </p:nvPr>
        </p:nvSpPr>
        <p:spPr>
          <a:xfrm>
            <a:off x="6438901" y="419100"/>
            <a:ext cx="5295900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34" name="Text Placeholder 14"/>
          <p:cNvSpPr>
            <a:spLocks noGrp="1"/>
          </p:cNvSpPr>
          <p:nvPr>
            <p:ph type="body" sz="quarter" idx="35" hasCustomPrompt="1"/>
          </p:nvPr>
        </p:nvSpPr>
        <p:spPr>
          <a:xfrm>
            <a:off x="6438900" y="3876705"/>
            <a:ext cx="5295900" cy="1136721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bg1"/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5" name="Text Placeholder 16"/>
          <p:cNvSpPr>
            <a:spLocks noGrp="1"/>
          </p:cNvSpPr>
          <p:nvPr>
            <p:ph type="body" sz="quarter" idx="36" hasCustomPrompt="1"/>
          </p:nvPr>
        </p:nvSpPr>
        <p:spPr>
          <a:xfrm>
            <a:off x="6438900" y="3583214"/>
            <a:ext cx="5295900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7"/>
          </p:nvPr>
        </p:nvSpPr>
        <p:spPr/>
        <p:txBody>
          <a:bodyPr/>
          <a:lstStyle/>
          <a:p>
            <a:fld id="{EAD40597-9D3C-4B4A-A3D8-7DD42E93C242}" type="datetime3">
              <a:rPr lang="en-US" smtClean="0"/>
              <a:t>21 February 2024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503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3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598E691F-70E6-D64F-8D4F-FAA34A0DE440}" type="datetime3">
              <a:rPr lang="en-US" smtClean="0"/>
              <a:t>21 February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1332"/>
            <a:ext cx="12187256" cy="68553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67200" y="3886201"/>
            <a:ext cx="6972300" cy="609600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67200" y="4495800"/>
            <a:ext cx="6972300" cy="570163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267200" y="5067300"/>
            <a:ext cx="4010128" cy="1104900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-2372" y="0"/>
            <a:ext cx="12194372" cy="3429000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3778686" y="3886200"/>
            <a:ext cx="0" cy="228600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475" y="3411128"/>
            <a:ext cx="3030109" cy="198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8525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A451E-F603-1047-B03A-D9117F2AE499}" type="datetime3">
              <a:rPr lang="en-US" smtClean="0"/>
              <a:t>21 February 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4358640"/>
            <a:ext cx="12192000" cy="249936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6163" y="1371600"/>
            <a:ext cx="5479673" cy="358444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7" y="1332"/>
            <a:ext cx="12187256" cy="6855332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 rot="10800000">
            <a:off x="0" y="4358639"/>
            <a:ext cx="12192000" cy="2499359"/>
          </a:xfrm>
          <a:prstGeom prst="rect">
            <a:avLst/>
          </a:prstGeom>
          <a:gradFill>
            <a:gsLst>
              <a:gs pos="0">
                <a:srgbClr val="000000">
                  <a:alpha val="40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6163" y="1371600"/>
            <a:ext cx="5479673" cy="358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1121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 3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C1123CB-3959-8245-AF3D-DDDD939CF756}" type="datetime3">
              <a:rPr lang="en-US" smtClean="0"/>
              <a:t>21 February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1332"/>
            <a:ext cx="12187256" cy="68553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67200" y="4509053"/>
            <a:ext cx="6972300" cy="609600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67200" y="5118652"/>
            <a:ext cx="6972300" cy="570163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267200" y="5690152"/>
            <a:ext cx="4010128" cy="1104900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-2372" y="0"/>
            <a:ext cx="12194372" cy="3429000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3778686" y="4509052"/>
            <a:ext cx="0" cy="228600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75" y="4458050"/>
            <a:ext cx="3030109" cy="198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1478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952500" y="1179514"/>
            <a:ext cx="10287000" cy="5030786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3C2CCE9-65D5-4615-9B27-785F94F466C1}" type="datetime3">
              <a:rPr lang="en-US" smtClean="0"/>
              <a:t>21 February 2024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68208E-FB7B-0A4E-84BB-7401603226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1179"/>
          <a:stretch/>
        </p:blipFill>
        <p:spPr>
          <a:xfrm>
            <a:off x="0" y="20023"/>
            <a:ext cx="4324422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2121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dark, night&#10;&#10;Description automatically generated">
            <a:extLst>
              <a:ext uri="{FF2B5EF4-FFF2-40B4-BE49-F238E27FC236}">
                <a16:creationId xmlns:a16="http://schemas.microsoft.com/office/drawing/2014/main" id="{75EB434D-5C4E-E745-843B-1DCC4B174E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D8C2EE-BC0E-3E46-9AA0-8073B00F8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2178" y="419100"/>
            <a:ext cx="10182621" cy="762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58A432-D02C-1F41-94C6-5FE6EFCFE99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0A2F94-E2A3-D64E-95B3-93EF1F20DFAE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74931B7-E6F4-684C-ACFC-44768C603396}" type="datetime3">
              <a:rPr lang="en-US" smtClean="0"/>
              <a:t>21 February 2024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97D0C1-A1C8-B340-A500-EA84B0D3D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AA948E-841A-044B-9426-34A8665F73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642" y="81578"/>
            <a:ext cx="1248895" cy="12488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C0A5C5-9C7B-3743-A1D3-72FD7EB68F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703" y="6565216"/>
            <a:ext cx="212200" cy="22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846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bed, nature, dark&#10;&#10;Description automatically generated">
            <a:extLst>
              <a:ext uri="{FF2B5EF4-FFF2-40B4-BE49-F238E27FC236}">
                <a16:creationId xmlns:a16="http://schemas.microsoft.com/office/drawing/2014/main" id="{2042512C-A5A1-504F-9648-9E3C6561CF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-1"/>
            <a:ext cx="12191998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7A2AC3-ED34-4A4F-9071-934247C72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536" y="419100"/>
            <a:ext cx="10334263" cy="762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121954-F7E3-D749-B436-55F4FC8FF2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1F6EDF-2180-7546-B7ED-2A02186DA729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74931B7-E6F4-684C-ACFC-44768C603396}" type="datetime3">
              <a:rPr lang="en-US" smtClean="0"/>
              <a:t>21 February 2024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7102E5-04D9-2E4F-A7DF-00DDD4005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058B96-253F-DE45-9B0B-B6F07CB3293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642" y="81578"/>
            <a:ext cx="1248895" cy="1248895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FA8094E-CEB3-E74B-BAF4-C0AF32D7E72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400535" y="1668463"/>
            <a:ext cx="10334263" cy="45587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023FDE-2216-DB4F-8DE2-884B65FCEF5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703" y="6565216"/>
            <a:ext cx="212200" cy="22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745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0898A248-D4E4-514D-9AFD-666C05AB2873}" type="datetime3">
              <a:rPr lang="en-US" smtClean="0"/>
              <a:t>21 February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7" y="1332"/>
            <a:ext cx="12187256" cy="68553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67200" y="3886201"/>
            <a:ext cx="6972300" cy="609600"/>
          </a:xfrm>
        </p:spPr>
        <p:txBody>
          <a:bodyPr anchor="t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67200" y="4495800"/>
            <a:ext cx="6972300" cy="570163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267200" y="5067300"/>
            <a:ext cx="4010128" cy="1104900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475" y="3411128"/>
            <a:ext cx="3030109" cy="1982102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3778686" y="3886200"/>
            <a:ext cx="0" cy="228600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-2370" y="0"/>
            <a:ext cx="4063997" cy="3440287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4061628" y="0"/>
            <a:ext cx="4063996" cy="3440287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6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8125625" y="0"/>
            <a:ext cx="4066376" cy="3440287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2384307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87EA7780-5DFD-AE4F-B1E0-892BD90D08BB}" type="datetime3">
              <a:rPr lang="en-US" smtClean="0"/>
              <a:t>21 February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7" y="1332"/>
            <a:ext cx="12187256" cy="6855332"/>
          </a:xfrm>
          <a:prstGeom prst="rect">
            <a:avLst/>
          </a:prstGeom>
          <a:effectLst/>
        </p:spPr>
      </p:pic>
      <p:sp>
        <p:nvSpPr>
          <p:cNvPr id="13" name="Rectangle 12"/>
          <p:cNvSpPr/>
          <p:nvPr userDrawn="1"/>
        </p:nvSpPr>
        <p:spPr>
          <a:xfrm rot="10800000">
            <a:off x="0" y="4358639"/>
            <a:ext cx="12192000" cy="2499359"/>
          </a:xfrm>
          <a:prstGeom prst="rect">
            <a:avLst/>
          </a:prstGeom>
          <a:gradFill>
            <a:gsLst>
              <a:gs pos="0">
                <a:srgbClr val="000000">
                  <a:alpha val="40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91000" y="1028700"/>
            <a:ext cx="6819900" cy="1485900"/>
          </a:xfrm>
        </p:spPr>
        <p:txBody>
          <a:bodyPr anchor="t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 </a:t>
            </a:r>
            <a:br>
              <a:rPr lang="en-US" dirty="0"/>
            </a:br>
            <a:r>
              <a:rPr lang="en-US" dirty="0"/>
              <a:t>(recommended for titles that </a:t>
            </a:r>
            <a:br>
              <a:rPr lang="en-US" dirty="0"/>
            </a:br>
            <a:r>
              <a:rPr lang="en-US" dirty="0"/>
              <a:t>are 2-3 lines long)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1001" y="2514600"/>
            <a:ext cx="6819900" cy="341566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191000" y="2857501"/>
            <a:ext cx="6819900" cy="775386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338" y="532082"/>
            <a:ext cx="3271029" cy="213969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191000" y="3855309"/>
            <a:ext cx="68199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4191000" y="3976707"/>
            <a:ext cx="6819900" cy="2195494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sz="1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dirty="0">
                <a:effectLst/>
                <a:latin typeface="Helvetica" charset="0"/>
              </a:rPr>
              <a:t>Click to add classification text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4191000" y="3855309"/>
            <a:ext cx="68199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>
            <a:off x="4191000" y="3855309"/>
            <a:ext cx="68199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1082518" y="2541694"/>
            <a:ext cx="2210142" cy="49757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Myriad Pro" charset="0"/>
                <a:cs typeface="Myriad Pro" charset="0"/>
              </a:rPr>
              <a:t>11100 Johns Hopkins Road </a:t>
            </a:r>
            <a:br>
              <a:rPr lang="en-US" sz="1200" dirty="0">
                <a:solidFill>
                  <a:schemeClr val="bg1"/>
                </a:solidFill>
                <a:latin typeface="+mn-lt"/>
                <a:ea typeface="Myriad Pro" charset="0"/>
                <a:cs typeface="Myriad Pro" charset="0"/>
              </a:rPr>
            </a:br>
            <a:r>
              <a:rPr lang="en-US" sz="1200" dirty="0">
                <a:solidFill>
                  <a:schemeClr val="bg1"/>
                </a:solidFill>
                <a:latin typeface="+mn-lt"/>
                <a:ea typeface="Myriad Pro" charset="0"/>
                <a:cs typeface="Myriad Pro" charset="0"/>
              </a:rPr>
              <a:t>Laurel, MD 20723-6099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1082518" y="2387995"/>
            <a:ext cx="2210142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6604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693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00" y="1185863"/>
            <a:ext cx="10287000" cy="4986338"/>
          </a:xfrm>
        </p:spPr>
        <p:txBody>
          <a:bodyPr lIns="0" tIns="0" rIns="0"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93144-C76E-764F-93FB-58C67DB58A80}" type="datetime3">
              <a:rPr lang="en-US" smtClean="0"/>
              <a:t>21 February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3D63BA-95B7-2B4C-AEF6-CD82AC9533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1179"/>
          <a:stretch/>
        </p:blipFill>
        <p:spPr>
          <a:xfrm>
            <a:off x="0" y="0"/>
            <a:ext cx="4324422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443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for_Miss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4951540-E53C-E74E-9A92-C692D23003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687967" y="1307364"/>
            <a:ext cx="5055650" cy="5078321"/>
          </a:xfrm>
        </p:spPr>
        <p:txBody>
          <a:bodyPr lIns="0" tIns="0" rIns="0"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6B4E2-F6A1-AB41-B966-6EB53929315C}" type="datetime3">
              <a:rPr lang="en-US" smtClean="0"/>
              <a:t>21 February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B22182-A2A4-CB46-9920-A744C95DAC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703" y="6565216"/>
            <a:ext cx="212200" cy="22811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493A17E-A766-8A4A-85E7-BE709339B9D1}"/>
              </a:ext>
            </a:extLst>
          </p:cNvPr>
          <p:cNvCxnSpPr/>
          <p:nvPr userDrawn="1"/>
        </p:nvCxnSpPr>
        <p:spPr>
          <a:xfrm>
            <a:off x="0" y="6500488"/>
            <a:ext cx="12192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1371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38328"/>
          </a:xfrm>
        </p:spPr>
        <p:txBody>
          <a:bodyPr>
            <a:noAutofit/>
          </a:bodyPr>
          <a:lstStyle>
            <a:lvl1pPr algn="ctr"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00" y="1485900"/>
            <a:ext cx="10287000" cy="4686301"/>
          </a:xfrm>
        </p:spPr>
        <p:txBody>
          <a:bodyPr/>
          <a:lstStyle/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798576"/>
            <a:ext cx="11277600" cy="382524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accent2"/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12B8C9E-6C25-9D45-BD6C-30504F0142BB}" type="datetime3">
              <a:rPr lang="en-US" smtClean="0"/>
              <a:t>21 February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AABFF6-8C79-B046-899C-AE63F4762B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1179"/>
          <a:stretch/>
        </p:blipFill>
        <p:spPr>
          <a:xfrm>
            <a:off x="0" y="0"/>
            <a:ext cx="4324422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8499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00" y="1185864"/>
            <a:ext cx="4952999" cy="4171494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1" y="5486400"/>
            <a:ext cx="10286999" cy="685800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286500" y="1185864"/>
            <a:ext cx="4953000" cy="4171494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0C16241-9A65-974E-97DB-275BDA682FC7}" type="datetime3">
              <a:rPr lang="en-US" smtClean="0"/>
              <a:t>21 February 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7B7A62-5ED3-6B46-B894-351377ED03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1179"/>
          <a:stretch/>
        </p:blipFill>
        <p:spPr>
          <a:xfrm>
            <a:off x="0" y="0"/>
            <a:ext cx="4324422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188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500488"/>
            <a:ext cx="12192000" cy="3566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19100"/>
            <a:ext cx="11277600" cy="762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2500" y="1181100"/>
            <a:ext cx="10287000" cy="499109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add text</a:t>
            </a:r>
          </a:p>
          <a:p>
            <a:pPr marL="693738" marR="0" lvl="1" indent="-246063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.AppleSystemUIFont" charset="-120"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150938" marR="0" lvl="2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80000"/>
              <a:buFont typeface="Wingdings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06550" marR="0" lvl="3" indent="-227013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80000"/>
              <a:buFont typeface="Courier New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063750" marR="0" lvl="4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500488"/>
            <a:ext cx="12192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>
            <a:off x="11428508" y="6604000"/>
            <a:ext cx="0" cy="155141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42416" y="6500488"/>
            <a:ext cx="3203942" cy="357511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39845" y="6500488"/>
            <a:ext cx="1373855" cy="357511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E74931B7-E6F4-684C-ACFC-44768C603396}" type="datetime3">
              <a:rPr lang="en-US" smtClean="0"/>
              <a:t>21 February 2024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38221" y="6500488"/>
            <a:ext cx="369465" cy="35751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1">
                <a:solidFill>
                  <a:schemeClr val="accent2"/>
                </a:solidFill>
              </a:defRPr>
            </a:lvl1pPr>
          </a:lstStyle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703" y="6565216"/>
            <a:ext cx="212200" cy="22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902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  <p:sldLayoutId id="2147483755" r:id="rId17"/>
    <p:sldLayoutId id="2147483756" r:id="rId18"/>
    <p:sldLayoutId id="2147483757" r:id="rId19"/>
    <p:sldLayoutId id="2147483758" r:id="rId20"/>
    <p:sldLayoutId id="2147483759" r:id="rId21"/>
    <p:sldLayoutId id="2147483760" r:id="rId22"/>
    <p:sldLayoutId id="2147483761" r:id="rId23"/>
    <p:sldLayoutId id="2147483762" r:id="rId24"/>
    <p:sldLayoutId id="2147483763" r:id="rId25"/>
    <p:sldLayoutId id="2147483764" r:id="rId26"/>
    <p:sldLayoutId id="2147483765" r:id="rId27"/>
    <p:sldLayoutId id="2147483766" r:id="rId28"/>
    <p:sldLayoutId id="2147483767" r:id="rId29"/>
    <p:sldLayoutId id="2147483768" r:id="rId30"/>
    <p:sldLayoutId id="2147483806" r:id="rId31"/>
    <p:sldLayoutId id="2147483807" r:id="rId32"/>
    <p:sldLayoutId id="2147483808" r:id="rId33"/>
    <p:sldLayoutId id="2147483809" r:id="rId3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marR="0" indent="-228600" algn="l" defTabSz="914400" rtl="0" eaLnBrk="1" fontAlgn="auto" latinLnBrk="0" hangingPunct="1">
        <a:lnSpc>
          <a:spcPct val="100000"/>
        </a:lnSpc>
        <a:spcBef>
          <a:spcPts val="1000"/>
        </a:spcBef>
        <a:spcAft>
          <a:spcPts val="0"/>
        </a:spcAft>
        <a:buClrTx/>
        <a:buSzTx/>
        <a:buFont typeface="Arial"/>
        <a:buChar char="•"/>
        <a:tabLst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693738" marR="0" indent="-246063" algn="l" defTabSz="914400" rtl="0" eaLnBrk="1" fontAlgn="auto" latinLnBrk="0" hangingPunct="1">
        <a:lnSpc>
          <a:spcPct val="100000"/>
        </a:lnSpc>
        <a:spcBef>
          <a:spcPts val="400"/>
        </a:spcBef>
        <a:spcAft>
          <a:spcPts val="0"/>
        </a:spcAft>
        <a:buClrTx/>
        <a:buSzTx/>
        <a:buFont typeface=".AppleSystemUIFont" charset="-120"/>
        <a:buChar char="-"/>
        <a:tabLst/>
        <a:defRPr sz="1600" kern="1200">
          <a:solidFill>
            <a:schemeClr val="bg1"/>
          </a:solidFill>
          <a:latin typeface="+mn-lt"/>
          <a:ea typeface="+mn-ea"/>
          <a:cs typeface="+mn-cs"/>
        </a:defRPr>
      </a:lvl2pPr>
      <a:lvl3pPr marL="1150938" marR="0" indent="-228600" algn="l" defTabSz="914400" rtl="0" eaLnBrk="1" fontAlgn="auto" latinLnBrk="0" hangingPunct="1">
        <a:lnSpc>
          <a:spcPct val="100000"/>
        </a:lnSpc>
        <a:spcBef>
          <a:spcPts val="400"/>
        </a:spcBef>
        <a:spcAft>
          <a:spcPts val="0"/>
        </a:spcAft>
        <a:buClrTx/>
        <a:buSzPct val="80000"/>
        <a:buFont typeface="Wingdings" charset="2"/>
        <a:buChar char="§"/>
        <a:tabLst/>
        <a:defRPr sz="1600" kern="1200">
          <a:solidFill>
            <a:schemeClr val="bg1"/>
          </a:solidFill>
          <a:latin typeface="+mn-lt"/>
          <a:ea typeface="+mn-ea"/>
          <a:cs typeface="+mn-cs"/>
        </a:defRPr>
      </a:lvl3pPr>
      <a:lvl4pPr marL="1606550" marR="0" indent="-227013" algn="l" defTabSz="914400" rtl="0" eaLnBrk="1" fontAlgn="auto" latinLnBrk="0" hangingPunct="1">
        <a:lnSpc>
          <a:spcPct val="100000"/>
        </a:lnSpc>
        <a:spcBef>
          <a:spcPts val="400"/>
        </a:spcBef>
        <a:spcAft>
          <a:spcPts val="0"/>
        </a:spcAft>
        <a:buClrTx/>
        <a:buSzPct val="80000"/>
        <a:buFont typeface="Courier New" charset="0"/>
        <a:buChar char="o"/>
        <a:tabLst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63750" marR="0" indent="-228600" algn="l" defTabSz="914400" rtl="0" eaLnBrk="1" fontAlgn="auto" latinLnBrk="0" hangingPunct="1">
        <a:lnSpc>
          <a:spcPct val="100000"/>
        </a:lnSpc>
        <a:spcBef>
          <a:spcPts val="400"/>
        </a:spcBef>
        <a:spcAft>
          <a:spcPts val="0"/>
        </a:spcAft>
        <a:buClrTx/>
        <a:buSzTx/>
        <a:buFont typeface="Arial"/>
        <a:buChar char="•"/>
        <a:tabLst/>
        <a:defRPr sz="16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64">
          <p15:clr>
            <a:srgbClr val="F26B43"/>
          </p15:clr>
        </p15:guide>
        <p15:guide id="2" pos="288">
          <p15:clr>
            <a:srgbClr val="F26B43"/>
          </p15:clr>
        </p15:guide>
        <p15:guide id="3" pos="7392">
          <p15:clr>
            <a:srgbClr val="F26B43"/>
          </p15:clr>
        </p15:guide>
        <p15:guide id="4" orient="horz" pos="3888">
          <p15:clr>
            <a:srgbClr val="F26B43"/>
          </p15:clr>
        </p15:guide>
        <p15:guide id="5" pos="3840">
          <p15:clr>
            <a:srgbClr val="F26B43"/>
          </p15:clr>
        </p15:guide>
        <p15:guide id="7" orient="horz" pos="744">
          <p15:clr>
            <a:srgbClr val="F26B43"/>
          </p15:clr>
        </p15:guide>
        <p15:guide id="8" pos="600">
          <p15:clr>
            <a:srgbClr val="F26B43"/>
          </p15:clr>
        </p15:guide>
        <p15:guide id="9" pos="7080">
          <p15:clr>
            <a:srgbClr val="F26B43"/>
          </p15:clr>
        </p15:guide>
        <p15:guide id="10" pos="4056">
          <p15:clr>
            <a:srgbClr val="F26B43"/>
          </p15:clr>
        </p15:guide>
        <p15:guide id="11" pos="3624">
          <p15:clr>
            <a:srgbClr val="F26B43"/>
          </p15:clr>
        </p15:guide>
        <p15:guide id="13" orient="horz" pos="93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Jodi.Berdis@jhuapl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8.png"/><Relationship Id="rId4" Type="http://schemas.openxmlformats.org/officeDocument/2006/relationships/hyperlink" Target="mailto:Karl.Hibbitts@jhuapl.edu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techport.nasa.gov/framework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hyperlink" Target="https://forms.gle/gZxGPxArwJHWFZ2C9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emf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paceresourcesweek.lu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ices.space/call-for-paper-2024/" TargetMode="External"/><Relationship Id="rId5" Type="http://schemas.openxmlformats.org/officeDocument/2006/relationships/hyperlink" Target="https://learn.mines.edu/srr/" TargetMode="External"/><Relationship Id="rId4" Type="http://schemas.openxmlformats.org/officeDocument/2006/relationships/hyperlink" Target="https://lsic.jhuapl.edu/Events/Agenda/index.php?id=465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sbir.nasa.gov/solicitations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lsic.jhuapl.edu/Resources/Funding-Opportunities.php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978B7B73-6D3F-2141-AE53-76213E3E85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7199" y="2972577"/>
            <a:ext cx="7759338" cy="2098488"/>
          </a:xfrm>
        </p:spPr>
        <p:txBody>
          <a:bodyPr>
            <a:normAutofit/>
          </a:bodyPr>
          <a:lstStyle/>
          <a:p>
            <a:r>
              <a:rPr lang="en-US" sz="3600" b="0" dirty="0">
                <a:solidFill>
                  <a:srgbClr val="F9E180"/>
                </a:solidFill>
              </a:rPr>
              <a:t>LSIC ISRU Focus Group Monthly </a:t>
            </a:r>
            <a:br>
              <a:rPr lang="en-US" sz="3600" b="0" dirty="0">
                <a:solidFill>
                  <a:srgbClr val="F9E180"/>
                </a:solidFill>
              </a:rPr>
            </a:br>
            <a:r>
              <a:rPr lang="en-US" sz="2400" b="0" dirty="0">
                <a:solidFill>
                  <a:srgbClr val="FFFF00"/>
                </a:solidFill>
              </a:rPr>
              <a:t>http://lsic.jhuapl.edu/</a:t>
            </a:r>
            <a:br>
              <a:rPr lang="en-US" sz="2400" b="0" dirty="0">
                <a:solidFill>
                  <a:srgbClr val="FFFF00"/>
                </a:solidFill>
              </a:rPr>
            </a:br>
            <a:r>
              <a:rPr lang="en-US" sz="2400" b="0" dirty="0">
                <a:solidFill>
                  <a:srgbClr val="FFFF00"/>
                </a:solidFill>
              </a:rPr>
              <a:t>http://lsic-wiki.jhuapl.edu/ (Confluence sign-up required)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892D2B11-4A5A-0F48-A09B-2049DFA29B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7200" y="4525062"/>
            <a:ext cx="7759338" cy="570163"/>
          </a:xfrm>
        </p:spPr>
        <p:txBody>
          <a:bodyPr/>
          <a:lstStyle/>
          <a:p>
            <a:r>
              <a:rPr lang="en-US" dirty="0"/>
              <a:t>February 21, 2024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B4E7F7B-E3BF-B24F-83D2-7C2B841658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67199" y="5009867"/>
            <a:ext cx="6109700" cy="1576737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1800" dirty="0">
                <a:solidFill>
                  <a:srgbClr val="F9E180"/>
                </a:solidFill>
              </a:rPr>
              <a:t>Dr. Jodi Berdis, Dr. Karl </a:t>
            </a:r>
            <a:r>
              <a:rPr lang="en-US" sz="1800" dirty="0" err="1">
                <a:solidFill>
                  <a:srgbClr val="F9E180"/>
                </a:solidFill>
              </a:rPr>
              <a:t>Hibbitts</a:t>
            </a:r>
            <a:r>
              <a:rPr lang="en-US" sz="1800" dirty="0">
                <a:solidFill>
                  <a:srgbClr val="F9E180"/>
                </a:solidFill>
              </a:rPr>
              <a:t>, Dr. Michael Nord, Dr. Rich Miller, Anthony </a:t>
            </a:r>
            <a:r>
              <a:rPr lang="en-US" sz="1800" dirty="0" err="1">
                <a:solidFill>
                  <a:srgbClr val="F9E180"/>
                </a:solidFill>
              </a:rPr>
              <a:t>Coburger</a:t>
            </a:r>
            <a:endParaRPr lang="en-US" sz="1800" dirty="0">
              <a:solidFill>
                <a:srgbClr val="F9E180"/>
              </a:solidFill>
            </a:endParaRPr>
          </a:p>
          <a:p>
            <a:pPr>
              <a:lnSpc>
                <a:spcPct val="120000"/>
              </a:lnSpc>
            </a:pPr>
            <a:endParaRPr lang="en-US" sz="1600" dirty="0">
              <a:solidFill>
                <a:srgbClr val="F9E180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1600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Jodi.Berdis@jhuapl.edu</a:t>
            </a:r>
            <a:r>
              <a:rPr lang="en-US" sz="1600" u="sng" dirty="0"/>
              <a:t>, </a:t>
            </a:r>
            <a:r>
              <a:rPr lang="en-US" sz="1600" u="sng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Karl.Hibbitts@jhuapl.edu</a:t>
            </a:r>
            <a:r>
              <a:rPr lang="en-US" sz="1600" u="sng" dirty="0"/>
              <a:t>, Michael.Nord@jhuapl.edu, </a:t>
            </a:r>
            <a:r>
              <a:rPr lang="en-US" sz="1600" u="sng" dirty="0" err="1"/>
              <a:t>Richard.S.Miller@jhuapl.edu</a:t>
            </a:r>
            <a:br>
              <a:rPr lang="en-US" sz="1600" u="sng" dirty="0"/>
            </a:br>
            <a:r>
              <a:rPr lang="en-US" sz="1600" u="sng" dirty="0" err="1"/>
              <a:t>Anthony.Coburger@jhuapl.edu</a:t>
            </a:r>
            <a:endParaRPr lang="en-US" sz="1600" dirty="0">
              <a:solidFill>
                <a:srgbClr val="F9E180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F52FB44-F512-2D49-909D-E0CF8B92FAB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B9B02F-0B17-2241-AFE4-C932307C5A4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414BEFFC-0DE2-E945-8CAC-3B69AA567AA5}" type="datetime3">
              <a:rPr lang="en-US" smtClean="0"/>
              <a:t>21 February 2024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27FDAF-F2DA-044A-BB36-DE26408679A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C35AC17-D72A-F14A-B7F6-24B805D5D4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8000"/>
          <a:stretch/>
        </p:blipFill>
        <p:spPr>
          <a:xfrm>
            <a:off x="78551" y="230300"/>
            <a:ext cx="877824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7749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2FA52B5F-524A-4952-9F66-7FE8275FD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2178" y="325794"/>
            <a:ext cx="10182621" cy="762000"/>
          </a:xfrm>
        </p:spPr>
        <p:txBody>
          <a:bodyPr anchor="ctr"/>
          <a:lstStyle/>
          <a:p>
            <a:r>
              <a:rPr lang="en-US" dirty="0"/>
              <a:t>History and Context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A8E314-B2FD-4DC7-9850-86FC55F7DA7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C1123CB-3959-8245-AF3D-DDDD939CF756}" type="datetime3">
              <a:rPr lang="en-US" smtClean="0"/>
              <a:t>21 February 2024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9F699B-82C8-42D3-A644-8E953C56D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7BF528-9493-42B7-B22C-CEBE6B253E1D}"/>
              </a:ext>
            </a:extLst>
          </p:cNvPr>
          <p:cNvSpPr txBox="1"/>
          <p:nvPr/>
        </p:nvSpPr>
        <p:spPr>
          <a:xfrm>
            <a:off x="457201" y="988518"/>
            <a:ext cx="5498862" cy="456246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500" b="1" dirty="0">
                <a:solidFill>
                  <a:schemeClr val="bg1"/>
                </a:solidFill>
              </a:rPr>
              <a:t>History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1"/>
                </a:solidFill>
              </a:rPr>
              <a:t>When LSIC started there was no Moon2Mars, Envisioned Futures and Priorities, etc.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1"/>
                </a:solidFill>
              </a:rPr>
              <a:t>Now LSIC includes: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1"/>
                </a:solidFill>
              </a:rPr>
              <a:t>Nation-wide, agency, and STMD clarity on exploration plans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1"/>
                </a:solidFill>
              </a:rPr>
              <a:t>Large and eager/engaged community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1"/>
                </a:solidFill>
              </a:rPr>
              <a:t>Understanding of community needs based on 3 years of feedback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1"/>
                </a:solidFill>
              </a:rPr>
              <a:t>More connections to outside stakeholders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AAD3CE-CE97-4534-A47B-A8120D0B8D53}"/>
              </a:ext>
            </a:extLst>
          </p:cNvPr>
          <p:cNvSpPr txBox="1"/>
          <p:nvPr/>
        </p:nvSpPr>
        <p:spPr>
          <a:xfrm>
            <a:off x="6461760" y="1181100"/>
            <a:ext cx="5498862" cy="245907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500" b="1" dirty="0">
                <a:solidFill>
                  <a:schemeClr val="bg1"/>
                </a:solidFill>
              </a:rPr>
              <a:t>Motivation for Changes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1"/>
                </a:solidFill>
              </a:rPr>
              <a:t>Remap to the needs that have developed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1"/>
                </a:solidFill>
              </a:rPr>
              <a:t>Meet community needs with efficiency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1"/>
                </a:solidFill>
              </a:rPr>
              <a:t>Facilitate sustainable growth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1"/>
                </a:solidFill>
              </a:rPr>
              <a:t>Bolster crosscutting needs and discussions</a:t>
            </a:r>
          </a:p>
        </p:txBody>
      </p:sp>
    </p:spTree>
    <p:extLst>
      <p:ext uri="{BB962C8B-B14F-4D97-AF65-F5344CB8AC3E}">
        <p14:creationId xmlns:p14="http://schemas.microsoft.com/office/powerpoint/2010/main" val="35795383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2679A-F2A4-5840-A5F5-DB52EFF00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5833" y="302184"/>
            <a:ext cx="7572184" cy="762000"/>
          </a:xfrm>
        </p:spPr>
        <p:txBody>
          <a:bodyPr anchor="ctr"/>
          <a:lstStyle/>
          <a:p>
            <a:r>
              <a:rPr lang="en-US" u="sng" dirty="0"/>
              <a:t>Current </a:t>
            </a:r>
            <a:r>
              <a:rPr lang="en-US" dirty="0"/>
              <a:t>LSIC Organization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F73F19-0875-AF45-BF7E-CF66C98A265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74931B7-E6F4-684C-ACFC-44768C603396}" type="datetime3">
              <a:rPr lang="en-US" smtClean="0"/>
              <a:t>21 February 2024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C3E212-BBB7-8E46-AF63-B1A8728B1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11</a:t>
            </a:fld>
            <a:endParaRPr lang="en-US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DB4652FC-1B99-4780-B387-6D858C4F2E17}"/>
              </a:ext>
            </a:extLst>
          </p:cNvPr>
          <p:cNvGraphicFramePr/>
          <p:nvPr/>
        </p:nvGraphicFramePr>
        <p:xfrm>
          <a:off x="1285240" y="1033985"/>
          <a:ext cx="9621520" cy="56136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Left Brace 6">
            <a:extLst>
              <a:ext uri="{FF2B5EF4-FFF2-40B4-BE49-F238E27FC236}">
                <a16:creationId xmlns:a16="http://schemas.microsoft.com/office/drawing/2014/main" id="{44C92EDB-AF95-4068-AE1D-67D188ACC54A}"/>
              </a:ext>
            </a:extLst>
          </p:cNvPr>
          <p:cNvSpPr/>
          <p:nvPr/>
        </p:nvSpPr>
        <p:spPr>
          <a:xfrm rot="20372804">
            <a:off x="2783731" y="3589515"/>
            <a:ext cx="448584" cy="2915920"/>
          </a:xfrm>
          <a:prstGeom prst="leftBrace">
            <a:avLst>
              <a:gd name="adj1" fmla="val 110254"/>
              <a:gd name="adj2" fmla="val 48955"/>
            </a:avLst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D93E9C-F1FB-4D2C-9EE0-F09FB968A9FB}"/>
              </a:ext>
            </a:extLst>
          </p:cNvPr>
          <p:cNvSpPr txBox="1"/>
          <p:nvPr/>
        </p:nvSpPr>
        <p:spPr>
          <a:xfrm>
            <a:off x="1153160" y="4805338"/>
            <a:ext cx="1696720" cy="7078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Working Groups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590F2F-4B63-4FB5-87D4-A2243CD116DC}"/>
              </a:ext>
            </a:extLst>
          </p:cNvPr>
          <p:cNvSpPr txBox="1"/>
          <p:nvPr/>
        </p:nvSpPr>
        <p:spPr>
          <a:xfrm>
            <a:off x="9432016" y="434072"/>
            <a:ext cx="2418079" cy="1631216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6 Focus Areas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+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2 Working Groups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+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32 Subgroups</a:t>
            </a:r>
          </a:p>
        </p:txBody>
      </p:sp>
    </p:spTree>
    <p:extLst>
      <p:ext uri="{BB962C8B-B14F-4D97-AF65-F5344CB8AC3E}">
        <p14:creationId xmlns:p14="http://schemas.microsoft.com/office/powerpoint/2010/main" val="26141514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F73F19-0875-AF45-BF7E-CF66C98A265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74931B7-E6F4-684C-ACFC-44768C603396}" type="datetime3">
              <a:rPr lang="en-US" smtClean="0"/>
              <a:t>21 February 2024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C3E212-BBB7-8E46-AF63-B1A8728B1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12</a:t>
            </a:fld>
            <a:endParaRPr lang="en-US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DB4652FC-1B99-4780-B387-6D858C4F2E17}"/>
              </a:ext>
            </a:extLst>
          </p:cNvPr>
          <p:cNvGraphicFramePr/>
          <p:nvPr/>
        </p:nvGraphicFramePr>
        <p:xfrm>
          <a:off x="1285240" y="1229991"/>
          <a:ext cx="9088120" cy="52861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7590F2F-4B63-4FB5-87D4-A2243CD116DC}"/>
              </a:ext>
            </a:extLst>
          </p:cNvPr>
          <p:cNvSpPr txBox="1"/>
          <p:nvPr/>
        </p:nvSpPr>
        <p:spPr>
          <a:xfrm>
            <a:off x="8126730" y="886188"/>
            <a:ext cx="3919090" cy="400110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4 Focus Groups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EFA24D4-4837-9439-BD52-87015D735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881" y="282474"/>
            <a:ext cx="10157926" cy="762000"/>
          </a:xfrm>
        </p:spPr>
        <p:txBody>
          <a:bodyPr anchor="ctr"/>
          <a:lstStyle/>
          <a:p>
            <a:r>
              <a:rPr lang="en-US" dirty="0"/>
              <a:t>New LSIC Structure</a:t>
            </a:r>
          </a:p>
        </p:txBody>
      </p:sp>
    </p:spTree>
    <p:extLst>
      <p:ext uri="{BB962C8B-B14F-4D97-AF65-F5344CB8AC3E}">
        <p14:creationId xmlns:p14="http://schemas.microsoft.com/office/powerpoint/2010/main" val="32665977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39178E3-DA8A-48E3-B1D6-07131D5A5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 Summary…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2DF65B77-92C8-402E-9BBD-4BD2204231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80782428"/>
              </p:ext>
            </p:extLst>
          </p:nvPr>
        </p:nvGraphicFramePr>
        <p:xfrm>
          <a:off x="557830" y="1664603"/>
          <a:ext cx="11076339" cy="4327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DC412CB2-5890-46DC-9ADE-06FD9404872F}"/>
              </a:ext>
            </a:extLst>
          </p:cNvPr>
          <p:cNvSpPr txBox="1">
            <a:spLocks/>
          </p:cNvSpPr>
          <p:nvPr/>
        </p:nvSpPr>
        <p:spPr>
          <a:xfrm>
            <a:off x="10039845" y="6500488"/>
            <a:ext cx="1373855" cy="357511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74931B7-E6F4-684C-ACFC-44768C603396}" type="datetime3">
              <a:rPr lang="en-US" smtClean="0"/>
              <a:pPr/>
              <a:t>21 February 2024</a:t>
            </a:fld>
            <a:endParaRPr lang="en-US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288D065A-B7D6-4B17-9A8D-F61C8B965BEE}"/>
              </a:ext>
            </a:extLst>
          </p:cNvPr>
          <p:cNvSpPr txBox="1">
            <a:spLocks/>
          </p:cNvSpPr>
          <p:nvPr/>
        </p:nvSpPr>
        <p:spPr>
          <a:xfrm>
            <a:off x="11438221" y="6500488"/>
            <a:ext cx="369465" cy="35751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EBCDCBD-78E1-0D41-A999-31B5EBF8E02C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0519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AA4F2-87B0-4C35-A07E-20D5BF836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LSIC Reorganization: Implications for ISRU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DD01FD-267B-CFB9-ADAB-859736F10AF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5F842F-543D-4724-DC4C-95677918DFE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74931B7-E6F4-684C-ACFC-44768C603396}" type="datetime3">
              <a:rPr lang="en-US" smtClean="0"/>
              <a:t>21 February 2024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617CD8-B480-48D9-B4E4-880CD18D7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71177A-189E-B8A2-7465-A0D2B5F1BA4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28868" y="1911741"/>
            <a:ext cx="10334263" cy="4025920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en-US" dirty="0"/>
              <a:t>While the ISRU Focus Group structure should be largely unaffected by the re-org, we can benefit immensely from it!</a:t>
            </a:r>
          </a:p>
          <a:p>
            <a:pPr>
              <a:spcAft>
                <a:spcPts val="600"/>
              </a:spcAft>
            </a:pPr>
            <a:r>
              <a:rPr lang="en-US" dirty="0"/>
              <a:t>This re-org re-emphasizes the need for system-level integration and cross-FG communications.</a:t>
            </a:r>
          </a:p>
          <a:p>
            <a:pPr lvl="1">
              <a:spcAft>
                <a:spcPts val="600"/>
              </a:spcAft>
            </a:pPr>
            <a:r>
              <a:rPr lang="en-US" sz="1800" dirty="0"/>
              <a:t>The ISRU Focus Group will ramp-up efforts of cross-FG work, and focus more heavily on systems-level thinking/discussions this year.</a:t>
            </a:r>
          </a:p>
          <a:p>
            <a:pPr>
              <a:spcAft>
                <a:spcPts val="600"/>
              </a:spcAft>
            </a:pPr>
            <a:r>
              <a:rPr lang="en-US" dirty="0"/>
              <a:t>We have already started working closely with the Crosscutting Capabilities Focus Group to plan our March telecon (and will host another joint-telecon with them in July).</a:t>
            </a:r>
          </a:p>
          <a:p>
            <a:pPr>
              <a:spcAft>
                <a:spcPts val="600"/>
              </a:spcAft>
            </a:pPr>
            <a:r>
              <a:rPr lang="en-US" b="1" dirty="0"/>
              <a:t>We highly recommend ISRU folks sign up for the CC listserv and attend their telecons, as the information they share is invaluable to the success of ISRU technologies.</a:t>
            </a:r>
          </a:p>
        </p:txBody>
      </p:sp>
    </p:spTree>
    <p:extLst>
      <p:ext uri="{BB962C8B-B14F-4D97-AF65-F5344CB8AC3E}">
        <p14:creationId xmlns:p14="http://schemas.microsoft.com/office/powerpoint/2010/main" val="38116566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C390F-EEE6-9323-5784-FB57840B3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4509" y="179654"/>
            <a:ext cx="7788442" cy="762000"/>
          </a:xfrm>
        </p:spPr>
        <p:txBody>
          <a:bodyPr/>
          <a:lstStyle/>
          <a:p>
            <a:r>
              <a:rPr lang="en-US" dirty="0"/>
              <a:t>ISRU End-Of-Year Survey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D51B29-988B-6337-7D8F-B8AE6B70A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93144-C76E-764F-93FB-58C67DB58A80}" type="datetime3">
              <a:rPr lang="en-US" smtClean="0"/>
              <a:t>21 February 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E76764-9B98-A809-C72A-D3760C04B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AA99BB-0A9C-4BBF-B65B-64B2715AE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B239D7F-35E6-84EC-F63C-A83A338013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5360" y="797626"/>
            <a:ext cx="5746246" cy="596384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4041A66-0B15-5FDA-A9A1-41985EAC070E}"/>
              </a:ext>
            </a:extLst>
          </p:cNvPr>
          <p:cNvSpPr txBox="1"/>
          <p:nvPr/>
        </p:nvSpPr>
        <p:spPr>
          <a:xfrm>
            <a:off x="8675184" y="4750130"/>
            <a:ext cx="3132502" cy="107721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 brief look at the highlights…</a:t>
            </a:r>
          </a:p>
        </p:txBody>
      </p:sp>
    </p:spTree>
    <p:extLst>
      <p:ext uri="{BB962C8B-B14F-4D97-AF65-F5344CB8AC3E}">
        <p14:creationId xmlns:p14="http://schemas.microsoft.com/office/powerpoint/2010/main" val="25133910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E048E-9730-CD5A-3C7D-52D479D0D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7314" y="179543"/>
            <a:ext cx="7554686" cy="762000"/>
          </a:xfrm>
        </p:spPr>
        <p:txBody>
          <a:bodyPr/>
          <a:lstStyle/>
          <a:p>
            <a:r>
              <a:rPr lang="en-US" dirty="0"/>
              <a:t>Survey: Meeting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63B4D7-F4DB-930C-A2C1-00CF3979F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93144-C76E-764F-93FB-58C67DB58A80}" type="datetime3">
              <a:rPr lang="en-US" smtClean="0"/>
              <a:t>21 February 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A23C3C-235B-41CA-BBEF-17890CBAD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561EE-88D4-85EF-9FA6-D75971F76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2050" name="Picture 2" descr="Forms response chart. Question title: On average, which format of monthly meetings would you most prefer for ISRU?. Number of responses: 25 responses.">
            <a:extLst>
              <a:ext uri="{FF2B5EF4-FFF2-40B4-BE49-F238E27FC236}">
                <a16:creationId xmlns:a16="http://schemas.microsoft.com/office/drawing/2014/main" id="{E83CECCB-09A7-E7C7-E17E-4DE14A23B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231" y="941543"/>
            <a:ext cx="9751535" cy="410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39266F8-5D42-4508-9FFE-A1038D86E70A}"/>
              </a:ext>
            </a:extLst>
          </p:cNvPr>
          <p:cNvSpPr/>
          <p:nvPr/>
        </p:nvSpPr>
        <p:spPr>
          <a:xfrm>
            <a:off x="1541812" y="5474523"/>
            <a:ext cx="9108374" cy="833747"/>
          </a:xfrm>
          <a:prstGeom prst="rect">
            <a:avLst/>
          </a:prstGeom>
          <a:solidFill>
            <a:srgbClr val="F9E1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A majority of respondents like the seminar style, and many are interested in working-style meetings with plenty of time for networking.</a:t>
            </a:r>
          </a:p>
        </p:txBody>
      </p:sp>
    </p:spTree>
    <p:extLst>
      <p:ext uri="{BB962C8B-B14F-4D97-AF65-F5344CB8AC3E}">
        <p14:creationId xmlns:p14="http://schemas.microsoft.com/office/powerpoint/2010/main" val="37041622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4306A3-BFE9-67EF-C7B9-48FCB9E0D5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BB3F3-393E-122A-F5F9-61569376C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7314" y="179543"/>
            <a:ext cx="7554686" cy="762000"/>
          </a:xfrm>
        </p:spPr>
        <p:txBody>
          <a:bodyPr/>
          <a:lstStyle/>
          <a:p>
            <a:r>
              <a:rPr lang="en-US" dirty="0"/>
              <a:t>Survey: Tech Gap Focus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2B57B-C746-0518-1E28-9BD5BC4FA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93144-C76E-764F-93FB-58C67DB58A80}" type="datetime3">
              <a:rPr lang="en-US" smtClean="0"/>
              <a:t>21 February 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15B48-6CD9-F3DB-28D3-1724939DB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760279-9C86-BCCC-EAD3-36AA9ABAF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1D56CB-3509-B4EC-0013-3DA44C4CE32B}"/>
              </a:ext>
            </a:extLst>
          </p:cNvPr>
          <p:cNvSpPr/>
          <p:nvPr/>
        </p:nvSpPr>
        <p:spPr>
          <a:xfrm>
            <a:off x="1541812" y="5732980"/>
            <a:ext cx="9108374" cy="670292"/>
          </a:xfrm>
          <a:prstGeom prst="rect">
            <a:avLst/>
          </a:prstGeom>
          <a:solidFill>
            <a:srgbClr val="F9E1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Interoperability and Systems Integration likely need more emphasis this year.</a:t>
            </a:r>
          </a:p>
        </p:txBody>
      </p:sp>
      <p:pic>
        <p:nvPicPr>
          <p:cNvPr id="3074" name="Picture 2" descr="Forms response chart. Question title: What technology gap are we not focusing on enough within LSIC that we should be focusing on more?. Number of responses: 21 responses.">
            <a:extLst>
              <a:ext uri="{FF2B5EF4-FFF2-40B4-BE49-F238E27FC236}">
                <a16:creationId xmlns:a16="http://schemas.microsoft.com/office/drawing/2014/main" id="{481742CD-0F05-214C-6A5D-66775C195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764" y="798842"/>
            <a:ext cx="7288469" cy="469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3741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7F66DE-3AED-0133-6557-1C1AF79DF1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4C0EF-6CCD-08DC-3A05-AB770040A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7314" y="179543"/>
            <a:ext cx="7554686" cy="762000"/>
          </a:xfrm>
        </p:spPr>
        <p:txBody>
          <a:bodyPr/>
          <a:lstStyle/>
          <a:p>
            <a:r>
              <a:rPr lang="en-US" dirty="0"/>
              <a:t>Survey: Tech Gap Focus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EA6C22-FCFA-E729-7DE9-D1F9E0D30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93144-C76E-764F-93FB-58C67DB58A80}" type="datetime3">
              <a:rPr lang="en-US" smtClean="0"/>
              <a:t>21 February 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DA75E5-A5AE-488C-66AB-F94DE01F4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AE0DA6-0762-AC96-D269-2A019C734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F0FBE8-6E31-BA48-5A0B-C77C4A6ABA0C}"/>
              </a:ext>
            </a:extLst>
          </p:cNvPr>
          <p:cNvSpPr/>
          <p:nvPr/>
        </p:nvSpPr>
        <p:spPr>
          <a:xfrm>
            <a:off x="1541812" y="5815173"/>
            <a:ext cx="9108374" cy="588099"/>
          </a:xfrm>
          <a:prstGeom prst="rect">
            <a:avLst/>
          </a:prstGeom>
          <a:solidFill>
            <a:srgbClr val="F9E1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All of ISRU is important! :D</a:t>
            </a:r>
          </a:p>
        </p:txBody>
      </p:sp>
      <p:pic>
        <p:nvPicPr>
          <p:cNvPr id="4098" name="Picture 2" descr="Forms response chart. Question title: What technology gap is the biggest, and in critical need of additional attention and investment?. Number of responses: 24 responses.">
            <a:extLst>
              <a:ext uri="{FF2B5EF4-FFF2-40B4-BE49-F238E27FC236}">
                <a16:creationId xmlns:a16="http://schemas.microsoft.com/office/drawing/2014/main" id="{9C65A575-36EB-E2B4-04A5-665053930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72" y="941543"/>
            <a:ext cx="10010654" cy="421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2482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D2E4D1-AE3B-35AD-A4F4-172F99954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8FF80F1-FE46-E0E5-6094-73F29F567AAA}"/>
              </a:ext>
            </a:extLst>
          </p:cNvPr>
          <p:cNvSpPr txBox="1"/>
          <p:nvPr/>
        </p:nvSpPr>
        <p:spPr>
          <a:xfrm>
            <a:off x="451262" y="1324297"/>
            <a:ext cx="10986959" cy="4401205"/>
          </a:xfrm>
          <a:prstGeom prst="rect">
            <a:avLst/>
          </a:prstGeom>
          <a:noFill/>
          <a:ln w="19050">
            <a:noFill/>
          </a:ln>
        </p:spPr>
        <p:txBody>
          <a:bodyPr wrap="square" numCol="2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Sustainable lunar food systems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Need for city planning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Prioritizing the currently identified gaps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There are no impartial, validated, and permanently, centrally curated foundational data products for the Moon when it comes to ISRU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Actionable international cooperation/interoperability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Lunar dust mitigation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Technical gaps between making ISRU materials and actually using them for structures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Assessing the nature of regolith with entrained water ice, in particular hardness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Structural assessment of the material behavior and its use for structural designs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Aligning resource characterization (multi-hyper-physical remote sensing) with metal/ alloys processing indicators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Consider lunar and Martian simulants / proving grounds / terrestrial analogues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Real world data on thermal conditions at the Lunar poles and in craters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Use of biology and the role of biology in these systems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err="1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C5DABE-EDA5-02CD-E46C-CCBA295A5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6358" y="82683"/>
            <a:ext cx="8245642" cy="1031383"/>
          </a:xfrm>
        </p:spPr>
        <p:txBody>
          <a:bodyPr>
            <a:noAutofit/>
          </a:bodyPr>
          <a:lstStyle/>
          <a:p>
            <a:r>
              <a:rPr lang="en-US" sz="2800" i="0" dirty="0">
                <a:effectLst/>
                <a:latin typeface="Roboto" panose="02000000000000000000" pitchFamily="2" charset="0"/>
              </a:rPr>
              <a:t>Survey Results Continued</a:t>
            </a:r>
            <a:br>
              <a:rPr lang="en-US" sz="2800" i="0" dirty="0">
                <a:effectLst/>
                <a:latin typeface="Roboto" panose="02000000000000000000" pitchFamily="2" charset="0"/>
              </a:rPr>
            </a:br>
            <a:r>
              <a:rPr lang="en-US" sz="2800" i="0" dirty="0">
                <a:effectLst/>
                <a:latin typeface="Roboto" panose="02000000000000000000" pitchFamily="2" charset="0"/>
              </a:rPr>
              <a:t>Is there a technology gap (or a gap within the gaps) that NASA is missing? 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FB23C9-55AB-8BA5-9EE3-84A209364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93144-C76E-764F-93FB-58C67DB58A80}" type="datetime3">
              <a:rPr lang="en-US" smtClean="0"/>
              <a:t>21 February 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6F0A2A-33BD-7914-FB42-1FBBA20A1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C0EAEE-345A-3A1D-18E4-CCC148D05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4E1C7D-3500-E175-DD2D-C5F3611E4CC6}"/>
              </a:ext>
            </a:extLst>
          </p:cNvPr>
          <p:cNvSpPr/>
          <p:nvPr/>
        </p:nvSpPr>
        <p:spPr>
          <a:xfrm>
            <a:off x="1541812" y="5569525"/>
            <a:ext cx="9108374" cy="833747"/>
          </a:xfrm>
          <a:prstGeom prst="rect">
            <a:avLst/>
          </a:prstGeom>
          <a:solidFill>
            <a:srgbClr val="F9E1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2500" lnSpcReduction="20000"/>
          </a:bodyPr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Gap prioritization needed (master planning, foundational data products, international interoperability, ISRU system-of-systems gaps, thermal conditions, biology (food, microbes, etc.))</a:t>
            </a:r>
          </a:p>
        </p:txBody>
      </p:sp>
    </p:spTree>
    <p:extLst>
      <p:ext uri="{BB962C8B-B14F-4D97-AF65-F5344CB8AC3E}">
        <p14:creationId xmlns:p14="http://schemas.microsoft.com/office/powerpoint/2010/main" val="13691756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90800-86F3-0046-A16B-FBF71F11F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313" y="276860"/>
            <a:ext cx="6939280" cy="762000"/>
          </a:xfrm>
        </p:spPr>
        <p:txBody>
          <a:bodyPr/>
          <a:lstStyle/>
          <a:p>
            <a:pPr algn="ctr"/>
            <a:r>
              <a:rPr lang="en-US" dirty="0"/>
              <a:t>Agenda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F6108-F94E-374C-92DA-0CB3D08AD4F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3C2CCE9-65D5-4615-9B27-785F94F466C1}" type="datetime3">
              <a:rPr lang="en-US" smtClean="0"/>
              <a:t>21 February 2024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E00A2-DE63-884C-AB47-FD1C1FCF43A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40305AD-6D65-6A4D-BFA5-2A494242545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8040" y="1424372"/>
            <a:ext cx="10559135" cy="336138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General updates and house-keeping</a:t>
            </a:r>
          </a:p>
          <a:p>
            <a:pPr lvl="1">
              <a:spcBef>
                <a:spcPts val="0"/>
              </a:spcBef>
              <a:spcAft>
                <a:spcPts val="400"/>
              </a:spcAft>
            </a:pPr>
            <a:r>
              <a:rPr lang="en-US" dirty="0"/>
              <a:t>APL is happy to consult as appropriate with ISRU and related technologies. </a:t>
            </a:r>
            <a:r>
              <a:rPr lang="en-US" b="1" dirty="0"/>
              <a:t>This includes site visits!</a:t>
            </a:r>
            <a:endParaRPr lang="en-US" b="1" dirty="0">
              <a:solidFill>
                <a:srgbClr val="FF0000"/>
              </a:solidFill>
            </a:endParaRPr>
          </a:p>
          <a:p>
            <a:pPr lvl="1">
              <a:spcBef>
                <a:spcPts val="0"/>
              </a:spcBef>
              <a:spcAft>
                <a:spcPts val="400"/>
              </a:spcAft>
            </a:pPr>
            <a:r>
              <a:rPr lang="en-US" dirty="0"/>
              <a:t>Upcoming Meetings</a:t>
            </a:r>
          </a:p>
          <a:p>
            <a:pPr lvl="1">
              <a:spcBef>
                <a:spcPts val="0"/>
              </a:spcBef>
              <a:spcAft>
                <a:spcPts val="400"/>
              </a:spcAft>
            </a:pPr>
            <a:r>
              <a:rPr lang="en-US" dirty="0"/>
              <a:t>Funding Opportunities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dirty="0"/>
              <a:t>Results from the ISRU End-Of-Year-2023 Survey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dirty="0"/>
              <a:t>Path Forward for ISRU: Addressing Gaps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dirty="0"/>
              <a:t>Open Discussion: Gap Prioritization </a:t>
            </a:r>
          </a:p>
          <a:p>
            <a:pPr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4407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62212E-718D-419F-33E7-B3E264FCE1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F8B673A-760D-EB1A-DE11-C0BA1895E094}"/>
              </a:ext>
            </a:extLst>
          </p:cNvPr>
          <p:cNvSpPr txBox="1"/>
          <p:nvPr/>
        </p:nvSpPr>
        <p:spPr>
          <a:xfrm>
            <a:off x="451262" y="1478407"/>
            <a:ext cx="10986959" cy="5940088"/>
          </a:xfrm>
          <a:prstGeom prst="rect">
            <a:avLst/>
          </a:prstGeom>
          <a:noFill/>
          <a:ln w="19050">
            <a:noFill/>
          </a:ln>
        </p:spPr>
        <p:txBody>
          <a:bodyPr wrap="square" numCol="2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All of the topics can contribute to oxygen production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Virtually all - they all tie into lunar oxygen production and infrastructure development.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See above.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Understanding how ISRU Missions support focus groups beyond o2 extraction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Figuring out where things are; resource distribution as a key initial step to do any meaningful engineering.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Without foundational data products, there are significant risks associated with O2fR activities.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Roboto" panose="02000000000000000000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b="0" i="0" dirty="0">
              <a:solidFill>
                <a:schemeClr val="bg1"/>
              </a:solidFill>
              <a:effectLst/>
              <a:latin typeface="Roboto" panose="02000000000000000000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Roboto" panose="02000000000000000000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b="0" i="0" dirty="0">
              <a:solidFill>
                <a:schemeClr val="bg1"/>
              </a:solidFill>
              <a:effectLst/>
              <a:latin typeface="Roboto" panose="02000000000000000000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Roboto" panose="02000000000000000000" pitchFamily="2" charset="0"/>
            </a:endParaRPr>
          </a:p>
          <a:p>
            <a:pPr algn="l"/>
            <a:endParaRPr lang="en-US" sz="2000" b="0" i="0" dirty="0">
              <a:solidFill>
                <a:schemeClr val="bg1"/>
              </a:solidFill>
              <a:effectLst/>
              <a:latin typeface="Roboto" panose="02000000000000000000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What infrastructure will be available for supporting the lunar activities.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Interoperability, metals extraction and processing, greater local resource heterogeneity characterization using remote sensing methods.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Thermal control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More focus on integrated infrastructure to support ISRU and less about specific tech. Want to create opportunities for many ISRU tech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resource extraction</a:t>
            </a:r>
          </a:p>
          <a:p>
            <a:endParaRPr lang="en-US" sz="2000" dirty="0" err="1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92B881-37A0-6CFE-DA05-D29AB7A6E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6358" y="87077"/>
            <a:ext cx="8245642" cy="762000"/>
          </a:xfrm>
        </p:spPr>
        <p:txBody>
          <a:bodyPr>
            <a:noAutofit/>
          </a:bodyPr>
          <a:lstStyle/>
          <a:p>
            <a:r>
              <a:rPr lang="en-US" sz="2800" i="0" dirty="0">
                <a:effectLst/>
                <a:latin typeface="Roboto" panose="02000000000000000000" pitchFamily="2" charset="0"/>
              </a:rPr>
              <a:t>Survey Results Continued </a:t>
            </a:r>
            <a:br>
              <a:rPr lang="en-US" sz="2800" i="0" dirty="0">
                <a:effectLst/>
                <a:latin typeface="Roboto" panose="02000000000000000000" pitchFamily="2" charset="0"/>
              </a:rPr>
            </a:br>
            <a:r>
              <a:rPr lang="en-US" sz="280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What topics from the ISRU Focus Group would you find valuable to support </a:t>
            </a:r>
            <a:r>
              <a:rPr lang="en-US" sz="2800" i="0" dirty="0">
                <a:effectLst/>
                <a:latin typeface="Roboto" panose="02000000000000000000" pitchFamily="2" charset="0"/>
              </a:rPr>
              <a:t>O</a:t>
            </a:r>
            <a:r>
              <a:rPr lang="en-US" sz="2800" i="0" baseline="-25000" dirty="0">
                <a:effectLst/>
                <a:latin typeface="Roboto" panose="02000000000000000000" pitchFamily="2" charset="0"/>
              </a:rPr>
              <a:t>2</a:t>
            </a:r>
            <a:r>
              <a:rPr lang="en-US" sz="2800" i="0" dirty="0">
                <a:effectLst/>
                <a:latin typeface="Roboto" panose="02000000000000000000" pitchFamily="2" charset="0"/>
              </a:rPr>
              <a:t>fR </a:t>
            </a:r>
            <a:r>
              <a:rPr lang="en-US" sz="280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goals &amp; objectives?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A10CAC-44D0-6FDD-DFFF-0CCDA8F04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93144-C76E-764F-93FB-58C67DB58A80}" type="datetime3">
              <a:rPr lang="en-US" smtClean="0"/>
              <a:t>21 February 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7638A-D9A6-5813-7EBE-AE17461BC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179618-3007-77D6-ED74-FAD8CD7A3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4720A5-F393-09DC-ACDD-DAA4B0A5F2CB}"/>
              </a:ext>
            </a:extLst>
          </p:cNvPr>
          <p:cNvSpPr/>
          <p:nvPr/>
        </p:nvSpPr>
        <p:spPr>
          <a:xfrm>
            <a:off x="1541812" y="5691883"/>
            <a:ext cx="9108374" cy="711389"/>
          </a:xfrm>
          <a:prstGeom prst="rect">
            <a:avLst/>
          </a:prstGeom>
          <a:solidFill>
            <a:srgbClr val="F9E1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Resource distribution, foundational data products, interoperability (integrated infrastructure), resource characterization.</a:t>
            </a:r>
          </a:p>
        </p:txBody>
      </p:sp>
    </p:spTree>
    <p:extLst>
      <p:ext uri="{BB962C8B-B14F-4D97-AF65-F5344CB8AC3E}">
        <p14:creationId xmlns:p14="http://schemas.microsoft.com/office/powerpoint/2010/main" val="3046673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16B3F-A13F-6F46-B22B-7F4E90E5B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6358" y="419100"/>
            <a:ext cx="7788442" cy="762000"/>
          </a:xfrm>
        </p:spPr>
        <p:txBody>
          <a:bodyPr/>
          <a:lstStyle/>
          <a:p>
            <a:r>
              <a:rPr lang="en-US" dirty="0"/>
              <a:t>Path Forward from the Survey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08DF8D-A09A-D4EC-3070-705386410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1365819"/>
            <a:ext cx="10287000" cy="485404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b="1" dirty="0"/>
              <a:t>As a result of these survey results, we intend to substitute in several “working” monthly meetings intermixed throughout the traditional seminar monthly meetings dedicated to </a:t>
            </a:r>
            <a:r>
              <a:rPr lang="en-US" b="1" u="sng" dirty="0"/>
              <a:t>addressing open technical and knowledge gaps in ISRU</a:t>
            </a:r>
            <a:r>
              <a:rPr lang="en-US" b="1" dirty="0"/>
              <a:t>, especially system-level gaps.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1800" dirty="0"/>
              <a:t>(Plus a meeting in the summer dedicated to networking, featuring lightning talks from you, members of the community. More to come on this </a:t>
            </a:r>
            <a:r>
              <a:rPr lang="en-US" sz="1800" dirty="0">
                <a:sym typeface="Wingdings" pitchFamily="2" charset="2"/>
              </a:rPr>
              <a:t> )</a:t>
            </a:r>
          </a:p>
          <a:p>
            <a:pPr marL="0" indent="0" algn="ctr">
              <a:buNone/>
            </a:pPr>
            <a:endParaRPr lang="en-US" dirty="0">
              <a:sym typeface="Wingdings" pitchFamily="2" charset="2"/>
            </a:endParaRPr>
          </a:p>
          <a:p>
            <a:pPr marL="0" indent="0" algn="ctr">
              <a:buNone/>
            </a:pPr>
            <a:r>
              <a:rPr lang="en-US" dirty="0">
                <a:sym typeface="Wingdings" pitchFamily="2" charset="2"/>
              </a:rPr>
              <a:t>We are considering options such as a public white paper, to include inputs from the community, outlining a concrete path toward overcoming/closing these system-level gaps. Is this something you all would be interested in?</a:t>
            </a:r>
          </a:p>
          <a:p>
            <a:pPr marL="0" indent="0" algn="ctr">
              <a:buNone/>
            </a:pPr>
            <a:endParaRPr lang="en-US" b="1" dirty="0">
              <a:sym typeface="Wingdings" pitchFamily="2" charset="2"/>
            </a:endParaRPr>
          </a:p>
          <a:p>
            <a:pPr marL="0" indent="0" algn="ctr">
              <a:buNone/>
            </a:pPr>
            <a:endParaRPr lang="en-US" b="1" dirty="0">
              <a:sym typeface="Wingdings" pitchFamily="2" charset="2"/>
            </a:endParaRPr>
          </a:p>
          <a:p>
            <a:pPr marL="0" indent="0" algn="ctr">
              <a:buNone/>
            </a:pPr>
            <a:r>
              <a:rPr lang="en-US" sz="2400" b="1" dirty="0">
                <a:sym typeface="Wingdings" pitchFamily="2" charset="2"/>
              </a:rPr>
              <a:t>So … </a:t>
            </a:r>
            <a:r>
              <a:rPr lang="en-US" sz="2400" b="1" u="sng" dirty="0">
                <a:sym typeface="Wingdings" pitchFamily="2" charset="2"/>
              </a:rPr>
              <a:t>How do we identify and prioritize these gaps</a:t>
            </a:r>
            <a:r>
              <a:rPr lang="en-US" sz="2400" b="1" dirty="0">
                <a:sym typeface="Wingdings" pitchFamily="2" charset="2"/>
              </a:rPr>
              <a:t>?</a:t>
            </a:r>
            <a:endParaRPr lang="en-US" sz="2400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1A570-FFF2-59ED-8739-A6417CBA7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93144-C76E-764F-93FB-58C67DB58A80}" type="datetime3">
              <a:rPr lang="en-US" smtClean="0"/>
              <a:t>21 February 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E39135-9A2B-BAB3-738C-116B5AB82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95DED-6F40-76AA-22A8-A08E530AD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60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272E60D-DD56-4F99-AB66-9AF7FE6DB2F3}"/>
              </a:ext>
            </a:extLst>
          </p:cNvPr>
          <p:cNvSpPr/>
          <p:nvPr/>
        </p:nvSpPr>
        <p:spPr>
          <a:xfrm>
            <a:off x="0" y="664742"/>
            <a:ext cx="12192000" cy="619325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" name="Picture 2" descr="In Dark, Polar Moon Craters, Water Not Invincible, Scientists Argue | NASA">
            <a:extLst>
              <a:ext uri="{FF2B5EF4-FFF2-40B4-BE49-F238E27FC236}">
                <a16:creationId xmlns:a16="http://schemas.microsoft.com/office/drawing/2014/main" id="{EE68A2CB-91E2-834C-ACAD-C98967389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873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1483D7-1870-4146-8AA5-0D69EA18A5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39845" y="6500488"/>
            <a:ext cx="1373855" cy="357511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147512-59F0-4137-84FA-1DBAD7B472DB}" type="datetime3">
              <a:rPr lang="en-US" smtClean="0"/>
              <a:pPr/>
              <a:t>21 February 2024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2BBDE8-EF1C-407E-8AB2-AD4E9033D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F057459-EF0B-4AFC-A33E-A5343EA47266}"/>
              </a:ext>
            </a:extLst>
          </p:cNvPr>
          <p:cNvSpPr txBox="1">
            <a:spLocks/>
          </p:cNvSpPr>
          <p:nvPr/>
        </p:nvSpPr>
        <p:spPr>
          <a:xfrm>
            <a:off x="523767" y="350735"/>
            <a:ext cx="11277600" cy="762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Technology Projects for Oxygen Extraction ISRU Pilot Plant</a:t>
            </a:r>
          </a:p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(Technology Categories)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0EE26B-174D-4D36-B522-5D905AC1D8DE}"/>
              </a:ext>
            </a:extLst>
          </p:cNvPr>
          <p:cNvSpPr/>
          <p:nvPr/>
        </p:nvSpPr>
        <p:spPr>
          <a:xfrm>
            <a:off x="2942022" y="3473060"/>
            <a:ext cx="1125197" cy="2284471"/>
          </a:xfrm>
          <a:prstGeom prst="rect">
            <a:avLst/>
          </a:prstGeom>
          <a:noFill/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defRPr/>
            </a:pP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Reactant Regeneration</a:t>
            </a:r>
          </a:p>
          <a:p>
            <a:pPr algn="ctr">
              <a:defRPr/>
            </a:pPr>
            <a:r>
              <a:rPr lang="en-US" sz="1100" b="1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defRPr/>
            </a:pP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Capturing</a:t>
            </a:r>
          </a:p>
          <a:p>
            <a:pPr algn="ctr">
              <a:defRPr/>
            </a:pP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the O</a:t>
            </a:r>
            <a:r>
              <a:rPr kumimoji="0" lang="en-US" sz="1100" b="1" i="1" u="none" strike="noStrike" kern="120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b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en-US" sz="11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1100" b="1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Tapping </a:t>
            </a:r>
          </a:p>
          <a:p>
            <a:pPr algn="ctr">
              <a:defRPr/>
            </a:pPr>
            <a:r>
              <a:rPr lang="en-US" sz="1100" b="1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Metal</a:t>
            </a:r>
          </a:p>
          <a:p>
            <a:pPr algn="ctr">
              <a:defRPr/>
            </a:pPr>
            <a:endParaRPr kumimoji="0" lang="en-US" sz="11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1100" b="1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Removing Waste</a:t>
            </a:r>
          </a:p>
          <a:p>
            <a:pPr algn="ctr">
              <a:defRPr/>
            </a:pPr>
            <a:endParaRPr kumimoji="0" lang="en-US" sz="11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1100" b="1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Etc.</a:t>
            </a:r>
            <a:endParaRPr kumimoji="0" lang="en-US" sz="11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4BFC35-1E47-48D1-A40D-E58D0249BD35}"/>
              </a:ext>
            </a:extLst>
          </p:cNvPr>
          <p:cNvSpPr/>
          <p:nvPr/>
        </p:nvSpPr>
        <p:spPr>
          <a:xfrm>
            <a:off x="3007885" y="2103136"/>
            <a:ext cx="993473" cy="1303489"/>
          </a:xfrm>
          <a:prstGeom prst="rect">
            <a:avLst/>
          </a:prstGeom>
          <a:solidFill>
            <a:schemeClr val="bg1">
              <a:alpha val="48722"/>
            </a:schemeClr>
          </a:soli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Regolith Processing  to </a:t>
            </a:r>
            <a:r>
              <a:rPr lang="en-US" sz="1100" b="1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Produce and </a:t>
            </a: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Remove Oxygen &amp; Optionally Metal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D4F2E50-3535-4B97-990E-2A2F4F7A45F7}"/>
              </a:ext>
            </a:extLst>
          </p:cNvPr>
          <p:cNvCxnSpPr>
            <a:cxnSpLocks/>
            <a:stCxn id="22" idx="3"/>
          </p:cNvCxnSpPr>
          <p:nvPr/>
        </p:nvCxnSpPr>
        <p:spPr>
          <a:xfrm>
            <a:off x="1236449" y="2415541"/>
            <a:ext cx="285026" cy="0"/>
          </a:xfrm>
          <a:prstGeom prst="straightConnector1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C40499C-BE34-45E4-BD71-A67494952E1D}"/>
              </a:ext>
            </a:extLst>
          </p:cNvPr>
          <p:cNvCxnSpPr/>
          <p:nvPr/>
        </p:nvCxnSpPr>
        <p:spPr>
          <a:xfrm>
            <a:off x="2699877" y="2415541"/>
            <a:ext cx="285026" cy="0"/>
          </a:xfrm>
          <a:prstGeom prst="straightConnector1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00F3208-26A3-4117-A503-1B918BD45038}"/>
              </a:ext>
            </a:extLst>
          </p:cNvPr>
          <p:cNvCxnSpPr>
            <a:cxnSpLocks/>
          </p:cNvCxnSpPr>
          <p:nvPr/>
        </p:nvCxnSpPr>
        <p:spPr>
          <a:xfrm>
            <a:off x="4022106" y="2438104"/>
            <a:ext cx="285026" cy="0"/>
          </a:xfrm>
          <a:prstGeom prst="straightConnector1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6AC23EB-BF53-419D-8334-9337294BCE10}"/>
              </a:ext>
            </a:extLst>
          </p:cNvPr>
          <p:cNvCxnSpPr>
            <a:cxnSpLocks/>
          </p:cNvCxnSpPr>
          <p:nvPr/>
        </p:nvCxnSpPr>
        <p:spPr>
          <a:xfrm>
            <a:off x="5292761" y="2393587"/>
            <a:ext cx="258732" cy="0"/>
          </a:xfrm>
          <a:prstGeom prst="straightConnector1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E1E9C3C4-DD2B-41E4-874D-B4E543793E0D}"/>
              </a:ext>
            </a:extLst>
          </p:cNvPr>
          <p:cNvSpPr/>
          <p:nvPr/>
        </p:nvSpPr>
        <p:spPr>
          <a:xfrm>
            <a:off x="5574333" y="2092304"/>
            <a:ext cx="1123962" cy="602566"/>
          </a:xfrm>
          <a:prstGeom prst="rect">
            <a:avLst/>
          </a:prstGeom>
          <a:solidFill>
            <a:schemeClr val="bg1">
              <a:alpha val="48722"/>
            </a:schemeClr>
          </a:soli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Liquefaction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CF02ED1-2C9A-4FA2-BE32-EFF621B8B776}"/>
              </a:ext>
            </a:extLst>
          </p:cNvPr>
          <p:cNvSpPr/>
          <p:nvPr/>
        </p:nvSpPr>
        <p:spPr>
          <a:xfrm>
            <a:off x="303088" y="2103137"/>
            <a:ext cx="933361" cy="624808"/>
          </a:xfrm>
          <a:prstGeom prst="rect">
            <a:avLst/>
          </a:prstGeom>
          <a:solidFill>
            <a:schemeClr val="bg1">
              <a:alpha val="48722"/>
            </a:schemeClr>
          </a:soli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Excavation &amp; Delivery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ACA2CCC-9F32-40D8-BD59-882B9FDE86D9}"/>
              </a:ext>
            </a:extLst>
          </p:cNvPr>
          <p:cNvSpPr/>
          <p:nvPr/>
        </p:nvSpPr>
        <p:spPr>
          <a:xfrm>
            <a:off x="9484274" y="2103849"/>
            <a:ext cx="1131425" cy="624808"/>
          </a:xfrm>
          <a:prstGeom prst="rect">
            <a:avLst/>
          </a:prstGeom>
          <a:solidFill>
            <a:schemeClr val="bg1">
              <a:alpha val="48722"/>
            </a:schemeClr>
          </a:soli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Lunar Presence</a:t>
            </a:r>
            <a:endParaRPr kumimoji="0" lang="en-US" sz="11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3ADA2A3-6FCD-4CE6-8B38-E623C06E6D75}"/>
              </a:ext>
            </a:extLst>
          </p:cNvPr>
          <p:cNvSpPr/>
          <p:nvPr/>
        </p:nvSpPr>
        <p:spPr>
          <a:xfrm>
            <a:off x="6978296" y="2085836"/>
            <a:ext cx="1123962" cy="602566"/>
          </a:xfrm>
          <a:prstGeom prst="rect">
            <a:avLst/>
          </a:prstGeom>
          <a:solidFill>
            <a:schemeClr val="bg1">
              <a:alpha val="48722"/>
            </a:schemeClr>
          </a:soli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</a:t>
            </a:r>
            <a:r>
              <a:rPr kumimoji="0" lang="en-US" sz="11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</a:t>
            </a: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-boiloff Storage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75DD1D9-426D-4ED6-823E-8BD35072F068}"/>
              </a:ext>
            </a:extLst>
          </p:cNvPr>
          <p:cNvSpPr/>
          <p:nvPr/>
        </p:nvSpPr>
        <p:spPr>
          <a:xfrm>
            <a:off x="4359399" y="2106132"/>
            <a:ext cx="933362" cy="602566"/>
          </a:xfrm>
          <a:prstGeom prst="rect">
            <a:avLst/>
          </a:prstGeom>
          <a:solidFill>
            <a:schemeClr val="bg1">
              <a:alpha val="48722"/>
            </a:schemeClr>
          </a:soli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r>
              <a:rPr kumimoji="0" lang="en-US" sz="1100" b="1" i="1" u="none" strike="noStrike" kern="120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Conditioning</a:t>
            </a: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056C6DC6-BBE8-4310-9FC8-11E5740CD0AE}"/>
              </a:ext>
            </a:extLst>
          </p:cNvPr>
          <p:cNvCxnSpPr>
            <a:cxnSpLocks/>
          </p:cNvCxnSpPr>
          <p:nvPr/>
        </p:nvCxnSpPr>
        <p:spPr>
          <a:xfrm>
            <a:off x="6722048" y="2373823"/>
            <a:ext cx="258732" cy="0"/>
          </a:xfrm>
          <a:prstGeom prst="straightConnector1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9F27B90-736F-F513-8E84-244235B2A96D}"/>
              </a:ext>
            </a:extLst>
          </p:cNvPr>
          <p:cNvSpPr/>
          <p:nvPr/>
        </p:nvSpPr>
        <p:spPr>
          <a:xfrm>
            <a:off x="207169" y="2781822"/>
            <a:ext cx="1125197" cy="624808"/>
          </a:xfrm>
          <a:prstGeom prst="rect">
            <a:avLst/>
          </a:prstGeom>
          <a:noFill/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Scooping, shoveling, drilling, etc.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A65176-F5EE-2AE5-17A6-BEA5AEFE7131}"/>
              </a:ext>
            </a:extLst>
          </p:cNvPr>
          <p:cNvSpPr/>
          <p:nvPr/>
        </p:nvSpPr>
        <p:spPr>
          <a:xfrm>
            <a:off x="9458929" y="2848254"/>
            <a:ext cx="1125197" cy="624808"/>
          </a:xfrm>
          <a:prstGeom prst="rect">
            <a:avLst/>
          </a:prstGeom>
          <a:noFill/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0" lang="en-US" sz="11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14B2AE-3ECB-22E0-E266-D0C0F7025A3C}"/>
              </a:ext>
            </a:extLst>
          </p:cNvPr>
          <p:cNvSpPr/>
          <p:nvPr/>
        </p:nvSpPr>
        <p:spPr>
          <a:xfrm>
            <a:off x="1537000" y="2095357"/>
            <a:ext cx="1131425" cy="624808"/>
          </a:xfrm>
          <a:prstGeom prst="rect">
            <a:avLst/>
          </a:prstGeom>
          <a:solidFill>
            <a:schemeClr val="bg1">
              <a:alpha val="48722"/>
            </a:schemeClr>
          </a:soli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Hoppers and Transfer Mechanisms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32A1683-12E5-A5F3-D866-04F064BAC587}"/>
              </a:ext>
            </a:extLst>
          </p:cNvPr>
          <p:cNvSpPr/>
          <p:nvPr/>
        </p:nvSpPr>
        <p:spPr>
          <a:xfrm>
            <a:off x="4246700" y="2811455"/>
            <a:ext cx="1253429" cy="624808"/>
          </a:xfrm>
          <a:prstGeom prst="rect">
            <a:avLst/>
          </a:prstGeom>
          <a:noFill/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Drying, Purifying, Characterizing, Cooling, etc.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736A90C-E9B9-C5E6-5F21-063E742395C5}"/>
              </a:ext>
            </a:extLst>
          </p:cNvPr>
          <p:cNvSpPr/>
          <p:nvPr/>
        </p:nvSpPr>
        <p:spPr>
          <a:xfrm>
            <a:off x="1544174" y="2746911"/>
            <a:ext cx="1125197" cy="624808"/>
          </a:xfrm>
          <a:prstGeom prst="rect">
            <a:avLst/>
          </a:prstGeom>
          <a:noFill/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Conveyers, buckets, etc.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C28C497-A0F3-EF5D-36DC-38AF7A74A757}"/>
              </a:ext>
            </a:extLst>
          </p:cNvPr>
          <p:cNvSpPr/>
          <p:nvPr/>
        </p:nvSpPr>
        <p:spPr>
          <a:xfrm>
            <a:off x="5526833" y="2758072"/>
            <a:ext cx="1253429" cy="624808"/>
          </a:xfrm>
          <a:prstGeom prst="rect">
            <a:avLst/>
          </a:prstGeom>
          <a:noFill/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Compressing, Heat rejection, etc. 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BAF6B5-2CE8-0E34-279D-3356337573F6}"/>
              </a:ext>
            </a:extLst>
          </p:cNvPr>
          <p:cNvSpPr/>
          <p:nvPr/>
        </p:nvSpPr>
        <p:spPr>
          <a:xfrm>
            <a:off x="10838137" y="2112216"/>
            <a:ext cx="1131425" cy="624808"/>
          </a:xfrm>
          <a:prstGeom prst="rect">
            <a:avLst/>
          </a:prstGeom>
          <a:solidFill>
            <a:schemeClr val="bg1">
              <a:alpha val="48722"/>
            </a:schemeClr>
          </a:soli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Source</a:t>
            </a:r>
            <a:endParaRPr kumimoji="0" lang="en-US" sz="11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8947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DE83E-E0E2-72D2-7DA9-2FBE19928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2700" y="419100"/>
            <a:ext cx="7912100" cy="762000"/>
          </a:xfrm>
        </p:spPr>
        <p:txBody>
          <a:bodyPr/>
          <a:lstStyle/>
          <a:p>
            <a:r>
              <a:rPr lang="en-US" dirty="0"/>
              <a:t>2024 ISRU Monthly Telecons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F2A94D-3A6D-E259-0122-2B1204210E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1185862"/>
            <a:ext cx="10287000" cy="5314625"/>
          </a:xfrm>
        </p:spPr>
        <p:txBody>
          <a:bodyPr>
            <a:normAutofit/>
          </a:bodyPr>
          <a:lstStyle/>
          <a:p>
            <a:r>
              <a:rPr lang="en-US" sz="1800" dirty="0"/>
              <a:t>Meetings will still take place every third Wednesday at 11am ET</a:t>
            </a:r>
          </a:p>
          <a:p>
            <a:pPr lvl="1"/>
            <a:r>
              <a:rPr lang="en-US" sz="1400" dirty="0"/>
              <a:t>This change has already seen in increase in participation from our international colleagues, and we’re excited that they’re able to join us and be a part of the conversation</a:t>
            </a:r>
          </a:p>
          <a:p>
            <a:r>
              <a:rPr lang="en-US" sz="1800" dirty="0"/>
              <a:t>Meetings will still last an hour (we’ll try to keep on time as best we can, no worries if you need to leave to head to other things!)</a:t>
            </a:r>
          </a:p>
          <a:p>
            <a:r>
              <a:rPr lang="en-US" sz="1800" dirty="0"/>
              <a:t>We’ll still have some Seminar-style meetings, as these have always been widely well-received. These are great resources for the community, both for those listening and learning, and for those presenting and sharing their work.</a:t>
            </a:r>
          </a:p>
          <a:p>
            <a:r>
              <a:rPr lang="en-US" sz="1800" dirty="0"/>
              <a:t>We’ll begin incorporating more discussions and “Working-style” meetings, including break-out rooms to have deep dive conversations, and potentially also off-cycle conversations through Confluence to continue working.</a:t>
            </a:r>
          </a:p>
          <a:p>
            <a:r>
              <a:rPr lang="en-US" sz="1800" dirty="0"/>
              <a:t>We’ll have more panels, and more encouraged interactions between speakers and audience.</a:t>
            </a:r>
          </a:p>
          <a:p>
            <a:r>
              <a:rPr lang="en-US" sz="1800" dirty="0"/>
              <a:t>We highly encourage you all to turn your cameras on and unmute your mics whenever possible, these meetings are for YOU!</a:t>
            </a:r>
          </a:p>
          <a:p>
            <a:r>
              <a:rPr lang="en-US" sz="1800" dirty="0"/>
              <a:t>(We plan to survey your feedback in ~3 months to check-in on how these meetings are going and if any improvements to format can be made.)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2691FC-81EE-DD07-7920-D9079F7B9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93144-C76E-764F-93FB-58C67DB58A80}" type="datetime3">
              <a:rPr lang="en-US" smtClean="0"/>
              <a:t>21 February 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1C8757-F871-95DA-6080-FB5FD8433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ED79FE-ACFA-5036-11D0-2A3447652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486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16B3F-A13F-6F46-B22B-7F4E90E5B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6358" y="127000"/>
            <a:ext cx="7788442" cy="762000"/>
          </a:xfrm>
        </p:spPr>
        <p:txBody>
          <a:bodyPr/>
          <a:lstStyle/>
          <a:p>
            <a:r>
              <a:rPr lang="en-US" sz="4400" dirty="0">
                <a:solidFill>
                  <a:srgbClr val="FF0000"/>
                </a:solidFill>
              </a:rPr>
              <a:t>DRAFT</a:t>
            </a:r>
            <a:r>
              <a:rPr lang="en-US" dirty="0"/>
              <a:t> ISRU Schedule 2024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7BFEDD1C-73F0-1617-02A9-6486C582DE4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8916272"/>
              </p:ext>
            </p:extLst>
          </p:nvPr>
        </p:nvGraphicFramePr>
        <p:xfrm>
          <a:off x="128650" y="693859"/>
          <a:ext cx="11934700" cy="5432402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839881">
                  <a:extLst>
                    <a:ext uri="{9D8B030D-6E8A-4147-A177-3AD203B41FA5}">
                      <a16:colId xmlns:a16="http://schemas.microsoft.com/office/drawing/2014/main" val="3236383819"/>
                    </a:ext>
                  </a:extLst>
                </a:gridCol>
                <a:gridCol w="1132863">
                  <a:extLst>
                    <a:ext uri="{9D8B030D-6E8A-4147-A177-3AD203B41FA5}">
                      <a16:colId xmlns:a16="http://schemas.microsoft.com/office/drawing/2014/main" val="232331966"/>
                    </a:ext>
                  </a:extLst>
                </a:gridCol>
                <a:gridCol w="4950570">
                  <a:extLst>
                    <a:ext uri="{9D8B030D-6E8A-4147-A177-3AD203B41FA5}">
                      <a16:colId xmlns:a16="http://schemas.microsoft.com/office/drawing/2014/main" val="584760783"/>
                    </a:ext>
                  </a:extLst>
                </a:gridCol>
                <a:gridCol w="1852551">
                  <a:extLst>
                    <a:ext uri="{9D8B030D-6E8A-4147-A177-3AD203B41FA5}">
                      <a16:colId xmlns:a16="http://schemas.microsoft.com/office/drawing/2014/main" val="2692845339"/>
                    </a:ext>
                  </a:extLst>
                </a:gridCol>
                <a:gridCol w="3158835">
                  <a:extLst>
                    <a:ext uri="{9D8B030D-6E8A-4147-A177-3AD203B41FA5}">
                      <a16:colId xmlns:a16="http://schemas.microsoft.com/office/drawing/2014/main" val="150514045"/>
                    </a:ext>
                  </a:extLst>
                </a:gridCol>
              </a:tblGrid>
              <a:tr h="133612">
                <a:tc>
                  <a:txBody>
                    <a:bodyPr/>
                    <a:lstStyle/>
                    <a:p>
                      <a:r>
                        <a:rPr lang="en-US" sz="1100" b="1">
                          <a:solidFill>
                            <a:schemeClr val="bg1"/>
                          </a:solidFill>
                          <a:effectLst/>
                        </a:rPr>
                        <a:t>Month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>
                          <a:solidFill>
                            <a:schemeClr val="bg1"/>
                          </a:solidFill>
                          <a:effectLst/>
                        </a:rPr>
                        <a:t>Style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</a:rPr>
                        <a:t>Topic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</a:rPr>
                        <a:t>Speaker(s)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</a:rPr>
                        <a:t>Notes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88171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100" strike="sngStrike">
                          <a:solidFill>
                            <a:schemeClr val="bg1"/>
                          </a:solidFill>
                          <a:effectLst/>
                        </a:rPr>
                        <a:t>January</a:t>
                      </a:r>
                      <a:endParaRPr lang="en-US" sz="110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strike="sngStrike" dirty="0">
                          <a:solidFill>
                            <a:schemeClr val="bg1"/>
                          </a:solidFill>
                          <a:effectLst/>
                        </a:rPr>
                        <a:t>Seminar (Joint)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strike="sngStrike" dirty="0">
                          <a:solidFill>
                            <a:schemeClr val="bg1"/>
                          </a:solidFill>
                          <a:effectLst/>
                        </a:rPr>
                        <a:t>Lunar South Pole Landing Site Selection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strike="sngStrike" dirty="0">
                          <a:solidFill>
                            <a:schemeClr val="bg1"/>
                          </a:solidFill>
                          <a:effectLst/>
                        </a:rPr>
                        <a:t>Giovanni Leone (U of Atacama), Ebrahim Mohammadi &amp; Theodore Lincoln (Astrobotic), Luis </a:t>
                      </a:r>
                      <a:r>
                        <a:rPr lang="en-US" sz="1100" strike="sngStrike" dirty="0" err="1">
                          <a:solidFill>
                            <a:schemeClr val="bg1"/>
                          </a:solidFill>
                          <a:effectLst/>
                        </a:rPr>
                        <a:t>Carrio</a:t>
                      </a:r>
                      <a:r>
                        <a:rPr lang="en-US" sz="1100" strike="sngStrike" dirty="0">
                          <a:solidFill>
                            <a:schemeClr val="bg1"/>
                          </a:solidFill>
                          <a:effectLst/>
                        </a:rPr>
                        <a:t> (Lockheed Martin)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strike="sngStrike" dirty="0">
                          <a:solidFill>
                            <a:schemeClr val="bg1"/>
                          </a:solidFill>
                          <a:effectLst/>
                        </a:rPr>
                        <a:t>Joint hosting with Surface Power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6089416"/>
                  </a:ext>
                </a:extLst>
              </a:tr>
              <a:tr h="422454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bg1"/>
                          </a:solidFill>
                          <a:effectLst/>
                        </a:rPr>
                        <a:t>February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Seminar/</a:t>
                      </a:r>
                    </a:p>
                    <a:p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Working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ISRU 2024 Game Plan: defining/prioritizing gaps / interface challenges. O2/Metals extraction/processing uncertainties and unknowns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Karl </a:t>
                      </a:r>
                      <a:r>
                        <a:rPr lang="en-US" sz="1100" dirty="0" err="1">
                          <a:solidFill>
                            <a:schemeClr val="bg1"/>
                          </a:solidFill>
                          <a:effectLst/>
                        </a:rPr>
                        <a:t>Hibbitts</a:t>
                      </a: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 &amp; Jodi Berdis (JHU/APL)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8502968"/>
                  </a:ext>
                </a:extLst>
              </a:tr>
              <a:tr h="122528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March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Panel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Gap: Mechanisms and mobility components for long-duration operations with abrasive regolith in lunar environmental conditions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TBD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Joint hosting with Crosscutting Capabilities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3896957"/>
                  </a:ext>
                </a:extLst>
              </a:tr>
              <a:tr h="446066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bg1"/>
                          </a:solidFill>
                          <a:effectLst/>
                        </a:rPr>
                        <a:t>April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Seminar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Talk Title: Iterative development of PSR-access &amp; regolith-processing hardware</a:t>
                      </a:r>
                    </a:p>
                    <a:p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Additional talk by: TBD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David Aden (</a:t>
                      </a:r>
                      <a:r>
                        <a:rPr lang="en-US" sz="1100" dirty="0" err="1">
                          <a:solidFill>
                            <a:schemeClr val="bg1"/>
                          </a:solidFill>
                          <a:effectLst/>
                        </a:rPr>
                        <a:t>StarPath</a:t>
                      </a: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6667024"/>
                  </a:ext>
                </a:extLst>
              </a:tr>
              <a:tr h="158016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May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Working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Gap: Mineral separation/beneficiation methods for long term ISRU operations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TBD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Short talk by guest speaker, then working meeting.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4130806"/>
                  </a:ext>
                </a:extLst>
              </a:tr>
              <a:tr h="222687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June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bg1"/>
                          </a:solidFill>
                          <a:effectLst/>
                        </a:rPr>
                        <a:t>Lightning Talks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bg1"/>
                          </a:solidFill>
                          <a:effectLst/>
                        </a:rPr>
                        <a:t>One-slide each, one-minute each, sign up in advance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Community Members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Requested by community in year-end survey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126703"/>
                  </a:ext>
                </a:extLst>
              </a:tr>
              <a:tr h="199511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bg1"/>
                          </a:solidFill>
                          <a:effectLst/>
                        </a:rPr>
                        <a:t>July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Panel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Gap: Excavation of granular (surface) regolith material for ISRU consumables production 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TBD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Joint hosting with Crosscutting Capabilities and Excavation &amp; Construction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490477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bg1"/>
                          </a:solidFill>
                          <a:effectLst/>
                        </a:rPr>
                        <a:t>August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bg1"/>
                          </a:solidFill>
                          <a:effectLst/>
                        </a:rPr>
                        <a:t>Working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Gap: Regolith tolerant valves for high temperatures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TBD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Short talk by guest speaker, then working meeting.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8386196"/>
                  </a:ext>
                </a:extLst>
              </a:tr>
              <a:tr h="222687">
                <a:tc>
                  <a:txBody>
                    <a:bodyPr/>
                    <a:lstStyle/>
                    <a:p>
                      <a:r>
                        <a:rPr lang="en-US" sz="1100" i="0" dirty="0">
                          <a:solidFill>
                            <a:schemeClr val="bg1"/>
                          </a:solidFill>
                          <a:effectLst/>
                        </a:rPr>
                        <a:t>September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i="1" dirty="0">
                          <a:solidFill>
                            <a:schemeClr val="bg1"/>
                          </a:solidFill>
                          <a:effectLst/>
                        </a:rPr>
                        <a:t>None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i="1" dirty="0">
                          <a:solidFill>
                            <a:schemeClr val="bg1"/>
                          </a:solidFill>
                          <a:effectLst/>
                        </a:rPr>
                        <a:t>Canceled for Proposed ISRU Workshop: O</a:t>
                      </a:r>
                      <a:r>
                        <a:rPr lang="en-US" sz="1100" i="1" baseline="-250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r>
                        <a:rPr lang="en-US" sz="1100" i="1" dirty="0">
                          <a:solidFill>
                            <a:schemeClr val="bg1"/>
                          </a:solidFill>
                          <a:effectLst/>
                        </a:rPr>
                        <a:t> Pilot Plant Path Forward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i="1" dirty="0">
                          <a:solidFill>
                            <a:schemeClr val="bg1"/>
                          </a:solidFill>
                          <a:effectLst/>
                        </a:rPr>
                        <a:t>--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i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66407"/>
                  </a:ext>
                </a:extLst>
              </a:tr>
              <a:tr h="222687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bg1"/>
                          </a:solidFill>
                          <a:effectLst/>
                        </a:rPr>
                        <a:t>October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bg1"/>
                          </a:solidFill>
                          <a:effectLst/>
                        </a:rPr>
                        <a:t>Seminar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Gap: Cryogenic propellant storage / In-situ cryogenic fluid liquefaction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TBD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2208986"/>
                  </a:ext>
                </a:extLst>
              </a:tr>
              <a:tr h="222687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bg1"/>
                          </a:solidFill>
                          <a:effectLst/>
                        </a:rPr>
                        <a:t>November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bg1"/>
                          </a:solidFill>
                          <a:effectLst/>
                        </a:rPr>
                        <a:t>Working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Gap: TBD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TBD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Short talk by guest speaker, then working meeting.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559095"/>
                  </a:ext>
                </a:extLst>
              </a:tr>
              <a:tr h="311762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bg1"/>
                          </a:solidFill>
                          <a:effectLst/>
                        </a:rPr>
                        <a:t>December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bg1"/>
                          </a:solidFill>
                          <a:effectLst/>
                        </a:rPr>
                        <a:t>Networking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bg1"/>
                          </a:solidFill>
                          <a:effectLst/>
                        </a:rPr>
                        <a:t>Themed break-out groups for collaborating and networking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Community Members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</a:rPr>
                        <a:t>Requested by community in year-end survey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7491939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1A570-FFF2-59ED-8739-A6417CBA7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93144-C76E-764F-93FB-58C67DB58A80}" type="datetime3">
              <a:rPr lang="en-US" smtClean="0"/>
              <a:t>21 February 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E39135-9A2B-BAB3-738C-116B5AB82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06799" y="6556895"/>
            <a:ext cx="4525871" cy="270282"/>
          </a:xfrm>
        </p:spPr>
        <p:txBody>
          <a:bodyPr/>
          <a:lstStyle/>
          <a:p>
            <a:r>
              <a:rPr lang="en-US" dirty="0"/>
              <a:t>* Gaps are directly from publicly-available ISRU STMD Strategic Framework on </a:t>
            </a:r>
            <a:r>
              <a:rPr lang="en-US" dirty="0" err="1"/>
              <a:t>Techport</a:t>
            </a:r>
            <a:r>
              <a:rPr lang="en-US" dirty="0"/>
              <a:t> website (</a:t>
            </a:r>
            <a:r>
              <a:rPr lang="en-US" dirty="0">
                <a:hlinkClick r:id="rId3"/>
              </a:rPr>
              <a:t>https://techport.nasa.gov/framework</a:t>
            </a:r>
            <a:r>
              <a:rPr lang="en-US" dirty="0"/>
              <a:t>)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95DED-6F40-76AA-22A8-A08E530AD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A05879-DAFE-4369-BAD2-CB1C29380BB3}"/>
              </a:ext>
            </a:extLst>
          </p:cNvPr>
          <p:cNvSpPr/>
          <p:nvPr/>
        </p:nvSpPr>
        <p:spPr>
          <a:xfrm>
            <a:off x="2234786" y="6158081"/>
            <a:ext cx="7722428" cy="357511"/>
          </a:xfrm>
          <a:prstGeom prst="rect">
            <a:avLst/>
          </a:prstGeom>
          <a:solidFill>
            <a:srgbClr val="F9E1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Draft topics in consideration, subject to change. Any feedback?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6F60DD9-8BC9-4E7C-0AE6-88DBF8BEE646}"/>
              </a:ext>
            </a:extLst>
          </p:cNvPr>
          <p:cNvSpPr txBox="1">
            <a:spLocks/>
          </p:cNvSpPr>
          <p:nvPr/>
        </p:nvSpPr>
        <p:spPr>
          <a:xfrm>
            <a:off x="5795588" y="6557979"/>
            <a:ext cx="4525871" cy="270282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** Communications will be sent out ~week in advance about topics and discussion points, to allow time to think on them and prepare if necessary.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4189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9342C89-BE9C-DA42-8C4F-3393732FF69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99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8210B3-B280-B942-9DF1-0BBF091697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1047" y="2261706"/>
            <a:ext cx="10714892" cy="1448788"/>
          </a:xfrm>
          <a:solidFill>
            <a:schemeClr val="tx1">
              <a:alpha val="49602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/>
          <a:p>
            <a:pPr algn="ctr">
              <a:spcBef>
                <a:spcPts val="0"/>
              </a:spcBef>
              <a:spcAft>
                <a:spcPts val="400"/>
              </a:spcAft>
            </a:pPr>
            <a:r>
              <a:rPr lang="en-US" dirty="0"/>
              <a:t>Open Discussion: Thoughts on Monthly Meeting Structure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F941C3-28C5-D646-B829-8402B749B8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993" y="6130046"/>
            <a:ext cx="3457129" cy="800261"/>
          </a:xfrm>
          <a:prstGeom prst="rect">
            <a:avLst/>
          </a:prstGeom>
          <a:effectLst>
            <a:outerShdw blurRad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6876E7-B53B-AC4F-8E0D-E1FF8A6D62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255" y="323931"/>
            <a:ext cx="3203114" cy="58610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F619BF4-09EA-363E-21C5-13DD999212BA}"/>
              </a:ext>
            </a:extLst>
          </p:cNvPr>
          <p:cNvSpPr txBox="1">
            <a:spLocks/>
          </p:cNvSpPr>
          <p:nvPr/>
        </p:nvSpPr>
        <p:spPr>
          <a:xfrm>
            <a:off x="116773" y="3710494"/>
            <a:ext cx="11483439" cy="2346946"/>
          </a:xfrm>
          <a:prstGeom prst="rect">
            <a:avLst/>
          </a:prstGeom>
          <a:solidFill>
            <a:schemeClr val="tx1">
              <a:alpha val="49602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7713" indent="-404813">
              <a:lnSpc>
                <a:spcPct val="100000"/>
              </a:lnSpc>
              <a:buFont typeface="+mj-lt"/>
              <a:buAutoNum type="arabicPeriod"/>
            </a:pPr>
            <a:r>
              <a:rPr lang="en-US" sz="2400" u="sng" dirty="0"/>
              <a:t>Seminar-style</a:t>
            </a:r>
            <a:r>
              <a:rPr lang="en-US" sz="2400" dirty="0"/>
              <a:t>: 1-2 talks from members of the community</a:t>
            </a:r>
          </a:p>
          <a:p>
            <a:pPr marL="747713" indent="-404813">
              <a:lnSpc>
                <a:spcPct val="100000"/>
              </a:lnSpc>
              <a:buFont typeface="+mj-lt"/>
              <a:buAutoNum type="arabicPeriod"/>
            </a:pPr>
            <a:r>
              <a:rPr lang="en-US" sz="2400" u="sng" dirty="0"/>
              <a:t>Working-style</a:t>
            </a:r>
            <a:r>
              <a:rPr lang="en-US" sz="2400" dirty="0"/>
              <a:t>: discussing priorities relevant to a specific gap, and trying to determine a path to closing that gap</a:t>
            </a:r>
          </a:p>
          <a:p>
            <a:pPr marL="747713" indent="-404813">
              <a:lnSpc>
                <a:spcPct val="100000"/>
              </a:lnSpc>
              <a:buFont typeface="+mj-lt"/>
              <a:buAutoNum type="arabicPeriod"/>
            </a:pPr>
            <a:r>
              <a:rPr lang="en-US" sz="2400" u="sng" dirty="0"/>
              <a:t>Networking-style</a:t>
            </a:r>
            <a:r>
              <a:rPr lang="en-US" sz="2400" dirty="0"/>
              <a:t>: free-for-all breakout rooms to network and collaborate</a:t>
            </a:r>
          </a:p>
        </p:txBody>
      </p:sp>
      <p:pic>
        <p:nvPicPr>
          <p:cNvPr id="4" name="Content Placeholder 7">
            <a:extLst>
              <a:ext uri="{FF2B5EF4-FFF2-40B4-BE49-F238E27FC236}">
                <a16:creationId xmlns:a16="http://schemas.microsoft.com/office/drawing/2014/main" id="{19BF7D4B-7454-F6BB-1019-EA017A1B81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6803" y="-299"/>
            <a:ext cx="2265197" cy="22651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FFF827-BD6B-029E-6842-39E824AFC422}"/>
              </a:ext>
            </a:extLst>
          </p:cNvPr>
          <p:cNvSpPr txBox="1"/>
          <p:nvPr/>
        </p:nvSpPr>
        <p:spPr>
          <a:xfrm>
            <a:off x="4857008" y="52367"/>
            <a:ext cx="5069795" cy="7078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hlinkClick r:id="rId7"/>
              </a:rPr>
              <a:t>https://forms.gle/gZxGPxArwJHWFZ2C9</a:t>
            </a:r>
            <a:endParaRPr lang="en-US" sz="2000" b="1" dirty="0">
              <a:solidFill>
                <a:schemeClr val="bg1"/>
              </a:solidFill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ISRU End-Of-Year Survey 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E60C4E0-41EA-DCF7-2ADA-6A122FF1D07B}"/>
              </a:ext>
            </a:extLst>
          </p:cNvPr>
          <p:cNvCxnSpPr>
            <a:cxnSpLocks/>
          </p:cNvCxnSpPr>
          <p:nvPr/>
        </p:nvCxnSpPr>
        <p:spPr>
          <a:xfrm>
            <a:off x="9025247" y="522514"/>
            <a:ext cx="901556" cy="38751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52493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1100"/>
            <a:ext cx="11277600" cy="762000"/>
          </a:xfrm>
        </p:spPr>
        <p:txBody>
          <a:bodyPr/>
          <a:lstStyle/>
          <a:p>
            <a:r>
              <a:rPr lang="en-US" dirty="0"/>
              <a:t>Topical Discussion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483" y="2655276"/>
            <a:ext cx="11748051" cy="384044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err="1"/>
              <a:t>Vlada</a:t>
            </a:r>
            <a:r>
              <a:rPr lang="en-US" sz="3600" dirty="0"/>
              <a:t> </a:t>
            </a:r>
            <a:r>
              <a:rPr lang="en-US" sz="3600" dirty="0" err="1"/>
              <a:t>Stamenković</a:t>
            </a:r>
            <a:br>
              <a:rPr lang="en-US" sz="3600" dirty="0"/>
            </a:br>
            <a:r>
              <a:rPr lang="en-US" sz="3600" i="1" dirty="0"/>
              <a:t>Blue Origin</a:t>
            </a:r>
          </a:p>
          <a:p>
            <a:pPr marL="0" indent="0" algn="ctr">
              <a:buNone/>
            </a:pPr>
            <a:endParaRPr lang="en-US" sz="3600" i="1" dirty="0"/>
          </a:p>
          <a:p>
            <a:pPr marL="0" indent="0" algn="ctr">
              <a:spcAft>
                <a:spcPts val="600"/>
              </a:spcAft>
              <a:buNone/>
            </a:pPr>
            <a:r>
              <a:rPr lang="en-US" sz="3600" dirty="0"/>
              <a:t>“Space Resources at Blue Origin”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93144-C76E-764F-93FB-58C67DB58A80}" type="datetime3">
              <a:rPr lang="en-US" smtClean="0"/>
              <a:t>21 February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2116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ntuitive Machines' Moon Lander Captures Stunning Shot Of Earth. See Pics">
            <a:extLst>
              <a:ext uri="{FF2B5EF4-FFF2-40B4-BE49-F238E27FC236}">
                <a16:creationId xmlns:a16="http://schemas.microsoft.com/office/drawing/2014/main" id="{F633B499-937E-1CB5-EBEC-6529D08B4B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9" r="4086"/>
          <a:stretch/>
        </p:blipFill>
        <p:spPr bwMode="auto">
          <a:xfrm>
            <a:off x="6341423" y="1394705"/>
            <a:ext cx="5850577" cy="5105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9CF6753A-3D94-D24C-8317-B19910F1B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8318" y="273244"/>
            <a:ext cx="5801360" cy="762000"/>
          </a:xfrm>
        </p:spPr>
        <p:txBody>
          <a:bodyPr/>
          <a:lstStyle/>
          <a:p>
            <a:r>
              <a:rPr lang="en-US" dirty="0"/>
              <a:t>Notable News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B141DF-3881-9F4C-B98D-E3C32D31A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4A27A-71D7-D144-92D7-2DC26EE9771C}" type="datetime3">
              <a:rPr lang="en-US" smtClean="0"/>
              <a:t>21 February 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4B786E-4111-D14D-A354-AEC42E582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ADE05B-B052-C042-A6B4-D00E38022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97357C-2B4F-46C0-32F2-5EA3160E3D9F}"/>
              </a:ext>
            </a:extLst>
          </p:cNvPr>
          <p:cNvSpPr txBox="1"/>
          <p:nvPr/>
        </p:nvSpPr>
        <p:spPr>
          <a:xfrm>
            <a:off x="167573" y="909136"/>
            <a:ext cx="6601361" cy="954107"/>
          </a:xfrm>
          <a:prstGeom prst="rect">
            <a:avLst/>
          </a:prstGeom>
          <a:solidFill>
            <a:srgbClr val="595959">
              <a:alpha val="76000"/>
            </a:srgb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Intuitive Machines IM-1 Odysseus successful launch!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(Could be the first private company ever to land, and also the first American lander since Apollo)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8D6BD52-5AA8-CBE5-DBA7-A332F17F1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4177"/>
            <a:ext cx="6341423" cy="422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0975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1686" y="272153"/>
            <a:ext cx="7508240" cy="762000"/>
          </a:xfrm>
        </p:spPr>
        <p:txBody>
          <a:bodyPr/>
          <a:lstStyle/>
          <a:p>
            <a:r>
              <a:rPr lang="en-US" dirty="0"/>
              <a:t>Upcoming Meetings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236" y="918423"/>
            <a:ext cx="11661690" cy="5266189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/>
              <a:t>Space Resources Week (March 25-27)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hlinkClick r:id="rId3"/>
              </a:rPr>
              <a:t>https://www.spaceresourcesweek.lu/</a:t>
            </a:r>
            <a:endParaRPr lang="en-US" dirty="0"/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European Convention Center Luxembourg &amp; Virtual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/>
              <a:t>2024 LSIC Spring Meeting (April 23-25)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hlinkClick r:id="rId4"/>
              </a:rPr>
              <a:t>https://lsic.jhuapl.edu/Events/Agenda/index.php?id=465</a:t>
            </a:r>
            <a:r>
              <a:rPr lang="en-US" dirty="0"/>
              <a:t> 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JHU/APL </a:t>
            </a:r>
            <a:r>
              <a:rPr lang="en-US" dirty="0" err="1"/>
              <a:t>Kossiakoff</a:t>
            </a:r>
            <a:r>
              <a:rPr lang="en-US" dirty="0"/>
              <a:t> Center, Laurel, MD &amp; Virtual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Registration and abstract portal are open!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/>
              <a:t>Space Resources Roundtable (June 4-7)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hlinkClick r:id="rId5"/>
              </a:rPr>
              <a:t>https://learn.mines.edu/srr/</a:t>
            </a:r>
            <a:r>
              <a:rPr lang="en-US" dirty="0"/>
              <a:t> 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Registration is open!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Abstracts due March 15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/>
              <a:t>International Conference on Environmental Systems (ICES) (July 21-25)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hlinkClick r:id="rId6"/>
              </a:rPr>
              <a:t>https://www.ices.space/call-for-paper-2024/</a:t>
            </a:r>
            <a:endParaRPr lang="en-US" dirty="0"/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Sessions include: “Advanced Technologies for In-Situ Resource Utilization”, “Space Architecture”, “Planetary and Spacecraft Dust Properties and Mitigation Technologies”, “Human/Robotics System Integration”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2800" b="1" dirty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/>
              <a:t>ISRU FG Meetings moving to third Wednesdays at </a:t>
            </a:r>
            <a:r>
              <a:rPr lang="en-US" sz="2800" b="1" u="sng" dirty="0"/>
              <a:t>11am ET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93144-C76E-764F-93FB-58C67DB58A80}" type="datetime3">
              <a:rPr lang="en-US" smtClean="0"/>
              <a:t>21 February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08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93D477-2F47-8E9C-7A5B-4DFB36C0E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93144-C76E-764F-93FB-58C67DB58A80}" type="datetime3">
              <a:rPr lang="en-US" smtClean="0"/>
              <a:t>21 February 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006933-FD53-FD55-BE12-217CFC847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3AC65-F63C-38C4-9C19-93ED819B0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1BFDC9-AB9F-C9EA-C7D7-93C8381753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1779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695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93D477-2F47-8E9C-7A5B-4DFB36C0E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93144-C76E-764F-93FB-58C67DB58A80}" type="datetime3">
              <a:rPr lang="en-US" smtClean="0"/>
              <a:t>21 February 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006933-FD53-FD55-BE12-217CFC847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3AC65-F63C-38C4-9C19-93ED819B0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D3867E4-EB18-5072-DE6F-94070E759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799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93D477-2F47-8E9C-7A5B-4DFB36C0E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93144-C76E-764F-93FB-58C67DB58A80}" type="datetime3">
              <a:rPr lang="en-US" smtClean="0"/>
              <a:t>21 February 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006933-FD53-FD55-BE12-217CFC847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3AC65-F63C-38C4-9C19-93ED819B0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0955ED-17F0-B24A-3A3E-17D21AA7D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177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602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8564" y="278117"/>
            <a:ext cx="8403436" cy="762000"/>
          </a:xfrm>
        </p:spPr>
        <p:txBody>
          <a:bodyPr/>
          <a:lstStyle/>
          <a:p>
            <a:r>
              <a:rPr lang="en-US" dirty="0"/>
              <a:t>Funding/Employment Opportunities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235" y="1077853"/>
            <a:ext cx="9152648" cy="5422635"/>
          </a:xfrm>
        </p:spPr>
        <p:txBody>
          <a:bodyPr>
            <a:normAutofit/>
          </a:bodyPr>
          <a:lstStyle/>
          <a:p>
            <a:pPr marL="693738" marR="0" lvl="1" indent="-2460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.AppleSystemUIFont" charset="-120"/>
              <a:buChar char="-"/>
              <a:tabLst/>
              <a:defRPr/>
            </a:pPr>
            <a:endParaRPr lang="en-US" dirty="0">
              <a:solidFill>
                <a:srgbClr val="FFFFFF"/>
              </a:solidFill>
              <a:latin typeface="Arial" panose="020B0604020202020204"/>
            </a:endParaRPr>
          </a:p>
          <a:p>
            <a:pPr indent="-246063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.AppleSystemUIFont" charset="-120"/>
              <a:buChar char="-"/>
              <a:defRPr/>
            </a:pPr>
            <a:r>
              <a:rPr lang="en-US" b="1" dirty="0">
                <a:solidFill>
                  <a:srgbClr val="FFFFFF"/>
                </a:solidFill>
                <a:latin typeface="Arial" panose="020B0604020202020204"/>
              </a:rPr>
              <a:t>NASA Small Business Innovation Research (SBIR) &amp; Small Business Technology Transfer (STTR) Program Phase I proposals </a:t>
            </a:r>
            <a:r>
              <a:rPr lang="en-US" dirty="0">
                <a:solidFill>
                  <a:srgbClr val="FFFFFF"/>
                </a:solidFill>
                <a:latin typeface="Arial" panose="020B0604020202020204"/>
              </a:rPr>
              <a:t>due March 11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Arial" panose="020B0604020202020204"/>
                <a:hlinkClick r:id="rId3"/>
              </a:rPr>
              <a:t>https://sbir.nasa.gov/solicitations</a:t>
            </a:r>
            <a:r>
              <a:rPr lang="en-US" dirty="0">
                <a:solidFill>
                  <a:srgbClr val="FFFFFF"/>
                </a:solidFill>
                <a:latin typeface="Arial" panose="020B0604020202020204"/>
              </a:rPr>
              <a:t>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/>
            </a:pPr>
            <a:endParaRPr lang="en-US" dirty="0">
              <a:solidFill>
                <a:srgbClr val="FFFFFF"/>
              </a:solidFill>
              <a:latin typeface="Arial" panose="020B0604020202020204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/>
            </a:pPr>
            <a:endParaRPr lang="en-US" dirty="0">
              <a:solidFill>
                <a:srgbClr val="FFFFFF"/>
              </a:solidFill>
              <a:latin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537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537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https://lsic.jhuapl.edu/Resources/Funding-Opportunities.php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537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https://lsic.jhuapl.edu/Resources/Opportunities.php?f=Job 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0537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US" dirty="0"/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US" dirty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93144-C76E-764F-93FB-58C67DB58A80}" type="datetime3">
              <a:rPr lang="en-US" smtClean="0"/>
              <a:t>21 February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1073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978B7B73-6D3F-2141-AE53-76213E3E85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7199" y="3020165"/>
            <a:ext cx="7620001" cy="2098488"/>
          </a:xfrm>
        </p:spPr>
        <p:txBody>
          <a:bodyPr>
            <a:normAutofit/>
          </a:bodyPr>
          <a:lstStyle/>
          <a:p>
            <a:r>
              <a:rPr lang="en-US" sz="3600" b="0" dirty="0">
                <a:solidFill>
                  <a:srgbClr val="F9E180"/>
                </a:solidFill>
              </a:rPr>
              <a:t>LSIC Organization Change Overview</a:t>
            </a:r>
            <a:br>
              <a:rPr lang="en-US" sz="3600" b="0" dirty="0">
                <a:solidFill>
                  <a:srgbClr val="F9E180"/>
                </a:solidFill>
              </a:rPr>
            </a:br>
            <a:br>
              <a:rPr lang="en-US" sz="3600" b="0" dirty="0">
                <a:solidFill>
                  <a:srgbClr val="F9E180"/>
                </a:solidFill>
              </a:rPr>
            </a:br>
            <a:endParaRPr lang="en-US" sz="3600" dirty="0">
              <a:solidFill>
                <a:srgbClr val="F9E180"/>
              </a:solidFill>
            </a:endParaRP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892D2B11-4A5A-0F48-A09B-2049DFA29B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7199" y="4342770"/>
            <a:ext cx="7620001" cy="570163"/>
          </a:xfrm>
        </p:spPr>
        <p:txBody>
          <a:bodyPr>
            <a:normAutofit/>
          </a:bodyPr>
          <a:lstStyle/>
          <a:p>
            <a:r>
              <a:rPr lang="en-US" dirty="0"/>
              <a:t>Danielle Mortensen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B9B02F-0B17-2241-AFE4-C932307C5A4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414BEFFC-0DE2-E945-8CAC-3B69AA567AA5}" type="datetime3">
              <a:rPr lang="en-US" smtClean="0"/>
              <a:t>21 February 2024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27FDAF-F2DA-044A-BB36-DE26408679A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C35AC17-D72A-F14A-B7F6-24B805D5D4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000"/>
          <a:stretch/>
        </p:blipFill>
        <p:spPr>
          <a:xfrm>
            <a:off x="78551" y="230300"/>
            <a:ext cx="877824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984369"/>
      </p:ext>
    </p:extLst>
  </p:cSld>
  <p:clrMapOvr>
    <a:masterClrMapping/>
  </p:clrMapOvr>
</p:sld>
</file>

<file path=ppt/theme/theme1.xml><?xml version="1.0" encoding="utf-8"?>
<a:theme xmlns:a="http://schemas.openxmlformats.org/drawingml/2006/main" name="APL-PowerPoint-Theme_dark">
  <a:themeElements>
    <a:clrScheme name="APL PPT Template Palett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2C73"/>
      </a:accent1>
      <a:accent2>
        <a:srgbClr val="3E8EDE"/>
      </a:accent2>
      <a:accent3>
        <a:srgbClr val="74AA50"/>
      </a:accent3>
      <a:accent4>
        <a:srgbClr val="D2D755"/>
      </a:accent4>
      <a:accent5>
        <a:srgbClr val="FF9E16"/>
      </a:accent5>
      <a:accent6>
        <a:srgbClr val="E03C30"/>
      </a:accent6>
      <a:hlink>
        <a:srgbClr val="0537FF"/>
      </a:hlink>
      <a:folHlink>
        <a:srgbClr val="953A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solidFill>
            <a:schemeClr val="bg1"/>
          </a:solidFill>
        </a:ln>
      </a:spPr>
      <a:bodyPr rtlCol="0" anchor="ctr">
        <a:normAutofit/>
      </a:bodyPr>
      <a:lstStyle>
        <a:defPPr algn="ctr"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19050">
          <a:noFill/>
        </a:ln>
      </a:spPr>
      <a:bodyPr wrap="square" rtlCol="0">
        <a:spAutoFit/>
      </a:bodyPr>
      <a:lstStyle>
        <a:defPPr>
          <a:defRPr sz="2000" dirty="0" err="1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7" id="{D68E3EF3-C6FA-1E42-A977-969D056CF3F3}" vid="{09EF0690-C9A7-EB48-8012-9DFA8E05901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57BFD2CB1E744298C1AF8AA7379FF3" ma:contentTypeVersion="2" ma:contentTypeDescription="Create a new document." ma:contentTypeScope="" ma:versionID="15c23ae1aff2a31a8746ac30c25ad53f">
  <xsd:schema xmlns:xsd="http://www.w3.org/2001/XMLSchema" xmlns:xs="http://www.w3.org/2001/XMLSchema" xmlns:p="http://schemas.microsoft.com/office/2006/metadata/properties" xmlns:ns1="http://schemas.microsoft.com/sharepoint/v3" xmlns:ns2="http://schemas.microsoft.com/sharepoint/v4" targetNamespace="http://schemas.microsoft.com/office/2006/metadata/properties" ma:root="true" ma:fieldsID="0ebe41797ef7d785f7ee00a308cc1d4d" ns1:_="" ns2:_="">
    <xsd:import namespace="http://schemas.microsoft.com/sharepoint/v3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0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conOverlay xmlns="http://schemas.microsoft.com/sharepoint/v4" xsi:nil="true"/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8A0430C-6753-4A49-8EA6-EB015BBD90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67E9159-B4E5-458F-AE2E-4A186E1ACA1C}">
  <ds:schemaRefs>
    <ds:schemaRef ds:uri="http://purl.org/dc/elements/1.1/"/>
    <ds:schemaRef ds:uri="http://schemas.microsoft.com/office/2006/metadata/properties"/>
    <ds:schemaRef ds:uri="http://schemas.microsoft.com/sharepoint/v3"/>
    <ds:schemaRef ds:uri="http://schemas.microsoft.com/sharepoint/v4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6705E72-33D2-49FE-82C1-AC4E719A717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APL-PowerPoint-Theme_light</Template>
  <TotalTime>147215</TotalTime>
  <Words>2237</Words>
  <Application>Microsoft Macintosh PowerPoint</Application>
  <PresentationFormat>Widescreen</PresentationFormat>
  <Paragraphs>344</Paragraphs>
  <Slides>26</Slides>
  <Notes>14</Notes>
  <HiddenSlides>2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.AppleSystemUIFont</vt:lpstr>
      <vt:lpstr>Arial</vt:lpstr>
      <vt:lpstr>Calibri</vt:lpstr>
      <vt:lpstr>Courier New</vt:lpstr>
      <vt:lpstr>Helvetica</vt:lpstr>
      <vt:lpstr>Roboto</vt:lpstr>
      <vt:lpstr>Wingdings</vt:lpstr>
      <vt:lpstr>APL-PowerPoint-Theme_dark</vt:lpstr>
      <vt:lpstr>LSIC ISRU Focus Group Monthly  http://lsic.jhuapl.edu/ http://lsic-wiki.jhuapl.edu/ (Confluence sign-up required)</vt:lpstr>
      <vt:lpstr>Agenda</vt:lpstr>
      <vt:lpstr>Notable News</vt:lpstr>
      <vt:lpstr>Upcoming Meetings</vt:lpstr>
      <vt:lpstr>PowerPoint Presentation</vt:lpstr>
      <vt:lpstr>PowerPoint Presentation</vt:lpstr>
      <vt:lpstr>PowerPoint Presentation</vt:lpstr>
      <vt:lpstr>Funding/Employment Opportunities</vt:lpstr>
      <vt:lpstr>LSIC Organization Change Overview  </vt:lpstr>
      <vt:lpstr>History and Context</vt:lpstr>
      <vt:lpstr>Current LSIC Organization</vt:lpstr>
      <vt:lpstr>New LSIC Structure</vt:lpstr>
      <vt:lpstr>In Summary…</vt:lpstr>
      <vt:lpstr>LSIC Reorganization: Implications for ISRU</vt:lpstr>
      <vt:lpstr>ISRU End-Of-Year Survey</vt:lpstr>
      <vt:lpstr>Survey: Meeting Style</vt:lpstr>
      <vt:lpstr>Survey: Tech Gap Focus</vt:lpstr>
      <vt:lpstr>Survey: Tech Gap Focus</vt:lpstr>
      <vt:lpstr>Survey Results Continued Is there a technology gap (or a gap within the gaps) that NASA is missing?  </vt:lpstr>
      <vt:lpstr>Survey Results Continued  What topics from the ISRU Focus Group would you find valuable to support O2fR goals &amp; objectives? </vt:lpstr>
      <vt:lpstr>Path Forward from the Survey</vt:lpstr>
      <vt:lpstr>PowerPoint Presentation</vt:lpstr>
      <vt:lpstr>2024 ISRU Monthly Telecons</vt:lpstr>
      <vt:lpstr>DRAFT ISRU Schedule 2024</vt:lpstr>
      <vt:lpstr>Open Discussion: Thoughts on Monthly Meeting Structure</vt:lpstr>
      <vt:lpstr>Topical Discussion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Civil Space Update</dc:title>
  <dc:subject/>
  <dc:creator>Microsoft Office User</dc:creator>
  <cp:keywords/>
  <dc:description>Version 1.0</dc:description>
  <cp:lastModifiedBy>Berdis, Jodi R.</cp:lastModifiedBy>
  <cp:revision>1514</cp:revision>
  <cp:lastPrinted>2019-02-27T12:13:48Z</cp:lastPrinted>
  <dcterms:created xsi:type="dcterms:W3CDTF">2019-01-21T11:32:32Z</dcterms:created>
  <dcterms:modified xsi:type="dcterms:W3CDTF">2024-02-21T15:00:13Z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0x0101009757BFD2CB1E744298C1AF8AA7379FF3</vt:lpwstr>
  </property>
</Properties>
</file>