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8" r:id="rId4"/>
  </p:sldMasterIdLst>
  <p:notesMasterIdLst>
    <p:notesMasterId r:id="rId24"/>
  </p:notesMasterIdLst>
  <p:sldIdLst>
    <p:sldId id="275" r:id="rId5"/>
    <p:sldId id="2199" r:id="rId6"/>
    <p:sldId id="2258" r:id="rId7"/>
    <p:sldId id="2235" r:id="rId8"/>
    <p:sldId id="37964" r:id="rId9"/>
    <p:sldId id="37959" r:id="rId10"/>
    <p:sldId id="15917" r:id="rId11"/>
    <p:sldId id="15919" r:id="rId12"/>
    <p:sldId id="15883" r:id="rId13"/>
    <p:sldId id="37965" r:id="rId14"/>
    <p:sldId id="15915" r:id="rId15"/>
    <p:sldId id="15931" r:id="rId16"/>
    <p:sldId id="37967" r:id="rId17"/>
    <p:sldId id="37968" r:id="rId18"/>
    <p:sldId id="37969" r:id="rId19"/>
    <p:sldId id="37970" r:id="rId20"/>
    <p:sldId id="37971" r:id="rId21"/>
    <p:sldId id="15886" r:id="rId22"/>
    <p:sldId id="3794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 body" id="{49462F3C-D70E-B942-9FC8-8B758D2FFB9F}">
          <p14:sldIdLst>
            <p14:sldId id="275"/>
            <p14:sldId id="2199"/>
            <p14:sldId id="2258"/>
            <p14:sldId id="2235"/>
            <p14:sldId id="37964"/>
            <p14:sldId id="37959"/>
            <p14:sldId id="15917"/>
            <p14:sldId id="15919"/>
            <p14:sldId id="15883"/>
            <p14:sldId id="37965"/>
            <p14:sldId id="15915"/>
            <p14:sldId id="15931"/>
            <p14:sldId id="37967"/>
            <p14:sldId id="37968"/>
            <p14:sldId id="37969"/>
            <p14:sldId id="37970"/>
            <p14:sldId id="37971"/>
            <p14:sldId id="15886"/>
            <p14:sldId id="3794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E180"/>
    <a:srgbClr val="0E3065"/>
    <a:srgbClr val="0F3470"/>
    <a:srgbClr val="595959"/>
    <a:srgbClr val="B2D2F2"/>
    <a:srgbClr val="0099FF"/>
    <a:srgbClr val="73FEFF"/>
    <a:srgbClr val="000000"/>
    <a:srgbClr val="73A950"/>
    <a:srgbClr val="F9EC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55" autoAdjust="0"/>
    <p:restoredTop sz="86939" autoAdjust="0"/>
  </p:normalViewPr>
  <p:slideViewPr>
    <p:cSldViewPr snapToGrid="0" snapToObjects="1" showGuides="1">
      <p:cViewPr varScale="1">
        <p:scale>
          <a:sx n="106" d="100"/>
          <a:sy n="106" d="100"/>
        </p:scale>
        <p:origin x="11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9" d="100"/>
        <a:sy n="169" d="100"/>
      </p:scale>
      <p:origin x="0" y="0"/>
    </p:cViewPr>
  </p:sorterViewPr>
  <p:notesViewPr>
    <p:cSldViewPr snapToGrid="0" snapToObjects="1" showGuide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9A375-B218-184B-B243-CB7E0F1616A7}" type="datetimeFigureOut">
              <a:rPr lang="en-US" smtClean="0"/>
              <a:t>3/15/24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5F0F0-3408-9F4A-9B24-898CD7F5D4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006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lsic.jhuapl.edu/Our-Work/Working-Groups/Lunar-Simulants.php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5" Type="http://schemas.openxmlformats.org/officeDocument/2006/relationships/hyperlink" Target="mailto:Karen.Stockstill-Cahill@jhuapl.edu" TargetMode="External"/><Relationship Id="rId4" Type="http://schemas.openxmlformats.org/officeDocument/2006/relationships/hyperlink" Target="https://lsic-wiki.jhuapl.edu/display/LSWG/Lunar+Simulants+Working+Group+Home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sic.jhuapl.edu/Resources/Funding-Opportunities.php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lsic.jhuapl.edu/Resources/Opportunities.php?f=Job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590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Seminar-style: 1-2 talks from members of the community</a:t>
            </a:r>
            <a:br>
              <a:rPr lang="en-US" sz="1200" dirty="0"/>
            </a:br>
            <a:r>
              <a:rPr lang="en-US" sz="1200" dirty="0"/>
              <a:t>Working-style: discussing priorities relevant to a specific gap, and trying to determine a path to closing that gap</a:t>
            </a:r>
            <a:br>
              <a:rPr lang="en-US" sz="1200" dirty="0"/>
            </a:br>
            <a:r>
              <a:rPr lang="en-US" sz="1200" dirty="0"/>
              <a:t>Networking-style: free-for-all breakout rooms to network and collaborate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882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Seminar-style: 1-2 talks from members of the community</a:t>
            </a:r>
            <a:br>
              <a:rPr lang="en-US" sz="1200" dirty="0"/>
            </a:br>
            <a:r>
              <a:rPr lang="en-US" sz="1200" dirty="0"/>
              <a:t>Working-style: discussing priorities relevant to a specific gap, and trying to determine a path to closing that gap</a:t>
            </a:r>
            <a:br>
              <a:rPr lang="en-US" sz="1200" dirty="0"/>
            </a:br>
            <a:r>
              <a:rPr lang="en-US" sz="1200" dirty="0"/>
              <a:t>Networking-style: free-for-all breakout rooms to network and collaborate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422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Seminar-style: 1-2 talks from members of the community</a:t>
            </a:r>
            <a:br>
              <a:rPr lang="en-US" sz="1200" dirty="0"/>
            </a:br>
            <a:r>
              <a:rPr lang="en-US" sz="1200" dirty="0"/>
              <a:t>Working-style: discussing priorities relevant to a specific gap, and trying to determine a path to closing that gap</a:t>
            </a:r>
            <a:br>
              <a:rPr lang="en-US" sz="1200" dirty="0"/>
            </a:br>
            <a:r>
              <a:rPr lang="en-US" sz="1200" dirty="0"/>
              <a:t>Networking-style: free-for-all breakout rooms to network and collaborate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976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Seminar-style: 1-2 talks from members of the community</a:t>
            </a:r>
            <a:br>
              <a:rPr lang="en-US" sz="1200" dirty="0"/>
            </a:br>
            <a:r>
              <a:rPr lang="en-US" sz="1200" dirty="0"/>
              <a:t>Working-style: discussing priorities relevant to a specific gap, and trying to determine a path to closing that gap</a:t>
            </a:r>
            <a:br>
              <a:rPr lang="en-US" sz="1200" dirty="0"/>
            </a:br>
            <a:r>
              <a:rPr lang="en-US" sz="1200" dirty="0"/>
              <a:t>Networking-style: free-for-all breakout rooms to network and collaborate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2092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LSWG on LSIC public webpage: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sng" strike="noStrike" dirty="0">
                <a:solidFill>
                  <a:srgbClr val="044A91"/>
                </a:solidFill>
                <a:effectLst/>
                <a:latin typeface="Calibri" panose="020F0502020204030204" pitchFamily="34" charset="0"/>
                <a:hlinkClick r:id="rId3" tooltip="https://lsic.jhuapl.edu/Our-Work/Working-Groups/Lunar-Simulants.php"/>
              </a:rPr>
              <a:t>https://lsic.jhuapl.edu/Our-Work/Working-Groups/Lunar-Simulants.php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LSWG on LSIC confluence page: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sng" strike="noStrike" dirty="0">
                <a:solidFill>
                  <a:srgbClr val="044A91"/>
                </a:solidFill>
                <a:effectLst/>
                <a:latin typeface="Calibri" panose="020F0502020204030204" pitchFamily="34" charset="0"/>
                <a:hlinkClick r:id="rId4" tooltip="https://lsic-wiki.jhuapl.edu/display/LSWG/Lunar+Simulants+Working+Group+Home"/>
              </a:rPr>
              <a:t>https://lsic-wiki.jhuapl.edu/display/LSWG/Lunar+Simulants+Working+Group+Home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Email Karen to be added to the LSWG List Serve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sng" strike="noStrike" dirty="0">
                <a:solidFill>
                  <a:srgbClr val="044A91"/>
                </a:solidFill>
                <a:effectLst/>
                <a:latin typeface="Calibri" panose="020F0502020204030204" pitchFamily="34" charset="0"/>
                <a:hlinkClick r:id="rId5" tooltip="mailto:Karen.Stockstill-Cahill@jhuapl.edu"/>
              </a:rPr>
              <a:t>Karen.Stockstill-Cahill@jhuapl.edu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708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002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995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320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37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https://lsic.jhuapl.edu/Resources/Funding-Opportunities.php</a:t>
            </a:r>
            <a:endParaRPr lang="en-US" sz="1200" dirty="0">
              <a:solidFill>
                <a:srgbClr val="FFFFFF"/>
              </a:solidFill>
              <a:latin typeface="Arial" panose="020B060402020202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4"/>
              </a:rPr>
              <a:t>https://lsic.jhuapl.edu/Resources/Opportunities.php?f=Job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695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Agenda:</a:t>
            </a:r>
          </a:p>
          <a:p>
            <a:pPr marL="228600" indent="-228600">
              <a:buAutoNum type="arabicPeriod"/>
            </a:pPr>
            <a:r>
              <a:rPr lang="en-US" sz="1800" dirty="0"/>
              <a:t>Introductions from panelists</a:t>
            </a:r>
          </a:p>
          <a:p>
            <a:pPr marL="228600" indent="-228600">
              <a:buAutoNum type="arabicPeriod"/>
            </a:pPr>
            <a:r>
              <a:rPr lang="en-US" sz="1800" dirty="0"/>
              <a:t>Individual panel questions</a:t>
            </a:r>
          </a:p>
          <a:p>
            <a:pPr marL="228600" indent="-228600">
              <a:buAutoNum type="arabicPeriod"/>
            </a:pPr>
            <a:r>
              <a:rPr lang="en-US" sz="1800" dirty="0"/>
              <a:t>Questions for the whole panel + Zoom poll</a:t>
            </a:r>
          </a:p>
          <a:p>
            <a:pPr marL="228600" indent="-228600">
              <a:buAutoNum type="arabicPeriod"/>
            </a:pPr>
            <a:r>
              <a:rPr lang="en-US" sz="1800" dirty="0"/>
              <a:t>Questions from the audience for the panel</a:t>
            </a:r>
          </a:p>
          <a:p>
            <a:pPr marL="228600" indent="-228600">
              <a:buAutoNum type="arabicPeriod"/>
            </a:pPr>
            <a:r>
              <a:rPr lang="en-US" sz="1800" dirty="0"/>
              <a:t>Community Discussion (responses collected via zoom chat, zoom poll, or direct unmuting)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054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322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Seminar-style: 1-2 talks from members of the community</a:t>
            </a:r>
            <a:br>
              <a:rPr lang="en-US" sz="1200" dirty="0"/>
            </a:br>
            <a:r>
              <a:rPr lang="en-US" sz="1200" dirty="0"/>
              <a:t>Working-style: discussing priorities relevant to a specific gap, and trying to determine a path to closing that gap</a:t>
            </a:r>
            <a:br>
              <a:rPr lang="en-US" sz="1200" dirty="0"/>
            </a:br>
            <a:r>
              <a:rPr lang="en-US" sz="1200" dirty="0"/>
              <a:t>Networking-style: free-for-all breakout rooms to network and collaborate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047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Seminar-style: 1-2 talks from members of the community</a:t>
            </a:r>
            <a:br>
              <a:rPr lang="en-US" sz="1200" dirty="0"/>
            </a:br>
            <a:r>
              <a:rPr lang="en-US" sz="1200" dirty="0"/>
              <a:t>Working-style: discussing priorities relevant to a specific gap, and trying to determine a path to closing that gap</a:t>
            </a:r>
            <a:br>
              <a:rPr lang="en-US" sz="1200" dirty="0"/>
            </a:br>
            <a:r>
              <a:rPr lang="en-US" sz="1200" dirty="0"/>
              <a:t>Networking-style: free-for-all breakout rooms to network and collaborate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835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4ABF7FA-8EA1-F742-871A-FEAB06A59929}" type="datetime3">
              <a:rPr lang="en-US" smtClean="0"/>
              <a:t>15 March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" y="1333"/>
            <a:ext cx="12187256" cy="685533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rot="10800000">
            <a:off x="0" y="4358639"/>
            <a:ext cx="12192000" cy="249935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5600"/>
            <a:ext cx="9144000" cy="157089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8200"/>
          </a:xfrm>
        </p:spPr>
        <p:txBody>
          <a:bodyPr lIns="0" tIns="0" rIns="0" bIns="0"/>
          <a:lstStyle>
            <a:lvl1pPr marL="0" indent="0" algn="l">
              <a:buNone/>
              <a:defRPr sz="2400" b="1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2954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821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85900"/>
            <a:ext cx="4952999" cy="38714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1" y="5486400"/>
            <a:ext cx="10286999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0" y="1485900"/>
            <a:ext cx="4953000" cy="38714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B9F7AC3-90A0-EF49-AE42-0519FF59C2D5}" type="datetime3">
              <a:rPr lang="en-US" smtClean="0"/>
              <a:t>15 March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 algn="ctr"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2927BC-A840-7041-BA16-52B5A3F64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179"/>
          <a:stretch/>
        </p:blipFill>
        <p:spPr>
          <a:xfrm>
            <a:off x="0" y="0"/>
            <a:ext cx="432442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41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6" hasCustomPrompt="1"/>
          </p:nvPr>
        </p:nvSpPr>
        <p:spPr>
          <a:xfrm>
            <a:off x="952500" y="1181100"/>
            <a:ext cx="4952999" cy="41762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5" name="Chart Placeholder 8"/>
          <p:cNvSpPr>
            <a:spLocks noGrp="1"/>
          </p:cNvSpPr>
          <p:nvPr>
            <p:ph type="chart" sz="quarter" idx="17" hasCustomPrompt="1"/>
          </p:nvPr>
        </p:nvSpPr>
        <p:spPr>
          <a:xfrm>
            <a:off x="6286500" y="1181100"/>
            <a:ext cx="4953000" cy="41762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02235" y="5486400"/>
            <a:ext cx="3653528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936236" y="5486400"/>
            <a:ext cx="3653528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09B5394-2291-2344-AD63-E8F25A62D56E}" type="datetime3">
              <a:rPr lang="en-US" smtClean="0"/>
              <a:t>15 March 2024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3A485B-147C-8D4B-9DC2-3A389CDB5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179"/>
          <a:stretch/>
        </p:blipFill>
        <p:spPr>
          <a:xfrm>
            <a:off x="0" y="0"/>
            <a:ext cx="432442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375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mpariso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/>
          <p:cNvSpPr>
            <a:spLocks noGrp="1"/>
          </p:cNvSpPr>
          <p:nvPr>
            <p:ph type="chart" sz="quarter" idx="16" hasCustomPrompt="1"/>
          </p:nvPr>
        </p:nvSpPr>
        <p:spPr>
          <a:xfrm>
            <a:off x="952500" y="1485900"/>
            <a:ext cx="4952999" cy="38714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5" name="Chart Placeholder 8"/>
          <p:cNvSpPr>
            <a:spLocks noGrp="1"/>
          </p:cNvSpPr>
          <p:nvPr>
            <p:ph type="chart" sz="quarter" idx="17" hasCustomPrompt="1"/>
          </p:nvPr>
        </p:nvSpPr>
        <p:spPr>
          <a:xfrm>
            <a:off x="6286500" y="1485900"/>
            <a:ext cx="4953000" cy="38714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02235" y="5486400"/>
            <a:ext cx="3653528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936236" y="5486400"/>
            <a:ext cx="3653528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C87B870-43DB-4042-A4E4-58FA209A6C0D}" type="datetime3">
              <a:rPr lang="en-US" smtClean="0"/>
              <a:t>15 March 2024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 algn="ctr"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98A9D8-6900-CC41-B62F-078D78C28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179"/>
          <a:stretch/>
        </p:blipFill>
        <p:spPr>
          <a:xfrm>
            <a:off x="0" y="0"/>
            <a:ext cx="432442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869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4277927" y="1198563"/>
            <a:ext cx="0" cy="364490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914073" y="1198563"/>
            <a:ext cx="0" cy="364490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099"/>
            <a:ext cx="11277600" cy="766763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277927" y="1198563"/>
            <a:ext cx="0" cy="39830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7914073" y="1198563"/>
            <a:ext cx="0" cy="39830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60F22523-A4FD-5E4E-A847-52BFBA31415E}" type="datetime3">
              <a:rPr lang="en-US" smtClean="0"/>
              <a:t>15 March 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102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3924301"/>
            <a:ext cx="2988364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3619500"/>
            <a:ext cx="2988405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606154" y="3924301"/>
            <a:ext cx="2979692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606109" y="3619500"/>
            <a:ext cx="297973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256050" y="3924301"/>
            <a:ext cx="2983450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257327" y="3619500"/>
            <a:ext cx="298217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181099"/>
            <a:ext cx="2988409" cy="2231135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4606105" y="1181100"/>
            <a:ext cx="2979737" cy="222893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257323" y="1181100"/>
            <a:ext cx="2982177" cy="222893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6597384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Featur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2388361B-29AB-9F49-93E6-8FC0BFBC2CEE}" type="datetime3">
              <a:rPr lang="en-US" smtClean="0"/>
              <a:t>15 March 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4277927" y="1503364"/>
            <a:ext cx="0" cy="364490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>
            <a:off x="7914073" y="1503364"/>
            <a:ext cx="0" cy="364490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4277927" y="1503364"/>
            <a:ext cx="0" cy="3678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>
            <a:off x="7914073" y="1503364"/>
            <a:ext cx="0" cy="3678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4229101"/>
            <a:ext cx="2988364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3924301"/>
            <a:ext cx="2988405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606154" y="4229101"/>
            <a:ext cx="2979692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606109" y="3924301"/>
            <a:ext cx="297973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256050" y="4229101"/>
            <a:ext cx="2983450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257327" y="3924301"/>
            <a:ext cx="298217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485900"/>
            <a:ext cx="2988409" cy="2231135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0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4606105" y="1485901"/>
            <a:ext cx="2979737" cy="222893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257323" y="1485901"/>
            <a:ext cx="2982177" cy="222893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2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03865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</p:spTree>
    <p:extLst>
      <p:ext uri="{BB962C8B-B14F-4D97-AF65-F5344CB8AC3E}">
        <p14:creationId xmlns:p14="http://schemas.microsoft.com/office/powerpoint/2010/main" val="38340564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3924301"/>
            <a:ext cx="2301354" cy="1257299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619501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592038" y="3924301"/>
            <a:ext cx="2332240" cy="1257299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3591980" y="3619501"/>
            <a:ext cx="2332272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60284" y="3924301"/>
            <a:ext cx="2302298" cy="1257299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6262343" y="3619501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185550"/>
            <a:ext cx="2301389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3591975" y="1185550"/>
            <a:ext cx="2332275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6262335" y="1185550"/>
            <a:ext cx="2301389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76645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7" hasCustomPrompt="1"/>
          </p:nvPr>
        </p:nvSpPr>
        <p:spPr>
          <a:xfrm>
            <a:off x="8899761" y="3924301"/>
            <a:ext cx="2338690" cy="1257299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8901816" y="3619501"/>
            <a:ext cx="2337688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8901808" y="1185550"/>
            <a:ext cx="2337691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102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56992C7B-DBF6-744D-ABE9-AD69D3B61F17}" type="datetime3">
              <a:rPr lang="en-US" smtClean="0"/>
              <a:t>15 March 2024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8779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 Featur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4226903"/>
            <a:ext cx="2301354" cy="95469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922103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592038" y="4226903"/>
            <a:ext cx="2332240" cy="95469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3591980" y="3922103"/>
            <a:ext cx="2332272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59037" y="4226903"/>
            <a:ext cx="2304687" cy="95469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6260184" y="3922103"/>
            <a:ext cx="2303545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485900"/>
            <a:ext cx="2301389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3591975" y="1485900"/>
            <a:ext cx="2332275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6262335" y="1485900"/>
            <a:ext cx="2301389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7" hasCustomPrompt="1"/>
          </p:nvPr>
        </p:nvSpPr>
        <p:spPr>
          <a:xfrm>
            <a:off x="8898514" y="4226903"/>
            <a:ext cx="2339937" cy="95469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8901816" y="3922103"/>
            <a:ext cx="2337688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8901808" y="1485900"/>
            <a:ext cx="2337691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10050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A3E529DA-21A5-C14F-BABC-49BE57657B45}" type="datetime3">
              <a:rPr lang="en-US" smtClean="0"/>
              <a:t>15 March 2024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1170500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2834690"/>
            <a:ext cx="2463800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1" y="1185863"/>
            <a:ext cx="2463800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2834690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3577696" y="1185863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181726" y="2834690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6185429" y="1185863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8793163" y="2834690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8793163" y="1185863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952501" y="5188534"/>
            <a:ext cx="2463800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952501" y="3548063"/>
            <a:ext cx="2463800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581400" y="5188534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31" hasCustomPrompt="1"/>
          </p:nvPr>
        </p:nvSpPr>
        <p:spPr>
          <a:xfrm>
            <a:off x="3577696" y="3548063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6181726" y="5188534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6185429" y="3548063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8793163" y="5188534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35" hasCustomPrompt="1"/>
          </p:nvPr>
        </p:nvSpPr>
        <p:spPr>
          <a:xfrm>
            <a:off x="8793163" y="3548063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099"/>
            <a:ext cx="11277600" cy="766763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1EAA674B-C75F-3244-BF86-5527D153A4B7}" type="datetime3">
              <a:rPr lang="en-US" smtClean="0"/>
              <a:t>15 March 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9891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llery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134727"/>
            <a:ext cx="2463800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1" y="1485900"/>
            <a:ext cx="2463800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3577696" y="1485900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181726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6185429" y="1485900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8793163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8793163" y="1485900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952501" y="5488571"/>
            <a:ext cx="2463800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952501" y="3848100"/>
            <a:ext cx="2463800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581400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31" hasCustomPrompt="1"/>
          </p:nvPr>
        </p:nvSpPr>
        <p:spPr>
          <a:xfrm>
            <a:off x="3577696" y="3848100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6181726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6185429" y="3848100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8793163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35" hasCustomPrompt="1"/>
          </p:nvPr>
        </p:nvSpPr>
        <p:spPr>
          <a:xfrm>
            <a:off x="8793163" y="3848100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8B89EE15-5D8D-D647-B949-DA21CFB890EC}" type="datetime3">
              <a:rPr lang="en-US" smtClean="0"/>
              <a:t>15 March 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28993706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6756"/>
            <a:ext cx="12187257" cy="649832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 rot="10800000">
            <a:off x="0" y="4386808"/>
            <a:ext cx="12192000" cy="2113680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1" y="1181100"/>
            <a:ext cx="10553700" cy="1143000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0" y="2437483"/>
            <a:ext cx="10553700" cy="50137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4A27A-71D7-D144-92D7-2DC26EE9771C}" type="datetime3">
              <a:rPr lang="en-US" smtClean="0"/>
              <a:t>15 March 2024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202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9205F54-4BF1-3C49-88E8-5230A96B49D3}" type="datetime3">
              <a:rPr lang="en-US" smtClean="0"/>
              <a:t>15 March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" y="1332"/>
            <a:ext cx="12187256" cy="685533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rot="10800000">
            <a:off x="0" y="4358639"/>
            <a:ext cx="12192000" cy="249935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5600"/>
            <a:ext cx="5410200" cy="157089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5410200" cy="83820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6858001" y="566530"/>
            <a:ext cx="5334000" cy="5734880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2954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2021781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" y="2167"/>
            <a:ext cx="12187257" cy="649832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 rot="10800000">
            <a:off x="0" y="4389089"/>
            <a:ext cx="12192000" cy="211139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3825130"/>
            <a:ext cx="10553700" cy="590344"/>
          </a:xfrm>
        </p:spPr>
        <p:txBody>
          <a:bodyPr anchor="t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0" y="4415474"/>
            <a:ext cx="10553700" cy="50137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1999" cy="3429000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6BCDC1A7-1727-0044-ADAF-FC89EAB7D439}" type="datetime3">
              <a:rPr lang="en-US" smtClean="0"/>
              <a:t>15 March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257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4229100" y="0"/>
            <a:ext cx="7962900" cy="650048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2705100"/>
            <a:ext cx="3225800" cy="28448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paragraph text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19100"/>
            <a:ext cx="3225800" cy="1905000"/>
          </a:xfrm>
        </p:spPr>
        <p:txBody>
          <a:bodyPr anchor="b">
            <a:normAutofit/>
          </a:bodyPr>
          <a:lstStyle>
            <a:lvl1pPr marL="0" indent="0">
              <a:buNone/>
              <a:defRPr sz="3200" baseline="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quote or interesting fact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6BDA206A-DC71-DE41-8C2D-33C38F2A7E5D}" type="datetime3">
              <a:rPr lang="en-US" smtClean="0"/>
              <a:t>15 March 2024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6562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4229100" y="-1"/>
            <a:ext cx="7962900" cy="6500489"/>
          </a:xfr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2705100"/>
            <a:ext cx="3225800" cy="28448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paragraph text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19100"/>
            <a:ext cx="3225800" cy="1905000"/>
          </a:xfrm>
        </p:spPr>
        <p:txBody>
          <a:bodyPr anchor="b">
            <a:normAutofit/>
          </a:bodyPr>
          <a:lstStyle>
            <a:lvl1pPr marL="0" indent="0">
              <a:buNone/>
              <a:defRPr sz="3200" baseline="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quote or interesting fact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4229100" y="1"/>
            <a:ext cx="0" cy="650048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2B4B586E-FB23-7343-A5F8-BF224083AB10}" type="datetime3">
              <a:rPr lang="en-US" smtClean="0"/>
              <a:t>15 March 2024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0147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Bleed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2000" cy="650048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8089900" y="5424303"/>
            <a:ext cx="3644900" cy="747897"/>
          </a:xfrm>
          <a:solidFill>
            <a:schemeClr val="bg1"/>
          </a:solidFill>
        </p:spPr>
        <p:txBody>
          <a:bodyPr lIns="365760" tIns="274320" rIns="365760" bIns="274320" anchor="t" anchorCtr="0">
            <a:spAutoFit/>
          </a:bodyPr>
          <a:lstStyle>
            <a:lvl1pPr marL="0" indent="0">
              <a:buNone/>
              <a:defRPr sz="1200" baseline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14D60BE6-C3EF-E248-B029-E7DCE29C4D6C}" type="datetime3">
              <a:rPr lang="en-US" smtClean="0"/>
              <a:t>15 March 2024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9283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5612-DC24-164A-87F5-39F5D56C6380}" type="datetime3">
              <a:rPr lang="en-US" smtClean="0"/>
              <a:t>15 March 2024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7391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4BB3F-4548-5848-869B-42FFD2F28F9C}" type="datetime3">
              <a:rPr lang="en-US" smtClean="0"/>
              <a:t>15 March 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5089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4565"/>
            <a:ext cx="11277600" cy="386535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7173793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6EB3A3A-AE41-004F-92C8-3A977DC82012}" type="datetime3">
              <a:rPr lang="en-US" smtClean="0"/>
              <a:t>15 March 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Media Placeholder 10"/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video</a:t>
            </a:r>
          </a:p>
        </p:txBody>
      </p:sp>
    </p:spTree>
    <p:extLst>
      <p:ext uri="{BB962C8B-B14F-4D97-AF65-F5344CB8AC3E}">
        <p14:creationId xmlns:p14="http://schemas.microsoft.com/office/powerpoint/2010/main" val="17046063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12180-3E9D-A142-813E-5A768CF48DAD}" type="datetime3">
              <a:rPr lang="en-US" smtClean="0"/>
              <a:t>15 March 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1478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with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 userDrawn="1">
            <p:ph type="title" hasCustomPrompt="1"/>
          </p:nvPr>
        </p:nvSpPr>
        <p:spPr>
          <a:xfrm>
            <a:off x="457200" y="419100"/>
            <a:ext cx="11277600" cy="351608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6096000" y="884420"/>
            <a:ext cx="12192" cy="561606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-9939" y="3695999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 userDrawn="1"/>
        </p:nvCxnSpPr>
        <p:spPr>
          <a:xfrm>
            <a:off x="0" y="884420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14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57200" y="1445785"/>
            <a:ext cx="5295900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3" name="Text Placeholder 1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457200" y="1152294"/>
            <a:ext cx="5296819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5" name="Text Placeholder 14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53482" y="4295396"/>
            <a:ext cx="5299617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6" name="Text Placeholder 1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453483" y="4001905"/>
            <a:ext cx="5299616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9" name="Text Placeholder 14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6442617" y="1442068"/>
            <a:ext cx="5292183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0" name="Text Placeholder 16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6442617" y="1148577"/>
            <a:ext cx="5289388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62" name="Text Placeholder 14"/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6438900" y="4291679"/>
            <a:ext cx="5293105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" name="Text Placeholder 16"/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6438900" y="3998188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fld id="{440C69AA-4028-2346-851C-598F8815DC41}" type="datetime3">
              <a:rPr lang="en-US" smtClean="0"/>
              <a:t>15 March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7469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96000" y="0"/>
            <a:ext cx="3048" cy="650048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3255080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57200" y="712591"/>
            <a:ext cx="5295900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57201" y="419100"/>
            <a:ext cx="5293104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26" name="Text Placeholder 14"/>
          <p:cNvSpPr>
            <a:spLocks noGrp="1"/>
          </p:cNvSpPr>
          <p:nvPr>
            <p:ph type="body" sz="quarter" idx="27" hasCustomPrompt="1"/>
          </p:nvPr>
        </p:nvSpPr>
        <p:spPr>
          <a:xfrm>
            <a:off x="457201" y="3880422"/>
            <a:ext cx="5293104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ext Placeholder 16"/>
          <p:cNvSpPr>
            <a:spLocks noGrp="1"/>
          </p:cNvSpPr>
          <p:nvPr>
            <p:ph type="body" sz="quarter" idx="28" hasCustomPrompt="1"/>
          </p:nvPr>
        </p:nvSpPr>
        <p:spPr>
          <a:xfrm>
            <a:off x="457203" y="3586931"/>
            <a:ext cx="5295896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30" name="Text Placeholder 14"/>
          <p:cNvSpPr>
            <a:spLocks noGrp="1"/>
          </p:cNvSpPr>
          <p:nvPr>
            <p:ph type="body" sz="quarter" idx="31" hasCustomPrompt="1"/>
          </p:nvPr>
        </p:nvSpPr>
        <p:spPr>
          <a:xfrm>
            <a:off x="6438900" y="712591"/>
            <a:ext cx="5295900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16"/>
          <p:cNvSpPr>
            <a:spLocks noGrp="1"/>
          </p:cNvSpPr>
          <p:nvPr>
            <p:ph type="body" sz="quarter" idx="32" hasCustomPrompt="1"/>
          </p:nvPr>
        </p:nvSpPr>
        <p:spPr>
          <a:xfrm>
            <a:off x="6438901" y="419100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34" name="Text Placeholder 14"/>
          <p:cNvSpPr>
            <a:spLocks noGrp="1"/>
          </p:cNvSpPr>
          <p:nvPr>
            <p:ph type="body" sz="quarter" idx="35" hasCustomPrompt="1"/>
          </p:nvPr>
        </p:nvSpPr>
        <p:spPr>
          <a:xfrm>
            <a:off x="6438900" y="3876705"/>
            <a:ext cx="5295900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16"/>
          <p:cNvSpPr>
            <a:spLocks noGrp="1"/>
          </p:cNvSpPr>
          <p:nvPr>
            <p:ph type="body" sz="quarter" idx="36" hasCustomPrompt="1"/>
          </p:nvPr>
        </p:nvSpPr>
        <p:spPr>
          <a:xfrm>
            <a:off x="6438900" y="3583214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fld id="{EAD40597-9D3C-4B4A-A3D8-7DD42E93C242}" type="datetime3">
              <a:rPr lang="en-US" smtClean="0"/>
              <a:t>15 March 2024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503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98E691F-70E6-D64F-8D4F-FAA34A0DE440}" type="datetime3">
              <a:rPr lang="en-US" smtClean="0"/>
              <a:t>15 March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1332"/>
            <a:ext cx="12187256" cy="6855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0163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049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-2372" y="0"/>
            <a:ext cx="12194372" cy="3429000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778686" y="3886200"/>
            <a:ext cx="0" cy="228600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75" y="3411128"/>
            <a:ext cx="3030109" cy="198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525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451E-F603-1047-B03A-D9117F2AE499}" type="datetime3">
              <a:rPr lang="en-US" smtClean="0"/>
              <a:t>15 March 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" y="1332"/>
            <a:ext cx="12187256" cy="685533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rot="10800000">
            <a:off x="0" y="4358639"/>
            <a:ext cx="12192000" cy="249935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1121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 3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C1123CB-3959-8245-AF3D-DDDD939CF756}" type="datetime3">
              <a:rPr lang="en-US" smtClean="0"/>
              <a:t>15 March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1332"/>
            <a:ext cx="12187256" cy="6855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4509053"/>
            <a:ext cx="6972300" cy="609600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5118652"/>
            <a:ext cx="6972300" cy="570163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690152"/>
            <a:ext cx="4010128" cy="11049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-2372" y="0"/>
            <a:ext cx="12194372" cy="3429000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778686" y="4509052"/>
            <a:ext cx="0" cy="228600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75" y="4458050"/>
            <a:ext cx="3030109" cy="198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478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952500" y="1179514"/>
            <a:ext cx="10287000" cy="5030786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15 March 2024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68208E-FB7B-0A4E-84BB-7401603226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179"/>
          <a:stretch/>
        </p:blipFill>
        <p:spPr>
          <a:xfrm>
            <a:off x="0" y="20023"/>
            <a:ext cx="432442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121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, night&#10;&#10;Description automatically generated">
            <a:extLst>
              <a:ext uri="{FF2B5EF4-FFF2-40B4-BE49-F238E27FC236}">
                <a16:creationId xmlns:a16="http://schemas.microsoft.com/office/drawing/2014/main" id="{75EB434D-5C4E-E745-843B-1DCC4B174E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D8C2EE-BC0E-3E46-9AA0-8073B00F8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178" y="419100"/>
            <a:ext cx="10182621" cy="762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58A432-D02C-1F41-94C6-5FE6EFCFE9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0A2F94-E2A3-D64E-95B3-93EF1F20DFA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74931B7-E6F4-684C-ACFC-44768C603396}" type="datetime3">
              <a:rPr lang="en-US" smtClean="0"/>
              <a:t>15 March 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97D0C1-A1C8-B340-A500-EA84B0D3D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AA948E-841A-044B-9426-34A8665F73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642" y="81578"/>
            <a:ext cx="1248895" cy="12488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C0A5C5-9C7B-3743-A1D3-72FD7EB68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03" y="6565216"/>
            <a:ext cx="212200" cy="22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898A248-D4E4-514D-9AFD-666C05AB2873}" type="datetime3">
              <a:rPr lang="en-US" smtClean="0"/>
              <a:t>15 March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" y="1332"/>
            <a:ext cx="12187256" cy="6855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0163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049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75" y="3411128"/>
            <a:ext cx="3030109" cy="1982102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3778686" y="3886200"/>
            <a:ext cx="0" cy="228600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-2370" y="0"/>
            <a:ext cx="4063997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4061628" y="0"/>
            <a:ext cx="4063996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8125625" y="0"/>
            <a:ext cx="4066376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384307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7EA7780-5DFD-AE4F-B1E0-892BD90D08BB}" type="datetime3">
              <a:rPr lang="en-US" smtClean="0"/>
              <a:t>15 March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" y="1332"/>
            <a:ext cx="12187256" cy="6855332"/>
          </a:xfrm>
          <a:prstGeom prst="rect">
            <a:avLst/>
          </a:prstGeom>
          <a:effectLst/>
        </p:spPr>
      </p:pic>
      <p:sp>
        <p:nvSpPr>
          <p:cNvPr id="13" name="Rectangle 12"/>
          <p:cNvSpPr/>
          <p:nvPr userDrawn="1"/>
        </p:nvSpPr>
        <p:spPr>
          <a:xfrm rot="10800000">
            <a:off x="0" y="4358639"/>
            <a:ext cx="12192000" cy="249935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91000" y="1028700"/>
            <a:ext cx="6819900" cy="1485900"/>
          </a:xfr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 </a:t>
            </a:r>
            <a:br>
              <a:rPr lang="en-US" dirty="0"/>
            </a:br>
            <a:r>
              <a:rPr lang="en-US" dirty="0"/>
              <a:t>(recommended for titles that </a:t>
            </a:r>
            <a:br>
              <a:rPr lang="en-US" dirty="0"/>
            </a:br>
            <a:r>
              <a:rPr lang="en-US" dirty="0"/>
              <a:t>are 2-3 lines long)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01" y="2514600"/>
            <a:ext cx="6819900" cy="341566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0" y="2857501"/>
            <a:ext cx="6819900" cy="775386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338" y="532082"/>
            <a:ext cx="3271029" cy="213969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191000" y="3976707"/>
            <a:ext cx="6819900" cy="219549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>
                <a:effectLst/>
                <a:latin typeface="Helvetica" charset="0"/>
              </a:rPr>
              <a:t>Click to add classification text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082518" y="2541694"/>
            <a:ext cx="2210142" cy="49757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  <a:t>11100 Johns Hopkins Road </a:t>
            </a:r>
            <a:b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</a:br>
            <a: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  <a:t>Laurel, MD 20723-6099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082518" y="2387995"/>
            <a:ext cx="221014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604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693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185863"/>
            <a:ext cx="10287000" cy="4986338"/>
          </a:xfrm>
        </p:spPr>
        <p:txBody>
          <a:bodyPr lIns="0" tIns="0" rIns="0"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15 March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3D63BA-95B7-2B4C-AEF6-CD82AC9533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179"/>
          <a:stretch/>
        </p:blipFill>
        <p:spPr>
          <a:xfrm>
            <a:off x="0" y="0"/>
            <a:ext cx="432442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43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for_Mis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4951540-E53C-E74E-9A92-C692D23003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87967" y="1307364"/>
            <a:ext cx="5055650" cy="5078321"/>
          </a:xfrm>
        </p:spPr>
        <p:txBody>
          <a:bodyPr lIns="0" tIns="0" rIns="0"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6B4E2-F6A1-AB41-B966-6EB53929315C}" type="datetime3">
              <a:rPr lang="en-US" smtClean="0"/>
              <a:t>15 March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B22182-A2A4-CB46-9920-A744C95DAC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03" y="6565216"/>
            <a:ext cx="212200" cy="22811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93A17E-A766-8A4A-85E7-BE709339B9D1}"/>
              </a:ext>
            </a:extLst>
          </p:cNvPr>
          <p:cNvCxnSpPr/>
          <p:nvPr userDrawn="1"/>
        </p:nvCxnSpPr>
        <p:spPr>
          <a:xfrm>
            <a:off x="0" y="6500488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137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 algn="ctr"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85900"/>
            <a:ext cx="10287000" cy="4686301"/>
          </a:xfrm>
        </p:spPr>
        <p:txBody>
          <a:bodyPr/>
          <a:lstStyle/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12B8C9E-6C25-9D45-BD6C-30504F0142BB}" type="datetime3">
              <a:rPr lang="en-US" smtClean="0"/>
              <a:t>15 March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AABFF6-8C79-B046-899C-AE63F4762B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179"/>
          <a:stretch/>
        </p:blipFill>
        <p:spPr>
          <a:xfrm>
            <a:off x="0" y="0"/>
            <a:ext cx="432442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499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185864"/>
            <a:ext cx="4952999" cy="4171494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1" y="5486400"/>
            <a:ext cx="10286999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0" y="1185864"/>
            <a:ext cx="4953000" cy="4171494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C16241-9A65-974E-97DB-275BDA682FC7}" type="datetime3">
              <a:rPr lang="en-US" smtClean="0"/>
              <a:t>15 March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7B7A62-5ED3-6B46-B894-351377ED03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179"/>
          <a:stretch/>
        </p:blipFill>
        <p:spPr>
          <a:xfrm>
            <a:off x="0" y="0"/>
            <a:ext cx="432442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88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emf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00488"/>
            <a:ext cx="12192000" cy="3566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19100"/>
            <a:ext cx="11277600" cy="76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500" y="1181100"/>
            <a:ext cx="10287000" cy="49910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add text</a:t>
            </a:r>
          </a:p>
          <a:p>
            <a:pPr marL="693738" marR="0" lvl="1" indent="-246063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.AppleSystemUIFont" charset="-12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50938" marR="0" lvl="2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 typeface="Wingdings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6550" marR="0" lvl="3" indent="-227013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 typeface="Courier New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63750" marR="0" lvl="4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500488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11428508" y="6604000"/>
            <a:ext cx="0" cy="155141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2416" y="6500488"/>
            <a:ext cx="3203942" cy="357511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39845" y="6500488"/>
            <a:ext cx="1373855" cy="357511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E74931B7-E6F4-684C-ACFC-44768C603396}" type="datetime3">
              <a:rPr lang="en-US" smtClean="0"/>
              <a:t>15 March 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8221" y="6500488"/>
            <a:ext cx="369465" cy="35751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accent2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03" y="6565216"/>
            <a:ext cx="212200" cy="22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02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757" r:id="rId19"/>
    <p:sldLayoutId id="2147483758" r:id="rId20"/>
    <p:sldLayoutId id="2147483759" r:id="rId21"/>
    <p:sldLayoutId id="2147483760" r:id="rId22"/>
    <p:sldLayoutId id="2147483761" r:id="rId23"/>
    <p:sldLayoutId id="2147483762" r:id="rId24"/>
    <p:sldLayoutId id="2147483763" r:id="rId25"/>
    <p:sldLayoutId id="2147483764" r:id="rId26"/>
    <p:sldLayoutId id="2147483765" r:id="rId27"/>
    <p:sldLayoutId id="2147483766" r:id="rId28"/>
    <p:sldLayoutId id="2147483767" r:id="rId29"/>
    <p:sldLayoutId id="2147483768" r:id="rId30"/>
    <p:sldLayoutId id="2147483806" r:id="rId31"/>
    <p:sldLayoutId id="2147483807" r:id="rId32"/>
    <p:sldLayoutId id="2147483808" r:id="rId3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marR="0" indent="-228600" algn="l" defTabSz="914400" rtl="0" eaLnBrk="1" fontAlgn="auto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Tx/>
        <a:buFont typeface="Arial"/>
        <a:buChar char="•"/>
        <a:tabLst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93738" marR="0" indent="-246063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Tx/>
        <a:buFont typeface=".AppleSystemUIFont" charset="-120"/>
        <a:buChar char="-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50938" marR="0" indent="-228600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Pct val="80000"/>
        <a:buFont typeface="Wingdings" charset="2"/>
        <a:buChar char="§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6550" marR="0" indent="-227013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Pct val="80000"/>
        <a:buFont typeface="Courier New" charset="0"/>
        <a:buChar char="o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63750" marR="0" indent="-228600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Tx/>
        <a:buFont typeface="Arial"/>
        <a:buChar char="•"/>
        <a:tabLst/>
        <a:defRPr sz="16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64">
          <p15:clr>
            <a:srgbClr val="F26B43"/>
          </p15:clr>
        </p15:guide>
        <p15:guide id="2" pos="288">
          <p15:clr>
            <a:srgbClr val="F26B43"/>
          </p15:clr>
        </p15:guide>
        <p15:guide id="3" pos="7392">
          <p15:clr>
            <a:srgbClr val="F26B43"/>
          </p15:clr>
        </p15:guide>
        <p15:guide id="4" orient="horz" pos="3888">
          <p15:clr>
            <a:srgbClr val="F26B43"/>
          </p15:clr>
        </p15:guide>
        <p15:guide id="5" pos="3840">
          <p15:clr>
            <a:srgbClr val="F26B43"/>
          </p15:clr>
        </p15:guide>
        <p15:guide id="7" orient="horz" pos="744">
          <p15:clr>
            <a:srgbClr val="F26B43"/>
          </p15:clr>
        </p15:guide>
        <p15:guide id="8" pos="600">
          <p15:clr>
            <a:srgbClr val="F26B43"/>
          </p15:clr>
        </p15:guide>
        <p15:guide id="9" pos="7080">
          <p15:clr>
            <a:srgbClr val="F26B43"/>
          </p15:clr>
        </p15:guide>
        <p15:guide id="10" pos="4056">
          <p15:clr>
            <a:srgbClr val="F26B43"/>
          </p15:clr>
        </p15:guide>
        <p15:guide id="11" pos="3624">
          <p15:clr>
            <a:srgbClr val="F26B43"/>
          </p15:clr>
        </p15:guide>
        <p15:guide id="13" orient="horz" pos="93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odi.Berdis@jhuapl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8.png"/><Relationship Id="rId4" Type="http://schemas.openxmlformats.org/officeDocument/2006/relationships/hyperlink" Target="mailto:Karl.Hibbitts@jhuapl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hyperlink" Target="https://forms.gle/gZxGPxArwJHWFZ2C9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aceresourcesweek.lu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ices.space/call-for-paper-2024/" TargetMode="External"/><Relationship Id="rId5" Type="http://schemas.openxmlformats.org/officeDocument/2006/relationships/hyperlink" Target="https://learn.mines.edu/srr/" TargetMode="External"/><Relationship Id="rId4" Type="http://schemas.openxmlformats.org/officeDocument/2006/relationships/hyperlink" Target="https://lsic.jhuapl.edu/Events/Agenda/index.php?id=465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lsic-wiki.jhuapl.edu/pages/viewpage.action?spaceKey=CC&amp;title=Crosscutting+Capabilities+Home" TargetMode="External"/><Relationship Id="rId2" Type="http://schemas.openxmlformats.org/officeDocument/2006/relationships/hyperlink" Target="https://lsic.jhuapl.edu/Our-Work/Focus-Areas/index.php?fg=Crosscutting%20Capabilities" TargetMode="Externa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5.png"/><Relationship Id="rId4" Type="http://schemas.openxmlformats.org/officeDocument/2006/relationships/hyperlink" Target="https://lsic.jhuapl.edu/News/Sign-Up.php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rox.com/NASAMPLAN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lsic.jhuapl.edu/Resources/Funding-Opportunities.php" TargetMode="External"/><Relationship Id="rId5" Type="http://schemas.openxmlformats.org/officeDocument/2006/relationships/hyperlink" Target="https://www.sbir.gov/solicitations/open" TargetMode="External"/><Relationship Id="rId4" Type="http://schemas.openxmlformats.org/officeDocument/2006/relationships/hyperlink" Target="https://nspires.nasaprs.com/external/solicitations/summary.do?solId=%7b48D6B21B-0171-D79D-E111-BCDFCC02E0F0%7d&amp;path=&amp;method=ini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78B7B73-6D3F-2141-AE53-76213E3E85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7199" y="2972577"/>
            <a:ext cx="7759338" cy="2098488"/>
          </a:xfrm>
        </p:spPr>
        <p:txBody>
          <a:bodyPr>
            <a:normAutofit/>
          </a:bodyPr>
          <a:lstStyle/>
          <a:p>
            <a:r>
              <a:rPr lang="en-US" sz="3600" b="0" dirty="0">
                <a:solidFill>
                  <a:srgbClr val="F9E180"/>
                </a:solidFill>
              </a:rPr>
              <a:t>LSIC ISRU/CC </a:t>
            </a:r>
            <a:br>
              <a:rPr lang="en-US" sz="3600" b="0" dirty="0">
                <a:solidFill>
                  <a:srgbClr val="F9E180"/>
                </a:solidFill>
              </a:rPr>
            </a:br>
            <a:r>
              <a:rPr lang="en-US" sz="3600" b="0" dirty="0">
                <a:solidFill>
                  <a:srgbClr val="F9E180"/>
                </a:solidFill>
              </a:rPr>
              <a:t>Focus Group Monthly </a:t>
            </a:r>
            <a:br>
              <a:rPr lang="en-US" sz="3600" b="0" dirty="0">
                <a:solidFill>
                  <a:srgbClr val="F9E180"/>
                </a:solidFill>
              </a:rPr>
            </a:br>
            <a:r>
              <a:rPr lang="en-US" sz="2400" b="0" dirty="0">
                <a:solidFill>
                  <a:srgbClr val="FFFF00"/>
                </a:solidFill>
              </a:rPr>
              <a:t>http://lsic.jhuapl.edu/</a:t>
            </a:r>
            <a:br>
              <a:rPr lang="en-US" sz="2400" b="0" dirty="0">
                <a:solidFill>
                  <a:srgbClr val="FFFF00"/>
                </a:solidFill>
              </a:rPr>
            </a:br>
            <a:r>
              <a:rPr lang="en-US" sz="2400" b="0" dirty="0">
                <a:solidFill>
                  <a:srgbClr val="FFFF00"/>
                </a:solidFill>
              </a:rPr>
              <a:t>http://lsic-wiki.jhuapl.edu/ (Confluence sign-up required)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892D2B11-4A5A-0F48-A09B-2049DFA29B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4781912"/>
            <a:ext cx="7759338" cy="570163"/>
          </a:xfrm>
        </p:spPr>
        <p:txBody>
          <a:bodyPr/>
          <a:lstStyle/>
          <a:p>
            <a:r>
              <a:rPr lang="en-US" dirty="0"/>
              <a:t>March 20, 2024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B4E7F7B-E3BF-B24F-83D2-7C2B841658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67198" y="5246169"/>
            <a:ext cx="7671373" cy="134317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rgbClr val="F9E180"/>
                </a:solidFill>
              </a:rPr>
              <a:t>ISRU: Jodi Berdis, Karl Hibbitts, Michael Nord, Rick Miller, Anthony Coburger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F9E180"/>
                </a:solidFill>
              </a:rPr>
              <a:t>CC: Lindsey Tolis, Danielle Mortensen, Angela Stickle, Milena Graziano, Mario Lento</a:t>
            </a:r>
          </a:p>
          <a:p>
            <a:pPr>
              <a:lnSpc>
                <a:spcPct val="120000"/>
              </a:lnSpc>
            </a:pPr>
            <a:endParaRPr lang="en-US" sz="1200" dirty="0">
              <a:solidFill>
                <a:srgbClr val="F9E18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2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Jodi.Berdis@jhuapl.edu</a:t>
            </a:r>
            <a:r>
              <a:rPr lang="en-US" sz="1200" u="sng" dirty="0"/>
              <a:t>, </a:t>
            </a:r>
            <a:r>
              <a:rPr lang="en-US" sz="12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Karl.Hibbitts@jhuapl.edu</a:t>
            </a:r>
            <a:endParaRPr lang="en-US" sz="1200" u="sng" dirty="0"/>
          </a:p>
          <a:p>
            <a:pPr>
              <a:lnSpc>
                <a:spcPct val="120000"/>
              </a:lnSpc>
            </a:pPr>
            <a:r>
              <a:rPr lang="en-US" sz="1200" u="sng" dirty="0" err="1"/>
              <a:t>Lindsey.Tolis@jhuapl.edu</a:t>
            </a:r>
            <a:r>
              <a:rPr lang="en-US" sz="1200" u="sng" dirty="0"/>
              <a:t>, </a:t>
            </a:r>
            <a:r>
              <a:rPr lang="en-US" sz="1200" u="sng" dirty="0" err="1"/>
              <a:t>Danielle.Mortensen@jhuapl.edu</a:t>
            </a:r>
            <a:endParaRPr lang="en-US" sz="1200" u="sng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B9B02F-0B17-2241-AFE4-C932307C5A4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14BEFFC-0DE2-E945-8CAC-3B69AA567AA5}" type="datetime3">
              <a:rPr lang="en-US" smtClean="0"/>
              <a:t>15 March 2024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7FDAF-F2DA-044A-BB36-DE26408679A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35AC17-D72A-F14A-B7F6-24B805D5D4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8000"/>
          <a:stretch/>
        </p:blipFill>
        <p:spPr>
          <a:xfrm>
            <a:off x="78551" y="230300"/>
            <a:ext cx="877824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74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1012" y="1026096"/>
            <a:ext cx="9084686" cy="169193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000" dirty="0"/>
              <a:t>Finding, Excavating, and Moving Regolith for ISRU Use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15 March 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26" name="Picture 2" descr="Regolith Advanced Surface Systems Operations Robot (RASSOR) Excavator | T2  Portal">
            <a:extLst>
              <a:ext uri="{FF2B5EF4-FFF2-40B4-BE49-F238E27FC236}">
                <a16:creationId xmlns:a16="http://schemas.microsoft.com/office/drawing/2014/main" id="{9429F573-564A-4D09-AF5E-51C45E4DC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167" y="2800366"/>
            <a:ext cx="4007666" cy="303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9B6D3B-1F52-45C0-94EA-FEDF026CA320}"/>
              </a:ext>
            </a:extLst>
          </p:cNvPr>
          <p:cNvSpPr txBox="1"/>
          <p:nvPr/>
        </p:nvSpPr>
        <p:spPr>
          <a:xfrm>
            <a:off x="4606954" y="5914237"/>
            <a:ext cx="2978091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NASA RASSOR</a:t>
            </a:r>
          </a:p>
        </p:txBody>
      </p:sp>
    </p:spTree>
    <p:extLst>
      <p:ext uri="{BB962C8B-B14F-4D97-AF65-F5344CB8AC3E}">
        <p14:creationId xmlns:p14="http://schemas.microsoft.com/office/powerpoint/2010/main" val="3007230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FA52B5F-524A-4952-9F66-7FE8275FD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Brief Panel Discussion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A8E314-B2FD-4DC7-9850-86FC55F7D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123CB-3959-8245-AF3D-DDDD939CF756}" type="datetime3">
              <a:rPr lang="en-US" smtClean="0"/>
              <a:t>15 March 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790A8C-26D7-49AB-BE4A-7EB2C0A7D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415" y="6500488"/>
            <a:ext cx="4963059" cy="357511"/>
          </a:xfrm>
        </p:spPr>
        <p:txBody>
          <a:bodyPr/>
          <a:lstStyle/>
          <a:p>
            <a:r>
              <a:rPr lang="en-US" dirty="0"/>
              <a:t>Zoom Polls to be filled out during discussion!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9F699B-82C8-42D3-A644-8E953C56D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0225887-9DB6-4CE0-9139-B6B2C5D0BA19}"/>
              </a:ext>
            </a:extLst>
          </p:cNvPr>
          <p:cNvSpPr/>
          <p:nvPr/>
        </p:nvSpPr>
        <p:spPr>
          <a:xfrm>
            <a:off x="457200" y="3818306"/>
            <a:ext cx="2204341" cy="1983396"/>
          </a:xfrm>
          <a:prstGeom prst="roundRect">
            <a:avLst/>
          </a:prstGeom>
          <a:solidFill>
            <a:schemeClr val="bg2">
              <a:lumMod val="10000"/>
              <a:alpha val="50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000" b="1" dirty="0"/>
              <a:t>Michelle Keegan</a:t>
            </a:r>
          </a:p>
          <a:p>
            <a:pPr algn="ctr"/>
            <a:endParaRPr lang="en-US" sz="2000" dirty="0"/>
          </a:p>
          <a:p>
            <a:pPr algn="ctr"/>
            <a:r>
              <a:rPr lang="en-US" sz="1500" dirty="0"/>
              <a:t>Australian Remote Operations for Space and Earth (AROSE)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EFE3911-BC08-4398-B574-36407513FA8B}"/>
              </a:ext>
            </a:extLst>
          </p:cNvPr>
          <p:cNvSpPr/>
          <p:nvPr/>
        </p:nvSpPr>
        <p:spPr>
          <a:xfrm>
            <a:off x="3481620" y="3818306"/>
            <a:ext cx="2204341" cy="1983396"/>
          </a:xfrm>
          <a:prstGeom prst="roundRect">
            <a:avLst/>
          </a:prstGeom>
          <a:solidFill>
            <a:schemeClr val="bg2">
              <a:lumMod val="10000"/>
              <a:alpha val="50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000" b="1" dirty="0"/>
              <a:t>Micah Schaible</a:t>
            </a:r>
          </a:p>
          <a:p>
            <a:pPr algn="ctr"/>
            <a:endParaRPr lang="en-US" sz="2000" dirty="0"/>
          </a:p>
          <a:p>
            <a:pPr algn="ctr"/>
            <a:r>
              <a:rPr lang="en-US" sz="1500" dirty="0"/>
              <a:t>Georgia Institute of Technology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153D99B-29F1-4BF0-AA3B-902EAB0B168E}"/>
              </a:ext>
            </a:extLst>
          </p:cNvPr>
          <p:cNvSpPr/>
          <p:nvPr/>
        </p:nvSpPr>
        <p:spPr>
          <a:xfrm>
            <a:off x="6506040" y="3817327"/>
            <a:ext cx="2204341" cy="1983395"/>
          </a:xfrm>
          <a:prstGeom prst="roundRect">
            <a:avLst/>
          </a:prstGeom>
          <a:solidFill>
            <a:schemeClr val="bg2">
              <a:lumMod val="10000"/>
              <a:alpha val="50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000" b="1" dirty="0"/>
              <a:t>Terry </a:t>
            </a:r>
          </a:p>
          <a:p>
            <a:pPr algn="ctr"/>
            <a:r>
              <a:rPr lang="en-US" sz="2000" b="1" dirty="0"/>
              <a:t>Fong</a:t>
            </a:r>
          </a:p>
          <a:p>
            <a:pPr algn="ctr"/>
            <a:endParaRPr lang="en-US" sz="1500" dirty="0"/>
          </a:p>
          <a:p>
            <a:pPr algn="ctr"/>
            <a:r>
              <a:rPr lang="en-US" sz="1500" dirty="0"/>
              <a:t>NASA Ames Research Center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68CA265B-A8B1-461E-A1C5-24821CB01E8D}"/>
              </a:ext>
            </a:extLst>
          </p:cNvPr>
          <p:cNvSpPr/>
          <p:nvPr/>
        </p:nvSpPr>
        <p:spPr>
          <a:xfrm>
            <a:off x="9530459" y="3819286"/>
            <a:ext cx="2204341" cy="1982416"/>
          </a:xfrm>
          <a:prstGeom prst="roundRect">
            <a:avLst/>
          </a:prstGeom>
          <a:solidFill>
            <a:schemeClr val="bg2">
              <a:lumMod val="10000"/>
              <a:alpha val="50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000" b="1" dirty="0"/>
              <a:t>Melissa </a:t>
            </a:r>
          </a:p>
          <a:p>
            <a:pPr algn="ctr"/>
            <a:r>
              <a:rPr lang="en-US" sz="2000" b="1" dirty="0"/>
              <a:t>Roth</a:t>
            </a:r>
          </a:p>
          <a:p>
            <a:pPr algn="ctr"/>
            <a:endParaRPr lang="en-US" sz="2000" b="1" dirty="0"/>
          </a:p>
          <a:p>
            <a:pPr algn="ctr"/>
            <a:r>
              <a:rPr lang="en-US" sz="1500" dirty="0"/>
              <a:t>Off Planet Research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156F49-4B9A-484F-AE78-E67FA5EFD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12" y="1297884"/>
            <a:ext cx="2131116" cy="21311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A1A855-3AD9-4BE6-A277-BC12D4AC5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8231" y="1297884"/>
            <a:ext cx="2131116" cy="21311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66D652-3A53-4849-AB80-CA5B3B0FD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652" y="1450284"/>
            <a:ext cx="2131116" cy="21311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0674F2-38B1-46CD-9586-39C87CC4B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7071" y="1450284"/>
            <a:ext cx="2131116" cy="213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14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4BD6-E58C-48AB-B43D-0F267A94E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7912" y="119613"/>
            <a:ext cx="7829774" cy="762000"/>
          </a:xfrm>
        </p:spPr>
        <p:txBody>
          <a:bodyPr/>
          <a:lstStyle/>
          <a:p>
            <a:r>
              <a:rPr lang="en-US" dirty="0"/>
              <a:t>Discussion Etiquette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7FDC0-2F6F-4E99-ACD0-E10750A6C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remain muted when not speaking</a:t>
            </a:r>
          </a:p>
          <a:p>
            <a:r>
              <a:rPr lang="en-US" dirty="0"/>
              <a:t>Welcome to turn on video at your discretion</a:t>
            </a:r>
          </a:p>
          <a:p>
            <a:r>
              <a:rPr lang="en-US" dirty="0"/>
              <a:t>Content Reminders</a:t>
            </a:r>
          </a:p>
          <a:p>
            <a:pPr lvl="1"/>
            <a:r>
              <a:rPr lang="en-US" dirty="0"/>
              <a:t>This is a public, international forum</a:t>
            </a:r>
          </a:p>
          <a:p>
            <a:pPr lvl="1"/>
            <a:r>
              <a:rPr lang="en-US" dirty="0"/>
              <a:t>Respect other speakers and points of view</a:t>
            </a:r>
          </a:p>
          <a:p>
            <a:pPr lvl="1"/>
            <a:r>
              <a:rPr lang="en-US" dirty="0"/>
              <a:t>No sharing CUI, proprietary, intellectual property, etc. </a:t>
            </a:r>
          </a:p>
          <a:p>
            <a:r>
              <a:rPr lang="en-US" dirty="0"/>
              <a:t>Questions for Panel</a:t>
            </a:r>
          </a:p>
          <a:p>
            <a:pPr lvl="1"/>
            <a:r>
              <a:rPr lang="en-US" dirty="0"/>
              <a:t>Write them in the chat</a:t>
            </a:r>
          </a:p>
          <a:p>
            <a:pPr lvl="1"/>
            <a:r>
              <a:rPr lang="en-US" dirty="0"/>
              <a:t>Raise hand to unmute and ask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3652FA-B6E5-4CC8-B510-79D55F867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15 March 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47E4C-2E01-4073-9F9B-AB4182FBF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64860A-A221-47FD-8249-C9FE11081C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3" r="2203"/>
          <a:stretch/>
        </p:blipFill>
        <p:spPr>
          <a:xfrm>
            <a:off x="7196866" y="2038058"/>
            <a:ext cx="4241355" cy="278188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22FE5B8-B50E-4694-AA28-71F8655CB7CB}"/>
              </a:ext>
            </a:extLst>
          </p:cNvPr>
          <p:cNvSpPr/>
          <p:nvPr/>
        </p:nvSpPr>
        <p:spPr>
          <a:xfrm>
            <a:off x="9574306" y="4141694"/>
            <a:ext cx="355002" cy="322730"/>
          </a:xfrm>
          <a:prstGeom prst="ellipse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55000" lnSpcReduction="20000"/>
          </a:bodyPr>
          <a:lstStyle/>
          <a:p>
            <a:pPr algn="ctr"/>
            <a:endParaRPr lang="en-US" sz="2000" dirty="0" err="1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7AEC213-EE59-4776-9D8C-FAAB6336A3E7}"/>
              </a:ext>
            </a:extLst>
          </p:cNvPr>
          <p:cNvSpPr/>
          <p:nvPr/>
        </p:nvSpPr>
        <p:spPr>
          <a:xfrm>
            <a:off x="7971416" y="3429000"/>
            <a:ext cx="2441986" cy="508299"/>
          </a:xfrm>
          <a:prstGeom prst="ellipse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endParaRPr lang="en-US" sz="2000" dirty="0" err="1"/>
          </a:p>
        </p:txBody>
      </p:sp>
    </p:spTree>
    <p:extLst>
      <p:ext uri="{BB962C8B-B14F-4D97-AF65-F5344CB8AC3E}">
        <p14:creationId xmlns:p14="http://schemas.microsoft.com/office/powerpoint/2010/main" val="1503639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9342C89-BE9C-DA42-8C4F-3393732FF6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99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210B3-B280-B942-9DF1-0BBF09169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281" y="1046821"/>
            <a:ext cx="11483438" cy="1046570"/>
          </a:xfrm>
          <a:solidFill>
            <a:schemeClr val="tx1">
              <a:alpha val="49602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algn="ctr">
              <a:spcBef>
                <a:spcPts val="0"/>
              </a:spcBef>
              <a:spcAft>
                <a:spcPts val="400"/>
              </a:spcAft>
            </a:pPr>
            <a:r>
              <a:rPr lang="en-US" dirty="0"/>
              <a:t>Open Discussion with Community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F941C3-28C5-D646-B829-8402B749B8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993" y="6130046"/>
            <a:ext cx="3457129" cy="800261"/>
          </a:xfrm>
          <a:prstGeom prst="rect">
            <a:avLst/>
          </a:prstGeom>
          <a:effectLst>
            <a:outerShdw blurRad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6876E7-B53B-AC4F-8E0D-E1FF8A6D6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55" y="323931"/>
            <a:ext cx="3203114" cy="58610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F619BF4-09EA-363E-21C5-13DD999212BA}"/>
              </a:ext>
            </a:extLst>
          </p:cNvPr>
          <p:cNvSpPr txBox="1">
            <a:spLocks/>
          </p:cNvSpPr>
          <p:nvPr/>
        </p:nvSpPr>
        <p:spPr>
          <a:xfrm>
            <a:off x="354280" y="2468903"/>
            <a:ext cx="11483439" cy="2721552"/>
          </a:xfrm>
          <a:prstGeom prst="rect">
            <a:avLst/>
          </a:prstGeom>
          <a:solidFill>
            <a:schemeClr val="tx1">
              <a:alpha val="49602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7713" indent="-404813" algn="ctr">
              <a:lnSpc>
                <a:spcPct val="100000"/>
              </a:lnSpc>
              <a:buFont typeface="+mj-lt"/>
              <a:buAutoNum type="arabicPeriod"/>
            </a:pPr>
            <a:r>
              <a:rPr lang="en-US" sz="3200" dirty="0"/>
              <a:t>Do your operations require a rover? What attributes will your rover need?</a:t>
            </a:r>
            <a:endParaRPr lang="en-US" sz="400" dirty="0"/>
          </a:p>
          <a:p>
            <a:pPr marL="342900" algn="ctr">
              <a:lnSpc>
                <a:spcPct val="100000"/>
              </a:lnSpc>
            </a:pPr>
            <a:r>
              <a:rPr lang="en-US" sz="2800" dirty="0"/>
              <a:t>(e.g., speed, carrying volume, charging needs, </a:t>
            </a:r>
            <a:r>
              <a:rPr lang="en-US" sz="2800" dirty="0" err="1"/>
              <a:t>SWaP</a:t>
            </a:r>
            <a:r>
              <a:rPr lang="en-US" sz="2800" dirty="0"/>
              <a:t>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23221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9342C89-BE9C-DA42-8C4F-3393732FF6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99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210B3-B280-B942-9DF1-0BBF09169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281" y="1046821"/>
            <a:ext cx="11483438" cy="1046570"/>
          </a:xfrm>
          <a:solidFill>
            <a:schemeClr val="tx1">
              <a:alpha val="49602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algn="ctr">
              <a:spcBef>
                <a:spcPts val="0"/>
              </a:spcBef>
              <a:spcAft>
                <a:spcPts val="400"/>
              </a:spcAft>
            </a:pPr>
            <a:r>
              <a:rPr lang="en-US" dirty="0"/>
              <a:t>Open Discussion with Community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F941C3-28C5-D646-B829-8402B749B8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993" y="6130046"/>
            <a:ext cx="3457129" cy="800261"/>
          </a:xfrm>
          <a:prstGeom prst="rect">
            <a:avLst/>
          </a:prstGeom>
          <a:effectLst>
            <a:outerShdw blurRad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6876E7-B53B-AC4F-8E0D-E1FF8A6D6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55" y="323931"/>
            <a:ext cx="3203114" cy="58610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F619BF4-09EA-363E-21C5-13DD999212BA}"/>
              </a:ext>
            </a:extLst>
          </p:cNvPr>
          <p:cNvSpPr txBox="1">
            <a:spLocks/>
          </p:cNvSpPr>
          <p:nvPr/>
        </p:nvSpPr>
        <p:spPr>
          <a:xfrm>
            <a:off x="354280" y="2477781"/>
            <a:ext cx="11483439" cy="2852747"/>
          </a:xfrm>
          <a:prstGeom prst="rect">
            <a:avLst/>
          </a:prstGeom>
          <a:solidFill>
            <a:schemeClr val="tx1">
              <a:alpha val="49602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0100" indent="-457200" algn="ctr">
              <a:lnSpc>
                <a:spcPct val="100000"/>
              </a:lnSpc>
              <a:buFont typeface="+mj-lt"/>
              <a:buAutoNum type="arabicPeriod" startAt="2"/>
            </a:pPr>
            <a:r>
              <a:rPr lang="en-US" sz="3200" dirty="0"/>
              <a:t>If finding, excavating, and moving regolith is its own capability box, what interfaces do you need to consider?</a:t>
            </a:r>
          </a:p>
          <a:p>
            <a:pPr marL="342900" algn="ctr">
              <a:lnSpc>
                <a:spcPct val="100000"/>
              </a:lnSpc>
            </a:pPr>
            <a:r>
              <a:rPr lang="en-US" sz="2800" b="1" dirty="0">
                <a:solidFill>
                  <a:schemeClr val="bg1"/>
                </a:solidFill>
              </a:rPr>
              <a:t>(e.g., Is your rover tall enough to dump regolith into your hopper?)</a:t>
            </a:r>
          </a:p>
        </p:txBody>
      </p:sp>
    </p:spTree>
    <p:extLst>
      <p:ext uri="{BB962C8B-B14F-4D97-AF65-F5344CB8AC3E}">
        <p14:creationId xmlns:p14="http://schemas.microsoft.com/office/powerpoint/2010/main" val="1474643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9342C89-BE9C-DA42-8C4F-3393732FF6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99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210B3-B280-B942-9DF1-0BBF09169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281" y="1046821"/>
            <a:ext cx="11483438" cy="1046570"/>
          </a:xfrm>
          <a:solidFill>
            <a:schemeClr val="tx1">
              <a:alpha val="49602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algn="ctr">
              <a:spcBef>
                <a:spcPts val="0"/>
              </a:spcBef>
              <a:spcAft>
                <a:spcPts val="400"/>
              </a:spcAft>
            </a:pPr>
            <a:r>
              <a:rPr lang="en-US" dirty="0"/>
              <a:t>Open Discussion with Community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F941C3-28C5-D646-B829-8402B749B8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993" y="6130046"/>
            <a:ext cx="3457129" cy="800261"/>
          </a:xfrm>
          <a:prstGeom prst="rect">
            <a:avLst/>
          </a:prstGeom>
          <a:effectLst>
            <a:outerShdw blurRad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6876E7-B53B-AC4F-8E0D-E1FF8A6D6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55" y="323931"/>
            <a:ext cx="3203114" cy="58610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F619BF4-09EA-363E-21C5-13DD999212BA}"/>
              </a:ext>
            </a:extLst>
          </p:cNvPr>
          <p:cNvSpPr txBox="1">
            <a:spLocks/>
          </p:cNvSpPr>
          <p:nvPr/>
        </p:nvSpPr>
        <p:spPr>
          <a:xfrm>
            <a:off x="354281" y="2468417"/>
            <a:ext cx="11483439" cy="2478271"/>
          </a:xfrm>
          <a:prstGeom prst="rect">
            <a:avLst/>
          </a:prstGeom>
          <a:solidFill>
            <a:schemeClr val="tx1">
              <a:alpha val="49602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0100" indent="-457200" algn="ctr">
              <a:lnSpc>
                <a:spcPct val="100000"/>
              </a:lnSpc>
              <a:buFont typeface="+mj-lt"/>
              <a:buAutoNum type="arabicPeriod" startAt="3"/>
            </a:pPr>
            <a:r>
              <a:rPr lang="en-US" sz="3200" dirty="0"/>
              <a:t>What kinds of standards are you using / need to start developing for an interoperable system?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461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9342C89-BE9C-DA42-8C4F-3393732FF6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99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210B3-B280-B942-9DF1-0BBF09169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281" y="1046821"/>
            <a:ext cx="11483438" cy="1046570"/>
          </a:xfrm>
          <a:solidFill>
            <a:schemeClr val="tx1">
              <a:alpha val="49602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algn="ctr">
              <a:spcBef>
                <a:spcPts val="0"/>
              </a:spcBef>
              <a:spcAft>
                <a:spcPts val="400"/>
              </a:spcAft>
            </a:pPr>
            <a:r>
              <a:rPr lang="en-US" dirty="0"/>
              <a:t>Open Discussion with Community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F941C3-28C5-D646-B829-8402B749B8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993" y="6130046"/>
            <a:ext cx="3457129" cy="800261"/>
          </a:xfrm>
          <a:prstGeom prst="rect">
            <a:avLst/>
          </a:prstGeom>
          <a:effectLst>
            <a:outerShdw blurRad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6876E7-B53B-AC4F-8E0D-E1FF8A6D6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55" y="323931"/>
            <a:ext cx="3203114" cy="58610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F619BF4-09EA-363E-21C5-13DD999212BA}"/>
              </a:ext>
            </a:extLst>
          </p:cNvPr>
          <p:cNvSpPr txBox="1">
            <a:spLocks/>
          </p:cNvSpPr>
          <p:nvPr/>
        </p:nvSpPr>
        <p:spPr>
          <a:xfrm>
            <a:off x="354281" y="2469392"/>
            <a:ext cx="11483439" cy="3660654"/>
          </a:xfrm>
          <a:prstGeom prst="rect">
            <a:avLst/>
          </a:prstGeom>
          <a:solidFill>
            <a:schemeClr val="tx1">
              <a:alpha val="49602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0100" indent="-457200" algn="ctr">
              <a:lnSpc>
                <a:spcPct val="100000"/>
              </a:lnSpc>
              <a:buFont typeface="+mj-lt"/>
              <a:buAutoNum type="arabicPeriod" startAt="4"/>
            </a:pPr>
            <a:r>
              <a:rPr lang="en-US" sz="3200" dirty="0"/>
              <a:t>For ISRU people: What experts would you consult for the pre-processing operations for O2 extraction?</a:t>
            </a:r>
          </a:p>
          <a:p>
            <a:pPr marL="800100" indent="-457200" algn="ctr">
              <a:lnSpc>
                <a:spcPct val="100000"/>
              </a:lnSpc>
              <a:buFont typeface="+mj-lt"/>
              <a:buAutoNum type="arabicPeriod" startAt="4"/>
            </a:pPr>
            <a:endParaRPr lang="en-US" sz="3200" dirty="0"/>
          </a:p>
          <a:p>
            <a:pPr marL="747713" indent="-404813" algn="ctr">
              <a:lnSpc>
                <a:spcPct val="100000"/>
              </a:lnSpc>
              <a:buFont typeface="+mj-lt"/>
              <a:buAutoNum type="arabicPeriod" startAt="4"/>
            </a:pPr>
            <a:r>
              <a:rPr lang="en-US" sz="3200" b="1" dirty="0">
                <a:solidFill>
                  <a:schemeClr val="bg1"/>
                </a:solidFill>
              </a:rPr>
              <a:t>For Crosscutting people: </a:t>
            </a:r>
            <a:r>
              <a:rPr lang="en-US" sz="3200" dirty="0"/>
              <a:t>How do you see your work being integrated into finding, excavating, and moving regolith?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032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9342C89-BE9C-DA42-8C4F-3393732FF6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99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210B3-B280-B942-9DF1-0BBF09169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281" y="1046821"/>
            <a:ext cx="11483438" cy="1046570"/>
          </a:xfrm>
          <a:solidFill>
            <a:schemeClr val="tx1">
              <a:alpha val="49602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algn="ctr">
              <a:spcBef>
                <a:spcPts val="0"/>
              </a:spcBef>
              <a:spcAft>
                <a:spcPts val="400"/>
              </a:spcAft>
            </a:pPr>
            <a:r>
              <a:rPr lang="en-US" dirty="0"/>
              <a:t>Open Discussion with Community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F941C3-28C5-D646-B829-8402B749B8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993" y="6130046"/>
            <a:ext cx="3457129" cy="800261"/>
          </a:xfrm>
          <a:prstGeom prst="rect">
            <a:avLst/>
          </a:prstGeom>
          <a:effectLst>
            <a:outerShdw blurRad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6876E7-B53B-AC4F-8E0D-E1FF8A6D6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55" y="323931"/>
            <a:ext cx="3203114" cy="58610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F619BF4-09EA-363E-21C5-13DD999212BA}"/>
              </a:ext>
            </a:extLst>
          </p:cNvPr>
          <p:cNvSpPr txBox="1">
            <a:spLocks/>
          </p:cNvSpPr>
          <p:nvPr/>
        </p:nvSpPr>
        <p:spPr>
          <a:xfrm>
            <a:off x="354280" y="2468417"/>
            <a:ext cx="11483439" cy="2478271"/>
          </a:xfrm>
          <a:prstGeom prst="rect">
            <a:avLst/>
          </a:prstGeom>
          <a:solidFill>
            <a:schemeClr val="tx1">
              <a:alpha val="49602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0100" indent="-457200" algn="ctr">
              <a:lnSpc>
                <a:spcPct val="100000"/>
              </a:lnSpc>
              <a:buFont typeface="+mj-lt"/>
              <a:buAutoNum type="arabicPeriod" startAt="6"/>
            </a:pPr>
            <a:r>
              <a:rPr lang="en-US" sz="3200" dirty="0"/>
              <a:t>How would your technology / capability (or </a:t>
            </a:r>
            <a:r>
              <a:rPr lang="en-US" sz="3200" i="1" dirty="0"/>
              <a:t>future </a:t>
            </a:r>
            <a:r>
              <a:rPr lang="en-US" sz="3200" dirty="0"/>
              <a:t>technology / capability) mitigate risk for operations for finding, excavating, and moving regolith?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457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9342C89-BE9C-DA42-8C4F-3393732FF6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99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210B3-B280-B942-9DF1-0BBF09169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047" y="2261706"/>
            <a:ext cx="10714892" cy="1448788"/>
          </a:xfrm>
          <a:solidFill>
            <a:schemeClr val="tx1">
              <a:alpha val="49602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algn="ctr">
              <a:spcBef>
                <a:spcPts val="0"/>
              </a:spcBef>
              <a:spcAft>
                <a:spcPts val="400"/>
              </a:spcAft>
            </a:pPr>
            <a:r>
              <a:rPr lang="en-US" dirty="0"/>
              <a:t>Open Discussion: Thoughts on Monthly Meeting Structure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F941C3-28C5-D646-B829-8402B749B8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993" y="6130046"/>
            <a:ext cx="3457129" cy="800261"/>
          </a:xfrm>
          <a:prstGeom prst="rect">
            <a:avLst/>
          </a:prstGeom>
          <a:effectLst>
            <a:outerShdw blurRad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6876E7-B53B-AC4F-8E0D-E1FF8A6D6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55" y="323931"/>
            <a:ext cx="3203114" cy="58610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F619BF4-09EA-363E-21C5-13DD999212BA}"/>
              </a:ext>
            </a:extLst>
          </p:cNvPr>
          <p:cNvSpPr txBox="1">
            <a:spLocks/>
          </p:cNvSpPr>
          <p:nvPr/>
        </p:nvSpPr>
        <p:spPr>
          <a:xfrm>
            <a:off x="116773" y="3710494"/>
            <a:ext cx="11483439" cy="2346946"/>
          </a:xfrm>
          <a:prstGeom prst="rect">
            <a:avLst/>
          </a:prstGeom>
          <a:solidFill>
            <a:schemeClr val="tx1">
              <a:alpha val="49602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7713" indent="-404813">
              <a:lnSpc>
                <a:spcPct val="100000"/>
              </a:lnSpc>
              <a:buFont typeface="+mj-lt"/>
              <a:buAutoNum type="arabicPeriod"/>
            </a:pPr>
            <a:r>
              <a:rPr lang="en-US" sz="2400" u="sng" dirty="0"/>
              <a:t>Seminar-style</a:t>
            </a:r>
            <a:r>
              <a:rPr lang="en-US" sz="2400" dirty="0"/>
              <a:t>: 1-2 talks from members of the community</a:t>
            </a:r>
          </a:p>
          <a:p>
            <a:pPr marL="747713" indent="-404813">
              <a:lnSpc>
                <a:spcPct val="100000"/>
              </a:lnSpc>
              <a:buFont typeface="+mj-lt"/>
              <a:buAutoNum type="arabicPeriod"/>
            </a:pPr>
            <a:r>
              <a:rPr lang="en-US" sz="2400" u="sng" dirty="0"/>
              <a:t>Working-style</a:t>
            </a:r>
            <a:r>
              <a:rPr lang="en-US" sz="2400" dirty="0"/>
              <a:t>: discussing priorities relevant to a specific gap, and trying to determine a path to closing that gap</a:t>
            </a:r>
          </a:p>
          <a:p>
            <a:pPr marL="747713" indent="-404813">
              <a:lnSpc>
                <a:spcPct val="100000"/>
              </a:lnSpc>
              <a:buFont typeface="+mj-lt"/>
              <a:buAutoNum type="arabicPeriod"/>
            </a:pPr>
            <a:r>
              <a:rPr lang="en-US" sz="2400" u="sng" dirty="0"/>
              <a:t>Networking-style</a:t>
            </a:r>
            <a:r>
              <a:rPr lang="en-US" sz="2400" dirty="0"/>
              <a:t>: free-for-all breakout rooms to network and collaborate</a:t>
            </a:r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19BF7D4B-7454-F6BB-1019-EA017A1B81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6803" y="-299"/>
            <a:ext cx="2265197" cy="22651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FFF827-BD6B-029E-6842-39E824AFC422}"/>
              </a:ext>
            </a:extLst>
          </p:cNvPr>
          <p:cNvSpPr txBox="1"/>
          <p:nvPr/>
        </p:nvSpPr>
        <p:spPr>
          <a:xfrm>
            <a:off x="4857008" y="52367"/>
            <a:ext cx="5069795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hlinkClick r:id="rId7"/>
              </a:rPr>
              <a:t>https://forms.gle/gZxGPxArwJHWFZ2C9</a:t>
            </a:r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ISRU End-Of-Year Survey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E60C4E0-41EA-DCF7-2ADA-6A122FF1D07B}"/>
              </a:ext>
            </a:extLst>
          </p:cNvPr>
          <p:cNvCxnSpPr>
            <a:cxnSpLocks/>
          </p:cNvCxnSpPr>
          <p:nvPr/>
        </p:nvCxnSpPr>
        <p:spPr>
          <a:xfrm>
            <a:off x="9025247" y="522514"/>
            <a:ext cx="901556" cy="38751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5249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1100"/>
            <a:ext cx="11277600" cy="762000"/>
          </a:xfrm>
        </p:spPr>
        <p:txBody>
          <a:bodyPr/>
          <a:lstStyle/>
          <a:p>
            <a:r>
              <a:rPr lang="en-US" dirty="0"/>
              <a:t>Topical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483" y="2655276"/>
            <a:ext cx="11748051" cy="38404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err="1"/>
              <a:t>Vlada</a:t>
            </a:r>
            <a:r>
              <a:rPr lang="en-US" sz="3600" dirty="0"/>
              <a:t> </a:t>
            </a:r>
            <a:r>
              <a:rPr lang="en-US" sz="3600" dirty="0" err="1"/>
              <a:t>Stamenković</a:t>
            </a:r>
            <a:br>
              <a:rPr lang="en-US" sz="3600" dirty="0"/>
            </a:br>
            <a:r>
              <a:rPr lang="en-US" sz="3600" i="1" dirty="0"/>
              <a:t>Blue Origin</a:t>
            </a:r>
          </a:p>
          <a:p>
            <a:pPr marL="0" indent="0" algn="ctr">
              <a:buNone/>
            </a:pPr>
            <a:endParaRPr lang="en-US" sz="3600" i="1" dirty="0"/>
          </a:p>
          <a:p>
            <a:pPr marL="0" indent="0" algn="ctr">
              <a:spcAft>
                <a:spcPts val="600"/>
              </a:spcAft>
              <a:buNone/>
            </a:pPr>
            <a:r>
              <a:rPr lang="en-US" sz="3600" dirty="0"/>
              <a:t>“Space Resources at Blue Origin”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15 March 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211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90800-86F3-0046-A16B-FBF71F11F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313" y="276860"/>
            <a:ext cx="6939280" cy="762000"/>
          </a:xfrm>
        </p:spPr>
        <p:txBody>
          <a:bodyPr/>
          <a:lstStyle/>
          <a:p>
            <a:pPr algn="ctr"/>
            <a:r>
              <a:rPr lang="en-US" dirty="0"/>
              <a:t>Agenda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F6108-F94E-374C-92DA-0CB3D08AD4F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15 March 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E00A2-DE63-884C-AB47-FD1C1FCF43A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0305AD-6D65-6A4D-BFA5-2A494242545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8040" y="1424372"/>
            <a:ext cx="10559135" cy="390791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General updates and house-keeping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dirty="0"/>
              <a:t>APL is happy to consult as appropriate with ISRU and CC related technologies. </a:t>
            </a:r>
            <a:r>
              <a:rPr lang="en-US" b="1" dirty="0"/>
              <a:t>This includes site visits!</a:t>
            </a:r>
            <a:endParaRPr lang="en-US" b="1" dirty="0">
              <a:solidFill>
                <a:srgbClr val="FF0000"/>
              </a:solidFill>
            </a:endParaRP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dirty="0"/>
              <a:t>Upcoming Meetings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dirty="0"/>
              <a:t>Funding Opportunities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dirty="0"/>
              <a:t>Panel: “Finding, Excavating, and Moving Regolith for ISRU Use”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dirty="0"/>
              <a:t>Michelle Keegan (</a:t>
            </a:r>
            <a:r>
              <a:rPr lang="en-US" i="1" dirty="0"/>
              <a:t>AROSE</a:t>
            </a:r>
            <a:r>
              <a:rPr lang="en-US" dirty="0"/>
              <a:t>)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dirty="0"/>
              <a:t>Micah Schaible (</a:t>
            </a:r>
            <a:r>
              <a:rPr lang="en-US" i="1" dirty="0"/>
              <a:t>Georgia Institute of Technology</a:t>
            </a:r>
            <a:r>
              <a:rPr lang="en-US" dirty="0"/>
              <a:t>)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dirty="0"/>
              <a:t>Terry Fong (</a:t>
            </a:r>
            <a:r>
              <a:rPr lang="en-US" i="1" dirty="0"/>
              <a:t>NASA Ames</a:t>
            </a:r>
            <a:r>
              <a:rPr lang="en-US" dirty="0"/>
              <a:t>)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dirty="0"/>
              <a:t>Melissa Roth (</a:t>
            </a:r>
            <a:r>
              <a:rPr lang="en-US" i="1" dirty="0"/>
              <a:t>Off Planet Research</a:t>
            </a:r>
            <a:r>
              <a:rPr lang="en-US" dirty="0"/>
              <a:t>)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dirty="0"/>
              <a:t>Open Discussion with Community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dirty="0"/>
              <a:t>Bring your questions and ideas! Much of this meeting is reserved for audience Q&amp;A and open discussion.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440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CF6753A-3D94-D24C-8317-B19910F1B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318" y="273244"/>
            <a:ext cx="5801360" cy="762000"/>
          </a:xfrm>
        </p:spPr>
        <p:txBody>
          <a:bodyPr/>
          <a:lstStyle/>
          <a:p>
            <a:r>
              <a:rPr lang="en-US" dirty="0"/>
              <a:t>Notable News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141DF-3881-9F4C-B98D-E3C32D31A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4A27A-71D7-D144-92D7-2DC26EE9771C}" type="datetime3">
              <a:rPr lang="en-US" smtClean="0"/>
              <a:t>15 March 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DE05B-B052-C042-A6B4-D00E38022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CE7D8A-AABD-A4D7-1771-9B9523F908A6}"/>
              </a:ext>
            </a:extLst>
          </p:cNvPr>
          <p:cNvSpPr txBox="1"/>
          <p:nvPr/>
        </p:nvSpPr>
        <p:spPr>
          <a:xfrm>
            <a:off x="167573" y="909136"/>
            <a:ext cx="6793297" cy="1015663"/>
          </a:xfrm>
          <a:prstGeom prst="rect">
            <a:avLst/>
          </a:prstGeom>
          <a:solidFill>
            <a:srgbClr val="595959">
              <a:alpha val="76000"/>
            </a:srgb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Intuitive Machines IM-1 Odysseus successful landing!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(First private company ever to land, and also the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first US lander since Apollo)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4" descr="Intuitive Machines' Moon Lander Captures Stunning Shot Of Earth. See Pics">
            <a:extLst>
              <a:ext uri="{FF2B5EF4-FFF2-40B4-BE49-F238E27FC236}">
                <a16:creationId xmlns:a16="http://schemas.microsoft.com/office/drawing/2014/main" id="{25CCD0B3-8D73-B955-F7B8-28C594B57E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9" r="4086"/>
          <a:stretch/>
        </p:blipFill>
        <p:spPr bwMode="auto">
          <a:xfrm>
            <a:off x="4038477" y="2560691"/>
            <a:ext cx="3536464" cy="308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27C3EB-215A-0B66-AB19-CD016EA02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71" y="3092301"/>
            <a:ext cx="3833162" cy="255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3E1261-0266-539B-F1DB-66A3E83B92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4941" y="1035244"/>
            <a:ext cx="4029751" cy="538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75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686" y="272153"/>
            <a:ext cx="7508240" cy="762000"/>
          </a:xfrm>
        </p:spPr>
        <p:txBody>
          <a:bodyPr/>
          <a:lstStyle/>
          <a:p>
            <a:r>
              <a:rPr lang="en-US" dirty="0"/>
              <a:t>Upcoming Meetings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236" y="918423"/>
            <a:ext cx="11661690" cy="526618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Space Resources Week (March 25-27)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hlinkClick r:id="rId3"/>
              </a:rPr>
              <a:t>https://www.spaceresourcesweek.lu/</a:t>
            </a:r>
            <a:endParaRPr lang="en-US" dirty="0"/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European Convention Center Luxembourg &amp; Virtual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2024 LSIC Spring Meeting (April 23-25)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hlinkClick r:id="rId4"/>
              </a:rPr>
              <a:t>https://lsic.jhuapl.edu/Events/Agenda/index.php?id=465</a:t>
            </a:r>
            <a:r>
              <a:rPr lang="en-US" dirty="0"/>
              <a:t>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JHU/APL </a:t>
            </a:r>
            <a:r>
              <a:rPr lang="en-US" dirty="0" err="1"/>
              <a:t>Kossiakoff</a:t>
            </a:r>
            <a:r>
              <a:rPr lang="en-US" dirty="0"/>
              <a:t> Center, Laurel, MD &amp; Virtual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Registration closes April 7!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Space Resources Roundtable (June 4-7)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hlinkClick r:id="rId5"/>
              </a:rPr>
              <a:t>https://learn.mines.edu/srr/</a:t>
            </a:r>
            <a:r>
              <a:rPr lang="en-US" dirty="0"/>
              <a:t>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Registration is open!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Abstracts deadline extended! Due March 22!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International Conference on Environmental Systems (ICES) (July 21-25)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hlinkClick r:id="rId6"/>
              </a:rPr>
              <a:t>https://www.ices.space/call-for-paper-2024/</a:t>
            </a:r>
            <a:endParaRPr lang="en-US" dirty="0"/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Sessions include: “Advanced Technologies for In-Situ Resource Utilization”, “Space Architecture”, “Planetary and Spacecraft Dust Properties and Mitigation Technologies”, “Human/Robotics System Integration”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800" b="1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/>
              <a:t>ISRU FG Meetings moving to third Wednesdays at </a:t>
            </a:r>
            <a:r>
              <a:rPr lang="en-US" sz="2800" b="1" u="sng" dirty="0"/>
              <a:t>11am ET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15 March 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0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36312-2463-13F6-8E7E-AB9F4CAD2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0E156D8-2741-94A5-1E6F-4414CFBA9A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442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60EB9-6985-E924-D736-CB507C0B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15 March 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DB6D9-3711-B0E1-AD22-04AF0ED37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724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3D477-2F47-8E9C-7A5B-4DFB36C0E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15 March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06933-FD53-FD55-BE12-217CFC847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3AC65-F63C-38C4-9C19-93ED819B0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0955ED-17F0-B24A-3A3E-17D21AA7D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77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602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D15F2-D3AA-4929-9B0F-A37B96628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Crosscutting Capabilities Schedule Look-Ahead!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B1EF3-213B-449A-823F-6BE58EC65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E6B4E2-F6A1-AB41-B966-6EB53929315C}" type="datetime3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 March 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C3DA6F-6C09-4BDF-AE18-55597B38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CDCBD-78E1-0D41-A999-31B5EBF8E02C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3E8ED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3E8ED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DC237D-9383-4275-A8DC-A56E5942F7D0}"/>
              </a:ext>
            </a:extLst>
          </p:cNvPr>
          <p:cNvSpPr/>
          <p:nvPr/>
        </p:nvSpPr>
        <p:spPr>
          <a:xfrm>
            <a:off x="1266826" y="1314450"/>
            <a:ext cx="3771900" cy="1314450"/>
          </a:xfrm>
          <a:prstGeom prst="rect">
            <a:avLst/>
          </a:prstGeom>
          <a:solidFill>
            <a:srgbClr val="F5D1B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000" dirty="0">
                <a:solidFill>
                  <a:srgbClr val="E7E6E6">
                    <a:lumMod val="25000"/>
                  </a:srgbClr>
                </a:solidFill>
              </a:rPr>
              <a:t>April 23</a:t>
            </a:r>
            <a:r>
              <a:rPr lang="en-US" sz="2000" baseline="30000" dirty="0">
                <a:solidFill>
                  <a:srgbClr val="E7E6E6">
                    <a:lumMod val="25000"/>
                  </a:srgbClr>
                </a:solidFill>
              </a:rPr>
              <a:t>rd</a:t>
            </a:r>
            <a:r>
              <a:rPr lang="en-US" sz="2000" dirty="0">
                <a:solidFill>
                  <a:srgbClr val="E7E6E6">
                    <a:lumMod val="25000"/>
                  </a:srgbClr>
                </a:solidFill>
              </a:rPr>
              <a:t> – 25</a:t>
            </a:r>
            <a:r>
              <a:rPr lang="en-US" sz="2000" baseline="30000" dirty="0">
                <a:solidFill>
                  <a:srgbClr val="E7E6E6">
                    <a:lumMod val="25000"/>
                  </a:srgbClr>
                </a:solidFill>
              </a:rPr>
              <a:t>th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843901-3196-425F-8851-D1547C614462}"/>
              </a:ext>
            </a:extLst>
          </p:cNvPr>
          <p:cNvSpPr/>
          <p:nvPr/>
        </p:nvSpPr>
        <p:spPr>
          <a:xfrm>
            <a:off x="1266825" y="2995289"/>
            <a:ext cx="3771901" cy="1314450"/>
          </a:xfrm>
          <a:prstGeom prst="rect">
            <a:avLst/>
          </a:prstGeom>
          <a:solidFill>
            <a:srgbClr val="DCAA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May 29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2:00PM ET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F3DF33-29A7-45CD-A339-E1ED2A4BB02C}"/>
              </a:ext>
            </a:extLst>
          </p:cNvPr>
          <p:cNvSpPr/>
          <p:nvPr/>
        </p:nvSpPr>
        <p:spPr>
          <a:xfrm>
            <a:off x="1266824" y="4747888"/>
            <a:ext cx="3771901" cy="1314450"/>
          </a:xfrm>
          <a:prstGeom prst="rect">
            <a:avLst/>
          </a:prstGeom>
          <a:solidFill>
            <a:srgbClr val="9473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June 27th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11:00 am ET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0276984-2E53-412E-8035-A2779D4190E2}"/>
              </a:ext>
            </a:extLst>
          </p:cNvPr>
          <p:cNvSpPr/>
          <p:nvPr/>
        </p:nvSpPr>
        <p:spPr>
          <a:xfrm>
            <a:off x="5429250" y="1476042"/>
            <a:ext cx="5352165" cy="1076325"/>
          </a:xfrm>
          <a:prstGeom prst="roundRect">
            <a:avLst/>
          </a:prstGeom>
          <a:solidFill>
            <a:srgbClr val="F5D1B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Spring Meeting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08AFE59-3C49-4884-AADA-2793B3C1C4CD}"/>
              </a:ext>
            </a:extLst>
          </p:cNvPr>
          <p:cNvSpPr/>
          <p:nvPr/>
        </p:nvSpPr>
        <p:spPr>
          <a:xfrm>
            <a:off x="5429249" y="3114351"/>
            <a:ext cx="5352165" cy="1076325"/>
          </a:xfrm>
          <a:prstGeom prst="roundRect">
            <a:avLst/>
          </a:prstGeom>
          <a:solidFill>
            <a:srgbClr val="DCAA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Joint telecon with E&amp;C</a:t>
            </a:r>
          </a:p>
          <a:p>
            <a:pPr algn="ctr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Topic</a:t>
            </a:r>
            <a:r>
              <a:rPr lang="en-US" sz="2000" dirty="0">
                <a:solidFill>
                  <a:srgbClr val="FFFFFF"/>
                </a:solidFill>
                <a:latin typeface="Arial" panose="020B0604020202020204"/>
              </a:rPr>
              <a:t>: Lunar Community Master Plan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7C8E0A7-FCEC-4F02-B0DE-51050822A743}"/>
              </a:ext>
            </a:extLst>
          </p:cNvPr>
          <p:cNvSpPr/>
          <p:nvPr/>
        </p:nvSpPr>
        <p:spPr>
          <a:xfrm>
            <a:off x="5429248" y="4866950"/>
            <a:ext cx="5352165" cy="1076325"/>
          </a:xfrm>
          <a:prstGeom prst="roundRect">
            <a:avLst/>
          </a:prstGeom>
          <a:solidFill>
            <a:srgbClr val="9473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Joint telecon with Surface Power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B07D442-A99B-42BE-A24E-923764847452}"/>
              </a:ext>
            </a:extLst>
          </p:cNvPr>
          <p:cNvSpPr/>
          <p:nvPr/>
        </p:nvSpPr>
        <p:spPr>
          <a:xfrm>
            <a:off x="866775" y="1031081"/>
            <a:ext cx="1104900" cy="1104900"/>
          </a:xfrm>
          <a:prstGeom prst="ellipse">
            <a:avLst/>
          </a:prstGeom>
          <a:solidFill>
            <a:srgbClr val="F5D1B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03F5ED1-AAF1-493F-8E17-BCD8A3235DBE}"/>
              </a:ext>
            </a:extLst>
          </p:cNvPr>
          <p:cNvSpPr/>
          <p:nvPr/>
        </p:nvSpPr>
        <p:spPr>
          <a:xfrm>
            <a:off x="866776" y="2702233"/>
            <a:ext cx="1104900" cy="1104900"/>
          </a:xfrm>
          <a:prstGeom prst="ellipse">
            <a:avLst/>
          </a:prstGeom>
          <a:solidFill>
            <a:srgbClr val="DCAAA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511BFCE-9C1B-4D7E-8426-6C59A08003CB}"/>
              </a:ext>
            </a:extLst>
          </p:cNvPr>
          <p:cNvSpPr/>
          <p:nvPr/>
        </p:nvSpPr>
        <p:spPr>
          <a:xfrm>
            <a:off x="866776" y="4373385"/>
            <a:ext cx="1104900" cy="1104900"/>
          </a:xfrm>
          <a:prstGeom prst="ellipse">
            <a:avLst/>
          </a:prstGeom>
          <a:solidFill>
            <a:srgbClr val="94738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7" name="Graphic 16" descr="Beaker with solid fill">
            <a:extLst>
              <a:ext uri="{FF2B5EF4-FFF2-40B4-BE49-F238E27FC236}">
                <a16:creationId xmlns:a16="http://schemas.microsoft.com/office/drawing/2014/main" id="{218DD9E6-C073-4A91-B0C5-6C4BB065F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2025" y="1090289"/>
            <a:ext cx="914400" cy="914400"/>
          </a:xfrm>
          <a:prstGeom prst="rect">
            <a:avLst/>
          </a:prstGeom>
        </p:spPr>
      </p:pic>
      <p:pic>
        <p:nvPicPr>
          <p:cNvPr id="19" name="Graphic 18" descr="Plant with solid fill">
            <a:extLst>
              <a:ext uri="{FF2B5EF4-FFF2-40B4-BE49-F238E27FC236}">
                <a16:creationId xmlns:a16="http://schemas.microsoft.com/office/drawing/2014/main" id="{007431E3-4AFA-467F-AF01-4BE288A99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2025" y="2788766"/>
            <a:ext cx="914400" cy="914400"/>
          </a:xfrm>
          <a:prstGeom prst="rect">
            <a:avLst/>
          </a:prstGeom>
        </p:spPr>
      </p:pic>
      <p:pic>
        <p:nvPicPr>
          <p:cNvPr id="21" name="Graphic 20" descr="Tools with solid fill">
            <a:extLst>
              <a:ext uri="{FF2B5EF4-FFF2-40B4-BE49-F238E27FC236}">
                <a16:creationId xmlns:a16="http://schemas.microsoft.com/office/drawing/2014/main" id="{C3A39511-1C5F-4475-9D05-BD8C5B9A79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4889" y="4493580"/>
            <a:ext cx="828675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62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4599033-53FE-45F6-8010-18939B6E1C3A}"/>
              </a:ext>
            </a:extLst>
          </p:cNvPr>
          <p:cNvSpPr/>
          <p:nvPr/>
        </p:nvSpPr>
        <p:spPr>
          <a:xfrm>
            <a:off x="450683" y="1473798"/>
            <a:ext cx="6991350" cy="4965102"/>
          </a:xfrm>
          <a:prstGeom prst="rect">
            <a:avLst/>
          </a:prstGeom>
          <a:solidFill>
            <a:schemeClr val="bg2">
              <a:lumMod val="25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D3B629-D191-4FEF-B062-625A028F3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Crosscutting Capabilities Logistical Information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61B8D-25FD-4310-A653-14A172C5984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4931B7-E6F4-684C-ACFC-44768C603396}" type="datetime3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 March 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FAFDC7-2DEB-4A86-BE28-76F5EAE6B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CDCBD-78E1-0D41-A999-31B5EBF8E02C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3E8ED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3E8ED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E4E2F1-ECE6-4713-A502-13A176F700EA}"/>
              </a:ext>
            </a:extLst>
          </p:cNvPr>
          <p:cNvSpPr txBox="1"/>
          <p:nvPr/>
        </p:nvSpPr>
        <p:spPr>
          <a:xfrm>
            <a:off x="821624" y="3429000"/>
            <a:ext cx="6258459" cy="28738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Website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https://lsic.jhuapl.edu/Our-Work/Focus-Areas/index.php?fg=Crosscutting%20Capabilities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Confluence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https://lsic-wiki.jhuapl.edu/pages/viewpage.action?spaceKey=CC&amp;title=Crosscutting+Capabilities+Home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Arial" panose="020B0604020202020204"/>
              </a:rPr>
              <a:t>Email listserv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Arial" panose="020B0604020202020204"/>
                <a:hlinkClick r:id="rId4"/>
              </a:rPr>
              <a:t>https://lsic.jhuapl.edu/News/Sign-Up.php</a:t>
            </a:r>
            <a:endParaRPr lang="en-US" sz="2000" dirty="0">
              <a:solidFill>
                <a:srgbClr val="FFFFFF"/>
              </a:solidFill>
              <a:latin typeface="Arial" panose="020B0604020202020204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Arial" panose="020B0604020202020204"/>
              </a:rPr>
              <a:t>Update your registration if you change organizations!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3CEE15-EDA7-4ED8-9200-F9FE91000A77}"/>
              </a:ext>
            </a:extLst>
          </p:cNvPr>
          <p:cNvSpPr/>
          <p:nvPr/>
        </p:nvSpPr>
        <p:spPr>
          <a:xfrm>
            <a:off x="7812974" y="1816473"/>
            <a:ext cx="3886199" cy="1733550"/>
          </a:xfrm>
          <a:prstGeom prst="rect">
            <a:avLst/>
          </a:prstGeom>
          <a:solidFill>
            <a:schemeClr val="bg2">
              <a:lumMod val="25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How to Contact us!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Facilitator_Crosscutting@jhuapl.edu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321580-C8CB-47B5-8680-891D5E80589D}"/>
              </a:ext>
            </a:extLst>
          </p:cNvPr>
          <p:cNvSpPr/>
          <p:nvPr/>
        </p:nvSpPr>
        <p:spPr>
          <a:xfrm>
            <a:off x="7855118" y="4131565"/>
            <a:ext cx="3886199" cy="1733550"/>
          </a:xfrm>
          <a:prstGeom prst="rect">
            <a:avLst/>
          </a:prstGeom>
          <a:solidFill>
            <a:schemeClr val="bg2">
              <a:lumMod val="25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Need Confluence Access?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lsic-wiki-admins@listserv.jhuapl.edu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58CE23-CACC-44F2-8C50-D71B66F6B4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905" y="1682135"/>
            <a:ext cx="1579554" cy="159980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11AC7BD-AC3C-49FC-8574-366CB67F1A0E}"/>
              </a:ext>
            </a:extLst>
          </p:cNvPr>
          <p:cNvSpPr/>
          <p:nvPr/>
        </p:nvSpPr>
        <p:spPr>
          <a:xfrm>
            <a:off x="3111004" y="1962786"/>
            <a:ext cx="3532484" cy="1098250"/>
          </a:xfrm>
          <a:prstGeom prst="rect">
            <a:avLst/>
          </a:prstGeom>
          <a:solidFill>
            <a:schemeClr val="bg2">
              <a:lumMod val="25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Crosscutting Capabilities Confluence Wiki</a:t>
            </a:r>
          </a:p>
        </p:txBody>
      </p:sp>
    </p:spTree>
    <p:extLst>
      <p:ext uri="{BB962C8B-B14F-4D97-AF65-F5344CB8AC3E}">
        <p14:creationId xmlns:p14="http://schemas.microsoft.com/office/powerpoint/2010/main" val="1629551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8564" y="278117"/>
            <a:ext cx="8403436" cy="762000"/>
          </a:xfrm>
        </p:spPr>
        <p:txBody>
          <a:bodyPr/>
          <a:lstStyle/>
          <a:p>
            <a:r>
              <a:rPr lang="en-US" dirty="0"/>
              <a:t>Funding/Employment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234" y="1263316"/>
            <a:ext cx="11404655" cy="5237172"/>
          </a:xfrm>
        </p:spPr>
        <p:txBody>
          <a:bodyPr>
            <a:normAutofit lnSpcReduction="10000"/>
          </a:bodyPr>
          <a:lstStyle/>
          <a:p>
            <a:pPr marL="325437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FFFFFF"/>
                </a:solidFill>
                <a:latin typeface="Arial" panose="020B0604020202020204"/>
              </a:rPr>
              <a:t>NASA 2024 Minority University Research Education Project (MUREP) Partnership Learning Annual Notification (MPLAN): Deadline April 15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FFFF"/>
                </a:solidFill>
                <a:latin typeface="Arial" panose="020B0604020202020204"/>
                <a:hlinkClick r:id="rId3"/>
              </a:rPr>
              <a:t>https://www.herox.com/NASAMPLAN</a:t>
            </a:r>
            <a:endParaRPr lang="en-US" dirty="0">
              <a:solidFill>
                <a:srgbClr val="FFFFFF"/>
              </a:solidFill>
              <a:latin typeface="Arial" panose="020B0604020202020204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FFFF"/>
                </a:solidFill>
                <a:latin typeface="Arial" panose="020B0604020202020204"/>
              </a:rPr>
              <a:t>MPLAN Awards provide resources to MSIs to further develop ideas, facilitate research and development, and engage stakeholders</a:t>
            </a:r>
          </a:p>
          <a:p>
            <a:pPr marL="325437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FFFFFF"/>
                </a:solidFill>
                <a:latin typeface="Arial" panose="020B0604020202020204"/>
              </a:rPr>
              <a:t>ROSES 2024: F.21 Economic, Social, and Policy Analyses of Lunar Surface Sustainability: Deadline May 17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FFFF"/>
                </a:solidFill>
                <a:latin typeface="Arial" panose="020B0604020202020204"/>
                <a:hlinkClick r:id="rId4"/>
              </a:rPr>
              <a:t>https://nspires.nasaprs.com/external/solicitations/summary.do?solId=%7b48D6B21B-0171-D79D-E111-BCDFCC02E0F0%7d&amp;path=&amp;method=init</a:t>
            </a:r>
            <a:endParaRPr lang="en-US" dirty="0">
              <a:solidFill>
                <a:srgbClr val="FFFFFF"/>
              </a:solidFill>
              <a:latin typeface="Arial" panose="020B0604020202020204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FFFF"/>
                </a:solidFill>
                <a:latin typeface="Arial" panose="020B0604020202020204"/>
              </a:rPr>
              <a:t>Solicitation for proposals to evaluate the economic, social, and political elements of lunar surface sustainability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/>
              <a:t>SBIRs and STTRs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Open SBIRs and STTRs can be found here: </a:t>
            </a:r>
            <a:r>
              <a:rPr lang="en-US" dirty="0">
                <a:hlinkClick r:id="rId5"/>
              </a:rPr>
              <a:t>https://www.sbir.gov/solicitations/open</a:t>
            </a:r>
            <a:endParaRPr lang="en-US" dirty="0">
              <a:solidFill>
                <a:srgbClr val="FFFFFF"/>
              </a:solidFill>
              <a:latin typeface="Arial" panose="020B0604020202020204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537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537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https://lsic.jhuapl.edu/Resources/Funding-Opportunities.php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537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https://lsic.jhuapl.edu/Resources/Funding-Opportunities.php</a:t>
            </a:r>
            <a:endParaRPr lang="en-US" sz="2000" dirty="0">
              <a:solidFill>
                <a:srgbClr val="0537FF"/>
              </a:solidFill>
              <a:latin typeface="Arial" panose="020B0604020202020204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47675" lvl="1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537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15 March 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107396"/>
      </p:ext>
    </p:extLst>
  </p:cSld>
  <p:clrMapOvr>
    <a:masterClrMapping/>
  </p:clrMapOvr>
</p:sld>
</file>

<file path=ppt/theme/theme1.xml><?xml version="1.0" encoding="utf-8"?>
<a:theme xmlns:a="http://schemas.openxmlformats.org/drawingml/2006/main" name="APL-PowerPoint-Theme_dark">
  <a:themeElements>
    <a:clrScheme name="APL PPT Template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C73"/>
      </a:accent1>
      <a:accent2>
        <a:srgbClr val="3E8EDE"/>
      </a:accent2>
      <a:accent3>
        <a:srgbClr val="74AA50"/>
      </a:accent3>
      <a:accent4>
        <a:srgbClr val="D2D755"/>
      </a:accent4>
      <a:accent5>
        <a:srgbClr val="FF9E16"/>
      </a:accent5>
      <a:accent6>
        <a:srgbClr val="E03C30"/>
      </a:accent6>
      <a:hlink>
        <a:srgbClr val="0537FF"/>
      </a:hlink>
      <a:folHlink>
        <a:srgbClr val="953A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bg1"/>
          </a:solidFill>
        </a:ln>
      </a:spPr>
      <a:bodyPr rtlCol="0" anchor="ctr">
        <a:normAutofit/>
      </a:bodyPr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9050">
          <a:noFill/>
        </a:ln>
      </a:spPr>
      <a:bodyPr wrap="square" rtlCol="0">
        <a:spAutoFit/>
      </a:bodyPr>
      <a:lstStyle>
        <a:defPPr>
          <a:defRPr sz="2000" dirty="0" err="1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7" id="{D68E3EF3-C6FA-1E42-A977-969D056CF3F3}" vid="{09EF0690-C9A7-EB48-8012-9DFA8E05901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57BFD2CB1E744298C1AF8AA7379FF3" ma:contentTypeVersion="2" ma:contentTypeDescription="Create a new document." ma:contentTypeScope="" ma:versionID="15c23ae1aff2a31a8746ac30c25ad53f">
  <xsd:schema xmlns:xsd="http://www.w3.org/2001/XMLSchema" xmlns:xs="http://www.w3.org/2001/XMLSchema" xmlns:p="http://schemas.microsoft.com/office/2006/metadata/properties" xmlns:ns1="http://schemas.microsoft.com/sharepoint/v3" xmlns:ns2="http://schemas.microsoft.com/sharepoint/v4" targetNamespace="http://schemas.microsoft.com/office/2006/metadata/properties" ma:root="true" ma:fieldsID="0ebe41797ef7d785f7ee00a308cc1d4d" ns1:_="" ns2:_="">
    <xsd:import namespace="http://schemas.microsoft.com/sharepoint/v3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0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8A0430C-6753-4A49-8EA6-EB015BBD90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67E9159-B4E5-458F-AE2E-4A186E1ACA1C}">
  <ds:schemaRefs>
    <ds:schemaRef ds:uri="http://purl.org/dc/elements/1.1/"/>
    <ds:schemaRef ds:uri="http://schemas.microsoft.com/office/2006/metadata/properties"/>
    <ds:schemaRef ds:uri="http://schemas.microsoft.com/sharepoint/v3"/>
    <ds:schemaRef ds:uri="http://schemas.microsoft.com/sharepoint/v4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6705E72-33D2-49FE-82C1-AC4E719A71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APL-PowerPoint-Theme_light</Template>
  <TotalTime>147277</TotalTime>
  <Words>1443</Words>
  <Application>Microsoft Macintosh PowerPoint</Application>
  <PresentationFormat>Widescreen</PresentationFormat>
  <Paragraphs>189</Paragraphs>
  <Slides>19</Slides>
  <Notes>14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.AppleSystemUIFont</vt:lpstr>
      <vt:lpstr>Arial</vt:lpstr>
      <vt:lpstr>Calibri</vt:lpstr>
      <vt:lpstr>Courier New</vt:lpstr>
      <vt:lpstr>Helvetica</vt:lpstr>
      <vt:lpstr>Wingdings</vt:lpstr>
      <vt:lpstr>APL-PowerPoint-Theme_dark</vt:lpstr>
      <vt:lpstr>LSIC ISRU/CC  Focus Group Monthly  http://lsic.jhuapl.edu/ http://lsic-wiki.jhuapl.edu/ (Confluence sign-up required)</vt:lpstr>
      <vt:lpstr>Agenda</vt:lpstr>
      <vt:lpstr>Notable News</vt:lpstr>
      <vt:lpstr>Upcoming Meetings</vt:lpstr>
      <vt:lpstr>PowerPoint Presentation</vt:lpstr>
      <vt:lpstr>PowerPoint Presentation</vt:lpstr>
      <vt:lpstr>Crosscutting Capabilities Schedule Look-Ahead!</vt:lpstr>
      <vt:lpstr>Crosscutting Capabilities Logistical Information</vt:lpstr>
      <vt:lpstr>Funding/Employment Opportunities</vt:lpstr>
      <vt:lpstr>PowerPoint Presentation</vt:lpstr>
      <vt:lpstr>Brief Panel Discussion</vt:lpstr>
      <vt:lpstr>Discussion Etiquette</vt:lpstr>
      <vt:lpstr>Open Discussion with Community</vt:lpstr>
      <vt:lpstr>Open Discussion with Community</vt:lpstr>
      <vt:lpstr>Open Discussion with Community</vt:lpstr>
      <vt:lpstr>Open Discussion with Community</vt:lpstr>
      <vt:lpstr>Open Discussion with Community</vt:lpstr>
      <vt:lpstr>Open Discussion: Thoughts on Monthly Meeting Structure</vt:lpstr>
      <vt:lpstr>Topical Discussion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Civil Space Update</dc:title>
  <dc:subject/>
  <dc:creator>Microsoft Office User</dc:creator>
  <cp:keywords/>
  <dc:description>Version 1.0</dc:description>
  <cp:lastModifiedBy>Berdis, Jodi R.</cp:lastModifiedBy>
  <cp:revision>1542</cp:revision>
  <cp:lastPrinted>2019-02-27T12:13:48Z</cp:lastPrinted>
  <dcterms:created xsi:type="dcterms:W3CDTF">2019-01-21T11:32:32Z</dcterms:created>
  <dcterms:modified xsi:type="dcterms:W3CDTF">2024-03-15T15:35:58Z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0x0101009757BFD2CB1E744298C1AF8AA7379FF3</vt:lpwstr>
  </property>
</Properties>
</file>