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Lst>
  <p:notesMasterIdLst>
    <p:notesMasterId r:id="rId18"/>
  </p:notesMasterIdLst>
  <p:sldIdLst>
    <p:sldId id="275" r:id="rId5"/>
    <p:sldId id="2199" r:id="rId6"/>
    <p:sldId id="2258" r:id="rId7"/>
    <p:sldId id="2235" r:id="rId8"/>
    <p:sldId id="37964" r:id="rId9"/>
    <p:sldId id="15883" r:id="rId10"/>
    <p:sldId id="37973" r:id="rId11"/>
    <p:sldId id="37974" r:id="rId12"/>
    <p:sldId id="15915" r:id="rId13"/>
    <p:sldId id="15931" r:id="rId14"/>
    <p:sldId id="37970" r:id="rId15"/>
    <p:sldId id="37971" r:id="rId16"/>
    <p:sldId id="379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body" id="{49462F3C-D70E-B942-9FC8-8B758D2FFB9F}">
          <p14:sldIdLst>
            <p14:sldId id="275"/>
            <p14:sldId id="2199"/>
            <p14:sldId id="2258"/>
            <p14:sldId id="2235"/>
            <p14:sldId id="37964"/>
            <p14:sldId id="15883"/>
            <p14:sldId id="37973"/>
            <p14:sldId id="37974"/>
            <p14:sldId id="15915"/>
            <p14:sldId id="15931"/>
            <p14:sldId id="37970"/>
            <p14:sldId id="37971"/>
            <p14:sldId id="379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180"/>
    <a:srgbClr val="F8E180"/>
    <a:srgbClr val="3B3838"/>
    <a:srgbClr val="0E3065"/>
    <a:srgbClr val="0F3470"/>
    <a:srgbClr val="595959"/>
    <a:srgbClr val="B2D2F2"/>
    <a:srgbClr val="0099FF"/>
    <a:srgbClr val="73FE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94685" autoAdjust="0"/>
  </p:normalViewPr>
  <p:slideViewPr>
    <p:cSldViewPr snapToGrid="0" snapToObjects="1" showGuides="1">
      <p:cViewPr varScale="1">
        <p:scale>
          <a:sx n="113" d="100"/>
          <a:sy n="113" d="100"/>
        </p:scale>
        <p:origin x="1232" y="176"/>
      </p:cViewPr>
      <p:guideLst/>
    </p:cSldViewPr>
  </p:slideViewPr>
  <p:notesTextViewPr>
    <p:cViewPr>
      <p:scale>
        <a:sx n="100" d="100"/>
        <a:sy n="100" d="100"/>
      </p:scale>
      <p:origin x="0" y="0"/>
    </p:cViewPr>
  </p:notesTextViewPr>
  <p:sorterViewPr>
    <p:cViewPr>
      <p:scale>
        <a:sx n="169" d="100"/>
        <a:sy n="169"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4/17/24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sic.jhuapl.edu/Resources/Funding-Opportunities.php"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lsic.jhuapl.edu/Resources/Opportunities.php?f=Job"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905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22630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3</a:t>
            </a:fld>
            <a:endParaRPr lang="en-US" dirty="0"/>
          </a:p>
        </p:txBody>
      </p:sp>
    </p:spTree>
    <p:extLst>
      <p:ext uri="{BB962C8B-B14F-4D97-AF65-F5344CB8AC3E}">
        <p14:creationId xmlns:p14="http://schemas.microsoft.com/office/powerpoint/2010/main" val="424099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248132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0537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https://lsic.jhuapl.edu/Resources/Funding-Opportunities.php</a:t>
            </a:r>
            <a:endParaRPr lang="en-US" sz="1200" dirty="0">
              <a:solidFill>
                <a:srgbClr val="FFFFFF"/>
              </a:solidFill>
              <a:latin typeface="Arial" panose="020B0604020202020204"/>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hlinkClick r:id="rId4"/>
              </a:rPr>
              <a:t>https://lsic.jhuapl.edu/Resources/Opportunities.php?f=Job</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 </a:t>
            </a: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10000"/>
              </a:lnSpc>
              <a:spcBef>
                <a:spcPts val="0"/>
              </a:spcBef>
              <a:spcAft>
                <a:spcPts val="60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"While DARPA’s traditional purview has been programs in support of national security, as America and its allies return to the Moon, DARPA will support United States Government civil space activities to develop technology purely for non-military applications, to include use by civil space activities on the surface of the Moon."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6</a:t>
            </a:fld>
            <a:endParaRPr lang="en-US" dirty="0"/>
          </a:p>
        </p:txBody>
      </p:sp>
    </p:spTree>
    <p:extLst>
      <p:ext uri="{BB962C8B-B14F-4D97-AF65-F5344CB8AC3E}">
        <p14:creationId xmlns:p14="http://schemas.microsoft.com/office/powerpoint/2010/main" val="129169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9</a:t>
            </a:fld>
            <a:endParaRPr lang="en-US" dirty="0"/>
          </a:p>
        </p:txBody>
      </p:sp>
    </p:spTree>
    <p:extLst>
      <p:ext uri="{BB962C8B-B14F-4D97-AF65-F5344CB8AC3E}">
        <p14:creationId xmlns:p14="http://schemas.microsoft.com/office/powerpoint/2010/main" val="411532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250242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161507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1325408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17 April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17 April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17 April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17 April 2024</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17 April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17 April 2024</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17 April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17 April 2024</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17 April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17 April 2024</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17 April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17 April 2024</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17 April 2024</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17 April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17 April 2024</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17 April 2024</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17 April 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17 April 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17 April 2024</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17 April 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17 April 2024</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17 April 2024</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17 April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17 April 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17 April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17 April 2024</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2421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17 April 2024</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17 April 2024</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17 April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17 April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E3AACF2-2AC4-EDFD-741A-AE403D68BA71}"/>
              </a:ext>
            </a:extLst>
          </p:cNvPr>
          <p:cNvPicPr>
            <a:picLocks noChangeAspect="1"/>
          </p:cNvPicPr>
          <p:nvPr userDrawn="1"/>
        </p:nvPicPr>
        <p:blipFill rotWithShape="1">
          <a:blip r:embed="rId4"/>
          <a:srcRect r="21179"/>
          <a:stretch/>
        </p:blipFill>
        <p:spPr>
          <a:xfrm>
            <a:off x="0" y="0"/>
            <a:ext cx="4324422" cy="914400"/>
          </a:xfrm>
          <a:prstGeom prst="rect">
            <a:avLst/>
          </a:prstGeom>
        </p:spPr>
      </p:pic>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17 April 2024</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17 April 2024</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17 April 2024</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Jodi.Berdis@jhuapl.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hyperlink" Target="mailto:Karl.Hibbitts@jhuapl.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lsic.jhuapl.edu/Events/Agenda/index.php?id=465"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ices.space/call-for-paper-2024/" TargetMode="External"/><Relationship Id="rId5" Type="http://schemas.openxmlformats.org/officeDocument/2006/relationships/hyperlink" Target="https://learn.mines.edu/srr/" TargetMode="External"/><Relationship Id="rId4" Type="http://schemas.openxmlformats.org/officeDocument/2006/relationships/hyperlink" Target="https://sservi.nasa.gov/nasa-usgs-workshop/"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nspires.nasaprs.com/external/solicitations/summary.do?solId=%7b48D6B21B-0171-D79D-E111-BCDFCC02E0F0%7d&amp;path=&amp;method=init" TargetMode="External"/><Relationship Id="rId7" Type="http://schemas.openxmlformats.org/officeDocument/2006/relationships/hyperlink" Target="https://lsic.jhuapl.edu/Resources/Funding-Opportunities.php"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forms.gle/qj2KYkDeUVp6TrwU6" TargetMode="External"/><Relationship Id="rId5" Type="http://schemas.openxmlformats.org/officeDocument/2006/relationships/hyperlink" Target="https://tinyurl.com/NASA-ESI24" TargetMode="External"/><Relationship Id="rId4" Type="http://schemas.openxmlformats.org/officeDocument/2006/relationships/hyperlink" Target="https://www.sbir.gov/solicitations/ope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asa.gov/spacetechpriorities/" TargetMode="External"/><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hyperlink" Target="https://nasaevents.webex.com/weblink/register/rcae59bd2d9d8c4fbc63255f0f0acd28d" TargetMode="External"/><Relationship Id="rId4" Type="http://schemas.openxmlformats.org/officeDocument/2006/relationships/hyperlink" Target="https://techport.nasa.gov/strategy"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techport.nasa.gov/strategy"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2972577"/>
            <a:ext cx="7759338" cy="2098488"/>
          </a:xfrm>
        </p:spPr>
        <p:txBody>
          <a:bodyPr>
            <a:normAutofit/>
          </a:bodyPr>
          <a:lstStyle/>
          <a:p>
            <a:r>
              <a:rPr lang="en-US" sz="3600" b="0" dirty="0">
                <a:solidFill>
                  <a:srgbClr val="F9E180"/>
                </a:solidFill>
              </a:rPr>
              <a:t>LSIC ISRU Focus Group Monthly </a:t>
            </a:r>
            <a:br>
              <a:rPr lang="en-US" sz="3600" b="0" dirty="0">
                <a:solidFill>
                  <a:srgbClr val="F9E180"/>
                </a:solidFill>
              </a:rPr>
            </a:br>
            <a:r>
              <a:rPr lang="en-US" sz="2400" b="0" dirty="0">
                <a:solidFill>
                  <a:srgbClr val="FFFF00"/>
                </a:solidFill>
              </a:rPr>
              <a:t>http://lsic.jhuapl.edu/</a:t>
            </a:r>
            <a:br>
              <a:rPr lang="en-US" sz="2400" b="0" dirty="0">
                <a:solidFill>
                  <a:srgbClr val="FFFF00"/>
                </a:solidFill>
              </a:rPr>
            </a:br>
            <a:r>
              <a:rPr lang="en-US" sz="2400" b="0" dirty="0">
                <a:solidFill>
                  <a:srgbClr val="FFFF00"/>
                </a:solidFill>
              </a:rPr>
              <a:t>http://lsic-wiki.jhuapl.edu/ (Confluence sign-up required)</a:t>
            </a:r>
            <a:endParaRPr lang="en-US" sz="3600" dirty="0">
              <a:solidFill>
                <a:srgbClr val="FFFF0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200" y="4601436"/>
            <a:ext cx="7759338" cy="570163"/>
          </a:xfrm>
        </p:spPr>
        <p:txBody>
          <a:bodyPr/>
          <a:lstStyle/>
          <a:p>
            <a:r>
              <a:rPr lang="en-US" dirty="0"/>
              <a:t>April 17, 2024</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8" y="5246169"/>
            <a:ext cx="7759338" cy="1343173"/>
          </a:xfrm>
        </p:spPr>
        <p:txBody>
          <a:bodyPr>
            <a:noAutofit/>
          </a:bodyPr>
          <a:lstStyle/>
          <a:p>
            <a:pPr>
              <a:lnSpc>
                <a:spcPct val="120000"/>
              </a:lnSpc>
            </a:pPr>
            <a:r>
              <a:rPr lang="en-US" sz="1800" dirty="0">
                <a:solidFill>
                  <a:srgbClr val="F9E180"/>
                </a:solidFill>
              </a:rPr>
              <a:t>Jodi Berdis, Karl Hibbitts, Michael Nord, Rick Miller, Anthony Coburger</a:t>
            </a:r>
          </a:p>
          <a:p>
            <a:pPr>
              <a:lnSpc>
                <a:spcPct val="120000"/>
              </a:lnSpc>
            </a:pPr>
            <a:endParaRPr lang="en-US" dirty="0">
              <a:solidFill>
                <a:srgbClr val="F9E180"/>
              </a:solidFill>
            </a:endParaRPr>
          </a:p>
          <a:p>
            <a:pPr>
              <a:lnSpc>
                <a:spcPct val="120000"/>
              </a:lnSpc>
            </a:pPr>
            <a:r>
              <a:rPr lang="en-US" u="sng" dirty="0">
                <a:hlinkClick r:id="rId3">
                  <a:extLst>
                    <a:ext uri="{A12FA001-AC4F-418D-AE19-62706E023703}">
                      <ahyp:hlinkClr xmlns:ahyp="http://schemas.microsoft.com/office/drawing/2018/hyperlinkcolor" val="tx"/>
                    </a:ext>
                  </a:extLst>
                </a:hlinkClick>
              </a:rPr>
              <a:t>Jodi.Berdis@jhuapl.edu</a:t>
            </a:r>
            <a:r>
              <a:rPr lang="en-US" u="sng" dirty="0"/>
              <a:t>, </a:t>
            </a:r>
            <a:r>
              <a:rPr lang="en-US" u="sng" dirty="0">
                <a:hlinkClick r:id="rId4">
                  <a:extLst>
                    <a:ext uri="{A12FA001-AC4F-418D-AE19-62706E023703}">
                      <ahyp:hlinkClr xmlns:ahyp="http://schemas.microsoft.com/office/drawing/2018/hyperlinkcolor" val="tx"/>
                    </a:ext>
                  </a:extLst>
                </a:hlinkClick>
              </a:rPr>
              <a:t>Karl.Hibbitts@jhuapl.edu</a:t>
            </a:r>
            <a:r>
              <a:rPr lang="en-US" u="sng" dirty="0"/>
              <a:t>, </a:t>
            </a:r>
            <a:r>
              <a:rPr lang="en-US" u="sng" dirty="0" err="1"/>
              <a:t>Michael.Nord@jhuapl.edu</a:t>
            </a:r>
            <a:r>
              <a:rPr lang="en-US" u="sng" dirty="0"/>
              <a:t>, </a:t>
            </a:r>
            <a:r>
              <a:rPr lang="en-US" u="sng" dirty="0" err="1"/>
              <a:t>Richard.S.Miller@jhuapl.edu</a:t>
            </a:r>
            <a:r>
              <a:rPr lang="en-US" u="sng" dirty="0"/>
              <a:t>, </a:t>
            </a:r>
            <a:r>
              <a:rPr lang="en-US" u="sng" dirty="0" err="1"/>
              <a:t>Anthony.Coburger@jhuapl.edu</a:t>
            </a:r>
            <a:endParaRPr lang="en-US" u="sng" dirty="0"/>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17 April 2024</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5"/>
          <a:srcRect r="28000"/>
          <a:stretch/>
        </p:blipFill>
        <p:spPr>
          <a:xfrm>
            <a:off x="78551" y="230300"/>
            <a:ext cx="8778240" cy="203200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BD6-E58C-48AB-B43D-0F267A94EEC8}"/>
              </a:ext>
            </a:extLst>
          </p:cNvPr>
          <p:cNvSpPr>
            <a:spLocks noGrp="1"/>
          </p:cNvSpPr>
          <p:nvPr>
            <p:ph type="title"/>
          </p:nvPr>
        </p:nvSpPr>
        <p:spPr>
          <a:xfrm>
            <a:off x="3977912" y="119613"/>
            <a:ext cx="7829774" cy="762000"/>
          </a:xfrm>
        </p:spPr>
        <p:txBody>
          <a:bodyPr/>
          <a:lstStyle/>
          <a:p>
            <a:r>
              <a:rPr lang="en-US" dirty="0"/>
              <a:t>Discussion Etiquette</a:t>
            </a:r>
          </a:p>
        </p:txBody>
      </p:sp>
      <p:sp>
        <p:nvSpPr>
          <p:cNvPr id="3" name="Content Placeholder 2">
            <a:extLst>
              <a:ext uri="{FF2B5EF4-FFF2-40B4-BE49-F238E27FC236}">
                <a16:creationId xmlns:a16="http://schemas.microsoft.com/office/drawing/2014/main" id="{5747FDC0-2F6F-4E99-ACD0-E10750A6CC01}"/>
              </a:ext>
            </a:extLst>
          </p:cNvPr>
          <p:cNvSpPr>
            <a:spLocks noGrp="1"/>
          </p:cNvSpPr>
          <p:nvPr>
            <p:ph idx="1"/>
          </p:nvPr>
        </p:nvSpPr>
        <p:spPr>
          <a:xfrm>
            <a:off x="952500" y="1569307"/>
            <a:ext cx="10287000" cy="4602893"/>
          </a:xfrm>
        </p:spPr>
        <p:txBody>
          <a:bodyPr/>
          <a:lstStyle/>
          <a:p>
            <a:r>
              <a:rPr lang="en-US" dirty="0"/>
              <a:t>Please remain muted when not speaking</a:t>
            </a:r>
          </a:p>
          <a:p>
            <a:r>
              <a:rPr lang="en-US" dirty="0"/>
              <a:t>Welcome to turn on video at your discretion</a:t>
            </a:r>
          </a:p>
          <a:p>
            <a:r>
              <a:rPr lang="en-US" dirty="0"/>
              <a:t>Content Reminders</a:t>
            </a:r>
          </a:p>
          <a:p>
            <a:pPr lvl="1"/>
            <a:r>
              <a:rPr lang="en-US" dirty="0"/>
              <a:t>This is a public, international forum</a:t>
            </a:r>
          </a:p>
          <a:p>
            <a:pPr lvl="1"/>
            <a:r>
              <a:rPr lang="en-US" dirty="0"/>
              <a:t>Respect other speakers and points of view</a:t>
            </a:r>
          </a:p>
          <a:p>
            <a:pPr lvl="1"/>
            <a:r>
              <a:rPr lang="en-US" dirty="0"/>
              <a:t>No sharing CUI, proprietary, intellectual property, etc. </a:t>
            </a:r>
          </a:p>
          <a:p>
            <a:r>
              <a:rPr lang="en-US" dirty="0"/>
              <a:t>Questions for Panel</a:t>
            </a:r>
          </a:p>
          <a:p>
            <a:pPr lvl="1"/>
            <a:r>
              <a:rPr lang="en-US" dirty="0"/>
              <a:t>Write them in the chat</a:t>
            </a:r>
          </a:p>
          <a:p>
            <a:pPr lvl="1"/>
            <a:r>
              <a:rPr lang="en-US" dirty="0"/>
              <a:t>Raise hand to unmute and ask</a:t>
            </a:r>
          </a:p>
        </p:txBody>
      </p:sp>
      <p:sp>
        <p:nvSpPr>
          <p:cNvPr id="4" name="Date Placeholder 3">
            <a:extLst>
              <a:ext uri="{FF2B5EF4-FFF2-40B4-BE49-F238E27FC236}">
                <a16:creationId xmlns:a16="http://schemas.microsoft.com/office/drawing/2014/main" id="{5C3652FA-B6E5-4CC8-B510-79D55F8673F0}"/>
              </a:ext>
            </a:extLst>
          </p:cNvPr>
          <p:cNvSpPr>
            <a:spLocks noGrp="1"/>
          </p:cNvSpPr>
          <p:nvPr>
            <p:ph type="dt" sz="half" idx="10"/>
          </p:nvPr>
        </p:nvSpPr>
        <p:spPr/>
        <p:txBody>
          <a:bodyPr/>
          <a:lstStyle/>
          <a:p>
            <a:fld id="{24B93144-C76E-764F-93FB-58C67DB58A80}" type="datetime3">
              <a:rPr lang="en-US" smtClean="0"/>
              <a:t>17 April 2024</a:t>
            </a:fld>
            <a:endParaRPr lang="en-US" dirty="0"/>
          </a:p>
        </p:txBody>
      </p:sp>
      <p:sp>
        <p:nvSpPr>
          <p:cNvPr id="6" name="Slide Number Placeholder 5">
            <a:extLst>
              <a:ext uri="{FF2B5EF4-FFF2-40B4-BE49-F238E27FC236}">
                <a16:creationId xmlns:a16="http://schemas.microsoft.com/office/drawing/2014/main" id="{F7C47E4C-2E01-4073-9F9B-AB4182FBF273}"/>
              </a:ext>
            </a:extLst>
          </p:cNvPr>
          <p:cNvSpPr>
            <a:spLocks noGrp="1"/>
          </p:cNvSpPr>
          <p:nvPr>
            <p:ph type="sldNum" sz="quarter" idx="12"/>
          </p:nvPr>
        </p:nvSpPr>
        <p:spPr/>
        <p:txBody>
          <a:bodyPr/>
          <a:lstStyle/>
          <a:p>
            <a:fld id="{4EBCDCBD-78E1-0D41-A999-31B5EBF8E02C}" type="slidenum">
              <a:rPr lang="en-US" smtClean="0"/>
              <a:pPr/>
              <a:t>10</a:t>
            </a:fld>
            <a:endParaRPr lang="en-US" dirty="0"/>
          </a:p>
        </p:txBody>
      </p:sp>
      <p:pic>
        <p:nvPicPr>
          <p:cNvPr id="8" name="Picture 7">
            <a:extLst>
              <a:ext uri="{FF2B5EF4-FFF2-40B4-BE49-F238E27FC236}">
                <a16:creationId xmlns:a16="http://schemas.microsoft.com/office/drawing/2014/main" id="{E864860A-A221-47FD-8249-C9FE11081CB1}"/>
              </a:ext>
            </a:extLst>
          </p:cNvPr>
          <p:cNvPicPr>
            <a:picLocks noChangeAspect="1"/>
          </p:cNvPicPr>
          <p:nvPr/>
        </p:nvPicPr>
        <p:blipFill rotWithShape="1">
          <a:blip r:embed="rId2"/>
          <a:srcRect l="1333" r="2203"/>
          <a:stretch/>
        </p:blipFill>
        <p:spPr>
          <a:xfrm>
            <a:off x="7196866" y="2038058"/>
            <a:ext cx="4241355" cy="2781884"/>
          </a:xfrm>
          <a:prstGeom prst="rect">
            <a:avLst/>
          </a:prstGeom>
        </p:spPr>
      </p:pic>
      <p:sp>
        <p:nvSpPr>
          <p:cNvPr id="9" name="Oval 8">
            <a:extLst>
              <a:ext uri="{FF2B5EF4-FFF2-40B4-BE49-F238E27FC236}">
                <a16:creationId xmlns:a16="http://schemas.microsoft.com/office/drawing/2014/main" id="{822FE5B8-B50E-4694-AA28-71F8655CB7CB}"/>
              </a:ext>
            </a:extLst>
          </p:cNvPr>
          <p:cNvSpPr/>
          <p:nvPr/>
        </p:nvSpPr>
        <p:spPr>
          <a:xfrm>
            <a:off x="9574306" y="4141694"/>
            <a:ext cx="355002" cy="322730"/>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en-US" sz="2000" dirty="0" err="1"/>
          </a:p>
        </p:txBody>
      </p:sp>
      <p:sp>
        <p:nvSpPr>
          <p:cNvPr id="10" name="Oval 9">
            <a:extLst>
              <a:ext uri="{FF2B5EF4-FFF2-40B4-BE49-F238E27FC236}">
                <a16:creationId xmlns:a16="http://schemas.microsoft.com/office/drawing/2014/main" id="{E7AEC213-EE59-4776-9D8C-FAAB6336A3E7}"/>
              </a:ext>
            </a:extLst>
          </p:cNvPr>
          <p:cNvSpPr/>
          <p:nvPr/>
        </p:nvSpPr>
        <p:spPr>
          <a:xfrm>
            <a:off x="7971416" y="3429000"/>
            <a:ext cx="2441986" cy="508299"/>
          </a:xfrm>
          <a:prstGeom prst="ellipse">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en-US" sz="2000" dirty="0" err="1"/>
          </a:p>
        </p:txBody>
      </p:sp>
    </p:spTree>
    <p:extLst>
      <p:ext uri="{BB962C8B-B14F-4D97-AF65-F5344CB8AC3E}">
        <p14:creationId xmlns:p14="http://schemas.microsoft.com/office/powerpoint/2010/main" val="150363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347784"/>
            <a:ext cx="11483439" cy="3782262"/>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ctr" anchorCtr="0">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517525" indent="-506413" algn="ctr">
              <a:lnSpc>
                <a:spcPct val="100000"/>
              </a:lnSpc>
              <a:buFont typeface="+mj-lt"/>
              <a:buAutoNum type="arabicPeriod"/>
            </a:pPr>
            <a:r>
              <a:rPr lang="en-US" sz="3200" dirty="0"/>
              <a:t>What aspect of designing an ISRU system to operate in PSRs is most challenging?</a:t>
            </a:r>
          </a:p>
          <a:p>
            <a:pPr marL="857250" indent="-514350">
              <a:lnSpc>
                <a:spcPct val="100000"/>
              </a:lnSpc>
              <a:buFont typeface="Arial" panose="020B0604020202020204" pitchFamily="34" charset="0"/>
              <a:buChar char="•"/>
            </a:pPr>
            <a:endParaRPr lang="en-US" sz="2400" dirty="0"/>
          </a:p>
          <a:p>
            <a:pPr marL="857250" indent="-514350">
              <a:lnSpc>
                <a:spcPct val="100000"/>
              </a:lnSpc>
              <a:buFont typeface="Arial" panose="020B0604020202020204" pitchFamily="34" charset="0"/>
              <a:buChar char="•"/>
            </a:pPr>
            <a:r>
              <a:rPr lang="en-US" sz="2400" dirty="0"/>
              <a:t>Thermal Management</a:t>
            </a:r>
          </a:p>
          <a:p>
            <a:pPr marL="857250" indent="-514350">
              <a:lnSpc>
                <a:spcPct val="100000"/>
              </a:lnSpc>
              <a:buFont typeface="Arial" panose="020B0604020202020204" pitchFamily="34" charset="0"/>
              <a:buChar char="•"/>
            </a:pPr>
            <a:r>
              <a:rPr lang="en-US" sz="2400" dirty="0"/>
              <a:t>Interactions with systems outside the PSR</a:t>
            </a:r>
          </a:p>
          <a:p>
            <a:pPr marL="857250" indent="-514350">
              <a:lnSpc>
                <a:spcPct val="100000"/>
              </a:lnSpc>
              <a:buFont typeface="Arial" panose="020B0604020202020204" pitchFamily="34" charset="0"/>
              <a:buChar char="•"/>
            </a:pPr>
            <a:r>
              <a:rPr lang="en-US" sz="2400" dirty="0"/>
              <a:t>Material selection</a:t>
            </a:r>
          </a:p>
          <a:p>
            <a:pPr marL="857250" indent="-514350">
              <a:lnSpc>
                <a:spcPct val="100000"/>
              </a:lnSpc>
              <a:buFont typeface="Arial" panose="020B0604020202020204" pitchFamily="34" charset="0"/>
              <a:buChar char="•"/>
            </a:pPr>
            <a:r>
              <a:rPr lang="en-US" sz="2400" dirty="0"/>
              <a:t>Maintenance (Fully autonomous vs. humans-in-the-loop, system repair in a PSR, etc.)</a:t>
            </a:r>
          </a:p>
          <a:p>
            <a:pPr marL="857250" indent="-514350">
              <a:lnSpc>
                <a:spcPct val="100000"/>
              </a:lnSpc>
              <a:buFont typeface="Arial" panose="020B0604020202020204" pitchFamily="34" charset="0"/>
              <a:buChar char="•"/>
            </a:pPr>
            <a:r>
              <a:rPr lang="en-US" sz="2400" dirty="0"/>
              <a:t>Navigation/autonomous driving/comms</a:t>
            </a:r>
            <a:endParaRPr lang="en-US" sz="3200" dirty="0"/>
          </a:p>
        </p:txBody>
      </p:sp>
    </p:spTree>
    <p:extLst>
      <p:ext uri="{BB962C8B-B14F-4D97-AF65-F5344CB8AC3E}">
        <p14:creationId xmlns:p14="http://schemas.microsoft.com/office/powerpoint/2010/main" val="325103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347784"/>
            <a:ext cx="11483439" cy="3782262"/>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457200" marR="0" indent="-457200">
              <a:spcBef>
                <a:spcPts val="0"/>
              </a:spcBef>
              <a:spcAft>
                <a:spcPts val="0"/>
              </a:spcAft>
              <a:buFont typeface="+mj-lt"/>
              <a:buAutoNum type="arabicPeriod" startAt="2"/>
            </a:pPr>
            <a:r>
              <a:rPr lang="en-US" sz="2800" kern="100" dirty="0">
                <a:latin typeface="Calibri" panose="020F0502020204030204" pitchFamily="34" charset="0"/>
                <a:ea typeface="Calibri" panose="020F0502020204030204" pitchFamily="34" charset="0"/>
                <a:cs typeface="Times New Roman" panose="02020603050405020304" pitchFamily="18" charset="0"/>
              </a:rPr>
              <a:t>a</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Which approach would you take to address the uncertainty in the form of ice in regolith when designing an ISRU system?</a:t>
            </a:r>
          </a:p>
          <a:p>
            <a:pPr marL="0" marR="0" indent="457200">
              <a:spcBef>
                <a:spcPts val="0"/>
              </a:spcBef>
              <a:spcAft>
                <a:spcPts val="0"/>
              </a:spcAft>
            </a:pPr>
            <a:r>
              <a:rPr lang="en-US" sz="28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923925" marR="0" lvl="0" indent="-333375">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Generalized design to extract water from many different ice forms.</a:t>
            </a:r>
          </a:p>
          <a:p>
            <a:pPr marL="923925" marR="0" lvl="0" indent="-333375">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Specialized tools to work with or select with particular ice forms.</a:t>
            </a:r>
          </a:p>
          <a:p>
            <a:pPr marL="342900" marR="0" lvl="0" indent="-342900">
              <a:spcBef>
                <a:spcPts val="0"/>
              </a:spcBef>
              <a:spcAft>
                <a:spcPts val="0"/>
              </a:spcAft>
              <a:buFont typeface="Arial" panose="020B0604020202020204" pitchFamily="34" charset="0"/>
              <a:buChar char="•"/>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Bef>
                <a:spcPts val="0"/>
              </a:spcBef>
              <a:buFont typeface="+mj-lt"/>
              <a:buAutoNum type="arabicPeriod" startAt="2"/>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 What operational changes to an ISRU system could accommodate new knowledge of the ice in regolith once the system is on the moon?</a:t>
            </a:r>
          </a:p>
          <a:p>
            <a:pPr marL="457200" marR="0" lvl="0" indent="-457200">
              <a:spcBef>
                <a:spcPts val="0"/>
              </a:spcBef>
              <a:spcAft>
                <a:spcPts val="0"/>
              </a:spcAft>
              <a:buFont typeface="+mj-lt"/>
              <a:buAutoNum type="arabicPeriod" startAt="2"/>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74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9"/>
            <a:ext cx="12192000" cy="6858000"/>
          </a:xfrm>
          <a:prstGeom prst="rect">
            <a:avLst/>
          </a:prstGeom>
        </p:spPr>
      </p:pic>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354281" y="1046821"/>
            <a:ext cx="11483438" cy="1046570"/>
          </a:xfrm>
          <a:solidFill>
            <a:schemeClr val="tx1">
              <a:alpha val="49602"/>
            </a:schemeClr>
          </a:solidFill>
          <a:effectLst>
            <a:outerShdw blurRad="50800" dist="38100" dir="2700000" algn="tl" rotWithShape="0">
              <a:prstClr val="black">
                <a:alpha val="40000"/>
              </a:prstClr>
            </a:outerShdw>
          </a:effectLst>
        </p:spPr>
        <p:txBody>
          <a:bodyPr anchor="ctr">
            <a:normAutofit/>
          </a:bodyPr>
          <a:lstStyle/>
          <a:p>
            <a:pPr algn="ctr">
              <a:spcBef>
                <a:spcPts val="0"/>
              </a:spcBef>
              <a:spcAft>
                <a:spcPts val="400"/>
              </a:spcAft>
            </a:pPr>
            <a:r>
              <a:rPr lang="en-US" dirty="0"/>
              <a:t>Open Discussion with Community</a:t>
            </a: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93" y="6130046"/>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
        <p:nvSpPr>
          <p:cNvPr id="3" name="Title 1">
            <a:extLst>
              <a:ext uri="{FF2B5EF4-FFF2-40B4-BE49-F238E27FC236}">
                <a16:creationId xmlns:a16="http://schemas.microsoft.com/office/drawing/2014/main" id="{8F619BF4-09EA-363E-21C5-13DD999212BA}"/>
              </a:ext>
            </a:extLst>
          </p:cNvPr>
          <p:cNvSpPr txBox="1">
            <a:spLocks/>
          </p:cNvSpPr>
          <p:nvPr/>
        </p:nvSpPr>
        <p:spPr>
          <a:xfrm>
            <a:off x="354281" y="2230179"/>
            <a:ext cx="11483439" cy="3899867"/>
          </a:xfrm>
          <a:prstGeom prst="rect">
            <a:avLst/>
          </a:prstGeom>
          <a:solidFill>
            <a:schemeClr val="tx1">
              <a:alpha val="49602"/>
            </a:schemeClr>
          </a:solidFill>
          <a:effectLst>
            <a:outerShdw blurRad="50800" dist="38100" dir="2700000" algn="tl" rotWithShape="0">
              <a:prstClr val="black">
                <a:alpha val="40000"/>
              </a:prstClr>
            </a:outerShdw>
          </a:effectLst>
        </p:spPr>
        <p:txBody>
          <a:bodyPr vert="horz" lIns="0" tIns="0" rIns="0" bIns="0" rtlCol="0" anchor="t" anchorCtr="0">
            <a:normAutofit fontScale="70000" lnSpcReduction="2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514350" marR="0" indent="-514350">
              <a:lnSpc>
                <a:spcPct val="120000"/>
              </a:lnSpc>
              <a:spcBef>
                <a:spcPts val="0"/>
              </a:spcBef>
              <a:spcAft>
                <a:spcPts val="0"/>
              </a:spcAft>
              <a:buFont typeface="+mj-lt"/>
              <a:buAutoNum type="arabicPeriod" startAt="3"/>
            </a:pPr>
            <a:r>
              <a:rPr lang="en-US" sz="2800" kern="100" dirty="0">
                <a:latin typeface="Calibri" panose="020F0502020204030204" pitchFamily="34" charset="0"/>
                <a:ea typeface="Calibri" panose="020F0502020204030204" pitchFamily="34" charset="0"/>
                <a:cs typeface="Times New Roman" panose="02020603050405020304" pitchFamily="18" charset="0"/>
              </a:rPr>
              <a:t>a. When designing a full-stack ISRU system, which interfaces between subsystems would you expect to prompt the most design consideration?</a:t>
            </a:r>
          </a:p>
          <a:p>
            <a:pPr marL="0" marR="0" indent="457200">
              <a:lnSpc>
                <a:spcPct val="120000"/>
              </a:lnSpc>
              <a:spcBef>
                <a:spcPts val="0"/>
              </a:spcBef>
              <a:spcAft>
                <a:spcPts val="0"/>
              </a:spcAft>
            </a:pPr>
            <a:r>
              <a:rPr lang="en-US" sz="2800" u="none" strike="noStrike"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Excavation &amp; Delivery -&gt; Hoppers/Transfer</a:t>
            </a: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Hoppers/Transfer -&gt; Water Extraction from Regolith</a:t>
            </a: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Water Extraction from Regolith -&gt; H20 Separation, Capture, &amp; Transfer</a:t>
            </a: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Water Electrolysis -&gt; Cryogenic Liquefaction</a:t>
            </a: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Cryogenic Liquefaction -&gt; Zero-boiloff Storage</a:t>
            </a:r>
          </a:p>
          <a:p>
            <a:pPr marL="923925" marR="0" lvl="0" indent="-333375">
              <a:lnSpc>
                <a:spcPct val="120000"/>
              </a:lnSpc>
              <a:spcBef>
                <a:spcPts val="0"/>
              </a:spcBef>
              <a:spcAft>
                <a:spcPts val="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Other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Arial" panose="020B0604020202020204" pitchFamily="34" charset="0"/>
              <a:buChar char="•"/>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20000"/>
              </a:lnSpc>
              <a:spcBef>
                <a:spcPts val="0"/>
              </a:spcBef>
              <a:buFont typeface="+mj-lt"/>
              <a:buAutoNum type="arabicPeriod" startAt="3"/>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 If only one subsystem of a full-stack ISRU system is selected, what considerations would you take into account when integrating it with other unknown subsystems?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498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a:xfrm>
            <a:off x="4724313" y="276860"/>
            <a:ext cx="6939280" cy="762000"/>
          </a:xfrm>
        </p:spPr>
        <p:txBody>
          <a:bodyPr/>
          <a:lstStyle/>
          <a:p>
            <a:pPr algn="ctr"/>
            <a:r>
              <a:rPr lang="en-US" dirty="0"/>
              <a:t>Agenda</a:t>
            </a: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14"/>
          </p:nvPr>
        </p:nvSpPr>
        <p:spPr/>
        <p:txBody>
          <a:bodyPr/>
          <a:lstStyle/>
          <a:p>
            <a:fld id="{23C2CCE9-65D5-4615-9B27-785F94F466C1}" type="datetime3">
              <a:rPr lang="en-US" smtClean="0"/>
              <a:t>17 April 2024</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
        <p:nvSpPr>
          <p:cNvPr id="9" name="Content Placeholder 2">
            <a:extLst>
              <a:ext uri="{FF2B5EF4-FFF2-40B4-BE49-F238E27FC236}">
                <a16:creationId xmlns:a16="http://schemas.microsoft.com/office/drawing/2014/main" id="{240305AD-6D65-6A4D-BFA5-2A4942425459}"/>
              </a:ext>
            </a:extLst>
          </p:cNvPr>
          <p:cNvSpPr>
            <a:spLocks noGrp="1"/>
          </p:cNvSpPr>
          <p:nvPr>
            <p:ph sz="quarter" idx="13"/>
          </p:nvPr>
        </p:nvSpPr>
        <p:spPr>
          <a:xfrm>
            <a:off x="378040" y="1424372"/>
            <a:ext cx="10559135" cy="3907916"/>
          </a:xfrm>
        </p:spPr>
        <p:txBody>
          <a:bodyPr>
            <a:normAutofit/>
          </a:bodyPr>
          <a:lstStyle/>
          <a:p>
            <a:pPr>
              <a:spcAft>
                <a:spcPts val="600"/>
              </a:spcAft>
            </a:pPr>
            <a:r>
              <a:rPr lang="en-US" dirty="0"/>
              <a:t>General updates and house-keeping</a:t>
            </a:r>
          </a:p>
          <a:p>
            <a:pPr lvl="1">
              <a:spcBef>
                <a:spcPts val="0"/>
              </a:spcBef>
              <a:spcAft>
                <a:spcPts val="400"/>
              </a:spcAft>
            </a:pPr>
            <a:r>
              <a:rPr lang="en-US" dirty="0"/>
              <a:t>APL is happy to consult as appropriate with ISRU and CC related technologies. </a:t>
            </a:r>
            <a:r>
              <a:rPr lang="en-US" b="1" dirty="0"/>
              <a:t>This includes site visits!</a:t>
            </a:r>
            <a:endParaRPr lang="en-US" b="1" dirty="0">
              <a:solidFill>
                <a:srgbClr val="FF0000"/>
              </a:solidFill>
            </a:endParaRPr>
          </a:p>
          <a:p>
            <a:pPr lvl="1">
              <a:spcBef>
                <a:spcPts val="0"/>
              </a:spcBef>
              <a:spcAft>
                <a:spcPts val="400"/>
              </a:spcAft>
            </a:pPr>
            <a:r>
              <a:rPr lang="en-US" dirty="0"/>
              <a:t>Upcoming Meetings</a:t>
            </a:r>
          </a:p>
          <a:p>
            <a:pPr lvl="1">
              <a:spcBef>
                <a:spcPts val="0"/>
              </a:spcBef>
              <a:spcAft>
                <a:spcPts val="400"/>
              </a:spcAft>
            </a:pPr>
            <a:r>
              <a:rPr lang="en-US" dirty="0"/>
              <a:t>Funding Opportunities</a:t>
            </a:r>
          </a:p>
          <a:p>
            <a:pPr>
              <a:spcBef>
                <a:spcPts val="0"/>
              </a:spcBef>
              <a:spcAft>
                <a:spcPts val="400"/>
              </a:spcAft>
            </a:pPr>
            <a:endParaRPr lang="en-US" dirty="0"/>
          </a:p>
          <a:p>
            <a:pPr>
              <a:spcBef>
                <a:spcPts val="0"/>
              </a:spcBef>
              <a:spcAft>
                <a:spcPts val="400"/>
              </a:spcAft>
            </a:pPr>
            <a:r>
              <a:rPr lang="en-US" dirty="0"/>
              <a:t>David Aden &amp; Mihir </a:t>
            </a:r>
            <a:r>
              <a:rPr lang="en-US" dirty="0" err="1"/>
              <a:t>Gondhalekar</a:t>
            </a:r>
            <a:r>
              <a:rPr lang="en-US" dirty="0"/>
              <a:t> (</a:t>
            </a:r>
            <a:r>
              <a:rPr lang="en-US" dirty="0" err="1"/>
              <a:t>Starpath</a:t>
            </a:r>
            <a:r>
              <a:rPr lang="en-US" dirty="0"/>
              <a:t>): “Iterative development of PSR-access &amp; regolith-processing hardware”</a:t>
            </a:r>
          </a:p>
          <a:p>
            <a:pPr>
              <a:spcBef>
                <a:spcPts val="0"/>
              </a:spcBef>
              <a:spcAft>
                <a:spcPts val="400"/>
              </a:spcAft>
            </a:pPr>
            <a:endParaRPr lang="en-US" dirty="0"/>
          </a:p>
          <a:p>
            <a:pPr>
              <a:spcBef>
                <a:spcPts val="0"/>
              </a:spcBef>
              <a:spcAft>
                <a:spcPts val="400"/>
              </a:spcAft>
            </a:pPr>
            <a:r>
              <a:rPr lang="en-US" dirty="0"/>
              <a:t>Open Discussion with Community</a:t>
            </a:r>
          </a:p>
          <a:p>
            <a:pPr lvl="1">
              <a:spcBef>
                <a:spcPts val="0"/>
              </a:spcBef>
              <a:spcAft>
                <a:spcPts val="400"/>
              </a:spcAft>
            </a:pPr>
            <a:r>
              <a:rPr lang="en-US" dirty="0"/>
              <a:t>Bring your questions and ideas! Much of this meeting is reserved for audience Q&amp;A and open discussion.</a:t>
            </a:r>
          </a:p>
          <a:p>
            <a:pPr lvl="1">
              <a:spcBef>
                <a:spcPts val="0"/>
              </a:spcBef>
              <a:spcAft>
                <a:spcPts val="400"/>
              </a:spcAft>
            </a:pPr>
            <a:r>
              <a:rPr lang="en-US" dirty="0"/>
              <a:t>We’ll have Zoom polls toward the end to help propel the conversation.</a:t>
            </a:r>
          </a:p>
          <a:p>
            <a:pPr>
              <a:spcAft>
                <a:spcPts val="600"/>
              </a:spcAft>
            </a:pPr>
            <a:endParaRPr lang="en-US" dirty="0"/>
          </a:p>
        </p:txBody>
      </p:sp>
    </p:spTree>
    <p:extLst>
      <p:ext uri="{BB962C8B-B14F-4D97-AF65-F5344CB8AC3E}">
        <p14:creationId xmlns:p14="http://schemas.microsoft.com/office/powerpoint/2010/main" val="120844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F6753A-3D94-D24C-8317-B19910F1BCA6}"/>
              </a:ext>
            </a:extLst>
          </p:cNvPr>
          <p:cNvSpPr>
            <a:spLocks noGrp="1"/>
          </p:cNvSpPr>
          <p:nvPr>
            <p:ph type="title"/>
          </p:nvPr>
        </p:nvSpPr>
        <p:spPr>
          <a:xfrm>
            <a:off x="5278318" y="273244"/>
            <a:ext cx="5801360" cy="762000"/>
          </a:xfrm>
        </p:spPr>
        <p:txBody>
          <a:bodyPr/>
          <a:lstStyle/>
          <a:p>
            <a:r>
              <a:rPr lang="en-US" dirty="0"/>
              <a:t>Notable News</a:t>
            </a:r>
          </a:p>
        </p:txBody>
      </p:sp>
      <p:sp>
        <p:nvSpPr>
          <p:cNvPr id="4" name="Date Placeholder 3">
            <a:extLst>
              <a:ext uri="{FF2B5EF4-FFF2-40B4-BE49-F238E27FC236}">
                <a16:creationId xmlns:a16="http://schemas.microsoft.com/office/drawing/2014/main" id="{DEB141DF-3881-9F4C-B98D-E3C32D31A0D0}"/>
              </a:ext>
            </a:extLst>
          </p:cNvPr>
          <p:cNvSpPr>
            <a:spLocks noGrp="1"/>
          </p:cNvSpPr>
          <p:nvPr>
            <p:ph type="dt" sz="half" idx="10"/>
          </p:nvPr>
        </p:nvSpPr>
        <p:spPr/>
        <p:txBody>
          <a:bodyPr/>
          <a:lstStyle/>
          <a:p>
            <a:fld id="{9324A27A-71D7-D144-92D7-2DC26EE9771C}" type="datetime3">
              <a:rPr lang="en-US" smtClean="0"/>
              <a:t>17 April 2024</a:t>
            </a:fld>
            <a:endParaRPr lang="en-US" dirty="0"/>
          </a:p>
        </p:txBody>
      </p:sp>
      <p:sp>
        <p:nvSpPr>
          <p:cNvPr id="6" name="Slide Number Placeholder 5">
            <a:extLst>
              <a:ext uri="{FF2B5EF4-FFF2-40B4-BE49-F238E27FC236}">
                <a16:creationId xmlns:a16="http://schemas.microsoft.com/office/drawing/2014/main" id="{A1ADE05B-B052-C042-A6B4-D00E38022161}"/>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2" name="TextBox 1">
            <a:extLst>
              <a:ext uri="{FF2B5EF4-FFF2-40B4-BE49-F238E27FC236}">
                <a16:creationId xmlns:a16="http://schemas.microsoft.com/office/drawing/2014/main" id="{1DCE7D8A-AABD-A4D7-1771-9B9523F908A6}"/>
              </a:ext>
            </a:extLst>
          </p:cNvPr>
          <p:cNvSpPr txBox="1"/>
          <p:nvPr/>
        </p:nvSpPr>
        <p:spPr>
          <a:xfrm>
            <a:off x="167574" y="909136"/>
            <a:ext cx="4782064" cy="400110"/>
          </a:xfrm>
          <a:prstGeom prst="rect">
            <a:avLst/>
          </a:prstGeom>
          <a:solidFill>
            <a:srgbClr val="595959">
              <a:alpha val="76000"/>
            </a:srgbClr>
          </a:solidFill>
          <a:ln w="19050">
            <a:noFill/>
          </a:ln>
        </p:spPr>
        <p:txBody>
          <a:bodyPr wrap="square" rtlCol="0">
            <a:spAutoFit/>
          </a:bodyPr>
          <a:lstStyle/>
          <a:p>
            <a:pPr algn="ctr"/>
            <a:r>
              <a:rPr lang="en-US" sz="2000" b="1" dirty="0">
                <a:solidFill>
                  <a:schemeClr val="bg1"/>
                </a:solidFill>
              </a:rPr>
              <a:t>North American Total Eclipse!</a:t>
            </a:r>
            <a:endParaRPr lang="en-US" dirty="0">
              <a:solidFill>
                <a:schemeClr val="bg1"/>
              </a:solidFill>
            </a:endParaRPr>
          </a:p>
        </p:txBody>
      </p:sp>
      <p:pic>
        <p:nvPicPr>
          <p:cNvPr id="3" name="Picture 2">
            <a:extLst>
              <a:ext uri="{FF2B5EF4-FFF2-40B4-BE49-F238E27FC236}">
                <a16:creationId xmlns:a16="http://schemas.microsoft.com/office/drawing/2014/main" id="{E81C15C4-AE51-8EBF-3087-AAFAA32925F8}"/>
              </a:ext>
            </a:extLst>
          </p:cNvPr>
          <p:cNvPicPr>
            <a:picLocks noChangeAspect="1"/>
          </p:cNvPicPr>
          <p:nvPr/>
        </p:nvPicPr>
        <p:blipFill>
          <a:blip r:embed="rId3"/>
          <a:stretch>
            <a:fillRect/>
          </a:stretch>
        </p:blipFill>
        <p:spPr>
          <a:xfrm>
            <a:off x="167573" y="1352495"/>
            <a:ext cx="4782064" cy="3168117"/>
          </a:xfrm>
          <a:prstGeom prst="rect">
            <a:avLst/>
          </a:prstGeom>
        </p:spPr>
      </p:pic>
      <p:pic>
        <p:nvPicPr>
          <p:cNvPr id="5" name="Picture 4">
            <a:extLst>
              <a:ext uri="{FF2B5EF4-FFF2-40B4-BE49-F238E27FC236}">
                <a16:creationId xmlns:a16="http://schemas.microsoft.com/office/drawing/2014/main" id="{8C689E45-7BC0-164C-8EEF-A9DA2E30C5B6}"/>
              </a:ext>
            </a:extLst>
          </p:cNvPr>
          <p:cNvPicPr>
            <a:picLocks noChangeAspect="1"/>
          </p:cNvPicPr>
          <p:nvPr/>
        </p:nvPicPr>
        <p:blipFill>
          <a:blip r:embed="rId4"/>
          <a:stretch>
            <a:fillRect/>
          </a:stretch>
        </p:blipFill>
        <p:spPr>
          <a:xfrm>
            <a:off x="4502368" y="2075505"/>
            <a:ext cx="7522059" cy="4273469"/>
          </a:xfrm>
          <a:prstGeom prst="rect">
            <a:avLst/>
          </a:prstGeom>
        </p:spPr>
      </p:pic>
      <p:sp>
        <p:nvSpPr>
          <p:cNvPr id="8" name="TextBox 7">
            <a:extLst>
              <a:ext uri="{FF2B5EF4-FFF2-40B4-BE49-F238E27FC236}">
                <a16:creationId xmlns:a16="http://schemas.microsoft.com/office/drawing/2014/main" id="{002DDA83-FDCD-B5BE-2358-80461E15165B}"/>
              </a:ext>
            </a:extLst>
          </p:cNvPr>
          <p:cNvSpPr txBox="1"/>
          <p:nvPr/>
        </p:nvSpPr>
        <p:spPr>
          <a:xfrm>
            <a:off x="6660242" y="1109191"/>
            <a:ext cx="5531758" cy="1015663"/>
          </a:xfrm>
          <a:prstGeom prst="rect">
            <a:avLst/>
          </a:prstGeom>
          <a:solidFill>
            <a:srgbClr val="595959">
              <a:alpha val="76000"/>
            </a:srgbClr>
          </a:solidFill>
          <a:ln w="19050">
            <a:noFill/>
          </a:ln>
        </p:spPr>
        <p:txBody>
          <a:bodyPr wrap="square" rtlCol="0">
            <a:spAutoFit/>
          </a:bodyPr>
          <a:lstStyle/>
          <a:p>
            <a:pPr algn="ctr"/>
            <a:r>
              <a:rPr lang="en-US" sz="2000" b="1" dirty="0">
                <a:solidFill>
                  <a:schemeClr val="bg1"/>
                </a:solidFill>
              </a:rPr>
              <a:t>NASA Selected Lunar Terrain Vehicle teams </a:t>
            </a:r>
            <a:r>
              <a:rPr lang="en-US" sz="2000" dirty="0">
                <a:solidFill>
                  <a:schemeClr val="bg1"/>
                </a:solidFill>
              </a:rPr>
              <a:t>for design maturation (Intuitive Machines, Lunar Outpost, Venturi </a:t>
            </a:r>
            <a:r>
              <a:rPr lang="en-US" sz="2000" dirty="0" err="1">
                <a:solidFill>
                  <a:schemeClr val="bg1"/>
                </a:solidFill>
              </a:rPr>
              <a:t>Astrolab</a:t>
            </a:r>
            <a:r>
              <a:rPr lang="en-US" sz="20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1209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686" y="272153"/>
            <a:ext cx="7508240" cy="762000"/>
          </a:xfrm>
        </p:spPr>
        <p:txBody>
          <a:bodyPr/>
          <a:lstStyle/>
          <a:p>
            <a:r>
              <a:rPr lang="en-US" dirty="0"/>
              <a:t>Upcoming Meetings</a:t>
            </a:r>
          </a:p>
        </p:txBody>
      </p:sp>
      <p:sp>
        <p:nvSpPr>
          <p:cNvPr id="3" name="Content Placeholder 2"/>
          <p:cNvSpPr>
            <a:spLocks noGrp="1"/>
          </p:cNvSpPr>
          <p:nvPr>
            <p:ph idx="1"/>
          </p:nvPr>
        </p:nvSpPr>
        <p:spPr>
          <a:xfrm>
            <a:off x="288236" y="1371600"/>
            <a:ext cx="11661690" cy="4813012"/>
          </a:xfrm>
        </p:spPr>
        <p:txBody>
          <a:bodyPr>
            <a:normAutofit fontScale="92500" lnSpcReduction="20000"/>
          </a:bodyPr>
          <a:lstStyle/>
          <a:p>
            <a:pPr>
              <a:lnSpc>
                <a:spcPct val="110000"/>
              </a:lnSpc>
              <a:spcBef>
                <a:spcPts val="0"/>
              </a:spcBef>
              <a:spcAft>
                <a:spcPts val="600"/>
              </a:spcAft>
            </a:pPr>
            <a:r>
              <a:rPr lang="en-US" b="1" dirty="0"/>
              <a:t>2024 LSIC Spring Meeting (April 23-25)</a:t>
            </a:r>
          </a:p>
          <a:p>
            <a:pPr lvl="1">
              <a:lnSpc>
                <a:spcPct val="110000"/>
              </a:lnSpc>
              <a:spcBef>
                <a:spcPts val="0"/>
              </a:spcBef>
              <a:spcAft>
                <a:spcPts val="600"/>
              </a:spcAft>
            </a:pPr>
            <a:r>
              <a:rPr lang="en-US" dirty="0">
                <a:hlinkClick r:id="rId3"/>
              </a:rPr>
              <a:t>https://lsic.jhuapl.edu/Events/Agenda/index.php?id=465</a:t>
            </a:r>
            <a:r>
              <a:rPr lang="en-US" dirty="0"/>
              <a:t> </a:t>
            </a:r>
          </a:p>
          <a:p>
            <a:pPr lvl="1">
              <a:lnSpc>
                <a:spcPct val="110000"/>
              </a:lnSpc>
              <a:spcBef>
                <a:spcPts val="0"/>
              </a:spcBef>
              <a:spcAft>
                <a:spcPts val="600"/>
              </a:spcAft>
            </a:pPr>
            <a:r>
              <a:rPr lang="en-US" dirty="0"/>
              <a:t>JHU/APL </a:t>
            </a:r>
            <a:r>
              <a:rPr lang="en-US" dirty="0" err="1"/>
              <a:t>Kossiakoff</a:t>
            </a:r>
            <a:r>
              <a:rPr lang="en-US" dirty="0"/>
              <a:t> Center, Laurel, MD &amp; Virtual</a:t>
            </a:r>
          </a:p>
          <a:p>
            <a:pPr lvl="1">
              <a:lnSpc>
                <a:spcPct val="110000"/>
              </a:lnSpc>
              <a:spcBef>
                <a:spcPts val="0"/>
              </a:spcBef>
              <a:spcAft>
                <a:spcPts val="600"/>
              </a:spcAft>
            </a:pPr>
            <a:r>
              <a:rPr lang="en-US" dirty="0"/>
              <a:t>Registration closes April 7!</a:t>
            </a:r>
          </a:p>
          <a:p>
            <a:pPr>
              <a:lnSpc>
                <a:spcPct val="110000"/>
              </a:lnSpc>
              <a:spcBef>
                <a:spcPts val="0"/>
              </a:spcBef>
              <a:spcAft>
                <a:spcPts val="600"/>
              </a:spcAft>
            </a:pPr>
            <a:r>
              <a:rPr lang="en-US" b="1" dirty="0"/>
              <a:t>NASA-USGS Workshop: Planetary subsurface exploration for science and resources (May 21-22)</a:t>
            </a:r>
          </a:p>
          <a:p>
            <a:pPr lvl="1">
              <a:lnSpc>
                <a:spcPct val="110000"/>
              </a:lnSpc>
              <a:spcBef>
                <a:spcPts val="0"/>
              </a:spcBef>
              <a:spcAft>
                <a:spcPts val="600"/>
              </a:spcAft>
            </a:pPr>
            <a:r>
              <a:rPr lang="en-US" dirty="0"/>
              <a:t>NASA and USGS combined workshop of ISRU that will be held in Moffett Field, California on May 21-22. </a:t>
            </a:r>
          </a:p>
          <a:p>
            <a:pPr lvl="1">
              <a:lnSpc>
                <a:spcPct val="110000"/>
              </a:lnSpc>
              <a:spcBef>
                <a:spcPts val="0"/>
              </a:spcBef>
              <a:spcAft>
                <a:spcPts val="600"/>
              </a:spcAft>
            </a:pPr>
            <a:r>
              <a:rPr lang="en-US" dirty="0"/>
              <a:t>You can register at: </a:t>
            </a:r>
            <a:r>
              <a:rPr lang="en-US" dirty="0">
                <a:hlinkClick r:id="rId4"/>
              </a:rPr>
              <a:t>https://sservi.nasa.gov/nasa-usgs-workshop/</a:t>
            </a:r>
            <a:r>
              <a:rPr lang="en-US" dirty="0"/>
              <a:t> </a:t>
            </a:r>
          </a:p>
          <a:p>
            <a:pPr>
              <a:lnSpc>
                <a:spcPct val="110000"/>
              </a:lnSpc>
              <a:spcBef>
                <a:spcPts val="0"/>
              </a:spcBef>
              <a:spcAft>
                <a:spcPts val="600"/>
              </a:spcAft>
            </a:pPr>
            <a:r>
              <a:rPr lang="en-US" b="1" dirty="0"/>
              <a:t>Space Resources Roundtable (June 4-7)</a:t>
            </a:r>
          </a:p>
          <a:p>
            <a:pPr lvl="1">
              <a:lnSpc>
                <a:spcPct val="110000"/>
              </a:lnSpc>
              <a:spcBef>
                <a:spcPts val="0"/>
              </a:spcBef>
              <a:spcAft>
                <a:spcPts val="600"/>
              </a:spcAft>
            </a:pPr>
            <a:r>
              <a:rPr lang="en-US" dirty="0">
                <a:hlinkClick r:id="rId5"/>
              </a:rPr>
              <a:t>https://learn.mines.edu/srr/</a:t>
            </a:r>
            <a:r>
              <a:rPr lang="en-US" dirty="0"/>
              <a:t> </a:t>
            </a:r>
          </a:p>
          <a:p>
            <a:pPr lvl="1">
              <a:lnSpc>
                <a:spcPct val="110000"/>
              </a:lnSpc>
              <a:spcBef>
                <a:spcPts val="0"/>
              </a:spcBef>
              <a:spcAft>
                <a:spcPts val="600"/>
              </a:spcAft>
            </a:pPr>
            <a:r>
              <a:rPr lang="en-US" dirty="0"/>
              <a:t>Registration is open!</a:t>
            </a:r>
          </a:p>
          <a:p>
            <a:pPr lvl="1">
              <a:lnSpc>
                <a:spcPct val="110000"/>
              </a:lnSpc>
              <a:spcBef>
                <a:spcPts val="0"/>
              </a:spcBef>
              <a:spcAft>
                <a:spcPts val="600"/>
              </a:spcAft>
            </a:pPr>
            <a:r>
              <a:rPr lang="en-US" dirty="0"/>
              <a:t>Abstracts deadline extended! Due March 22!</a:t>
            </a:r>
          </a:p>
          <a:p>
            <a:pPr>
              <a:lnSpc>
                <a:spcPct val="110000"/>
              </a:lnSpc>
              <a:spcBef>
                <a:spcPts val="0"/>
              </a:spcBef>
              <a:spcAft>
                <a:spcPts val="600"/>
              </a:spcAft>
            </a:pPr>
            <a:r>
              <a:rPr lang="en-US" b="1" dirty="0"/>
              <a:t>International Conference on Environmental Systems (ICES) (July 21-25)</a:t>
            </a:r>
          </a:p>
          <a:p>
            <a:pPr lvl="1">
              <a:lnSpc>
                <a:spcPct val="110000"/>
              </a:lnSpc>
              <a:spcBef>
                <a:spcPts val="0"/>
              </a:spcBef>
              <a:spcAft>
                <a:spcPts val="600"/>
              </a:spcAft>
            </a:pPr>
            <a:r>
              <a:rPr lang="en-US" dirty="0">
                <a:hlinkClick r:id="rId6"/>
              </a:rPr>
              <a:t>https://www.ices.space/call-for-paper-2024/</a:t>
            </a:r>
            <a:endParaRPr lang="en-US" dirty="0"/>
          </a:p>
          <a:p>
            <a:pPr lvl="1">
              <a:lnSpc>
                <a:spcPct val="110000"/>
              </a:lnSpc>
              <a:spcBef>
                <a:spcPts val="0"/>
              </a:spcBef>
              <a:spcAft>
                <a:spcPts val="600"/>
              </a:spcAft>
            </a:pPr>
            <a:r>
              <a:rPr lang="en-US" dirty="0"/>
              <a:t>Sessions include: “Advanced Technologies for In-Situ Resource Utilization”, “Space Architecture”, “Planetary and Spacecraft Dust Properties and Mitigation Technologies”, “Human/Robotics System Integration”</a:t>
            </a:r>
          </a:p>
          <a:p>
            <a:pPr marL="0" indent="0">
              <a:lnSpc>
                <a:spcPct val="110000"/>
              </a:lnSpc>
              <a:spcBef>
                <a:spcPts val="0"/>
              </a:spcBef>
              <a:spcAft>
                <a:spcPts val="600"/>
              </a:spcAft>
              <a:buNone/>
            </a:pPr>
            <a:endParaRPr lang="en-US" sz="2800" b="1" dirty="0"/>
          </a:p>
          <a:p>
            <a:pPr>
              <a:lnSpc>
                <a:spcPct val="110000"/>
              </a:lnSpc>
              <a:spcBef>
                <a:spcPts val="0"/>
              </a:spcBef>
              <a:spcAft>
                <a:spcPts val="600"/>
              </a:spcAft>
            </a:pPr>
            <a:r>
              <a:rPr lang="en-US" sz="2800" b="1" dirty="0"/>
              <a:t>ISRU FG Meetings have moved to third Wednesdays at </a:t>
            </a:r>
            <a:r>
              <a:rPr lang="en-US" sz="2800" b="1" u="sng" dirty="0"/>
              <a:t>11am ET</a:t>
            </a:r>
          </a:p>
        </p:txBody>
      </p:sp>
      <p:sp>
        <p:nvSpPr>
          <p:cNvPr id="4" name="Date Placeholder 3"/>
          <p:cNvSpPr>
            <a:spLocks noGrp="1"/>
          </p:cNvSpPr>
          <p:nvPr>
            <p:ph type="dt" sz="half" idx="10"/>
          </p:nvPr>
        </p:nvSpPr>
        <p:spPr/>
        <p:txBody>
          <a:bodyPr/>
          <a:lstStyle/>
          <a:p>
            <a:fld id="{24B93144-C76E-764F-93FB-58C67DB58A80}" type="datetime3">
              <a:rPr lang="en-US" smtClean="0"/>
              <a:t>17 April 2024</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4</a:t>
            </a:fld>
            <a:endParaRPr lang="en-US" dirty="0"/>
          </a:p>
        </p:txBody>
      </p:sp>
    </p:spTree>
    <p:extLst>
      <p:ext uri="{BB962C8B-B14F-4D97-AF65-F5344CB8AC3E}">
        <p14:creationId xmlns:p14="http://schemas.microsoft.com/office/powerpoint/2010/main" val="4175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6312-2463-13F6-8E7E-AB9F4CAD262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D0E156D8-2741-94A5-1E6F-4414CFBA9A86}"/>
              </a:ext>
            </a:extLst>
          </p:cNvPr>
          <p:cNvPicPr>
            <a:picLocks noGrp="1" noChangeAspect="1"/>
          </p:cNvPicPr>
          <p:nvPr>
            <p:ph idx="1"/>
          </p:nvPr>
        </p:nvPicPr>
        <p:blipFill>
          <a:blip r:embed="rId2"/>
          <a:stretch>
            <a:fillRect/>
          </a:stretch>
        </p:blipFill>
        <p:spPr>
          <a:xfrm>
            <a:off x="0" y="0"/>
            <a:ext cx="12192000" cy="6874428"/>
          </a:xfrm>
        </p:spPr>
      </p:pic>
      <p:sp>
        <p:nvSpPr>
          <p:cNvPr id="4" name="Date Placeholder 3">
            <a:extLst>
              <a:ext uri="{FF2B5EF4-FFF2-40B4-BE49-F238E27FC236}">
                <a16:creationId xmlns:a16="http://schemas.microsoft.com/office/drawing/2014/main" id="{6E460EB9-6985-E924-D736-CB507C0BB478}"/>
              </a:ext>
            </a:extLst>
          </p:cNvPr>
          <p:cNvSpPr>
            <a:spLocks noGrp="1"/>
          </p:cNvSpPr>
          <p:nvPr>
            <p:ph type="dt" sz="half" idx="10"/>
          </p:nvPr>
        </p:nvSpPr>
        <p:spPr/>
        <p:txBody>
          <a:bodyPr/>
          <a:lstStyle/>
          <a:p>
            <a:fld id="{24B93144-C76E-764F-93FB-58C67DB58A80}" type="datetime3">
              <a:rPr lang="en-US" smtClean="0"/>
              <a:t>17 April 2024</a:t>
            </a:fld>
            <a:endParaRPr lang="en-US" dirty="0"/>
          </a:p>
        </p:txBody>
      </p:sp>
      <p:sp>
        <p:nvSpPr>
          <p:cNvPr id="6" name="Slide Number Placeholder 5">
            <a:extLst>
              <a:ext uri="{FF2B5EF4-FFF2-40B4-BE49-F238E27FC236}">
                <a16:creationId xmlns:a16="http://schemas.microsoft.com/office/drawing/2014/main" id="{631DB6D9-3711-B0E1-AD22-04AF0ED37888}"/>
              </a:ext>
            </a:extLst>
          </p:cNvPr>
          <p:cNvSpPr>
            <a:spLocks noGrp="1"/>
          </p:cNvSpPr>
          <p:nvPr>
            <p:ph type="sldNum" sz="quarter" idx="12"/>
          </p:nvPr>
        </p:nvSpPr>
        <p:spPr/>
        <p:txBody>
          <a:bodyPr/>
          <a:lstStyle/>
          <a:p>
            <a:fld id="{4EBCDCBD-78E1-0D41-A999-31B5EBF8E02C}" type="slidenum">
              <a:rPr lang="en-US" smtClean="0"/>
              <a:pPr/>
              <a:t>5</a:t>
            </a:fld>
            <a:endParaRPr lang="en-US" dirty="0"/>
          </a:p>
        </p:txBody>
      </p:sp>
      <p:sp>
        <p:nvSpPr>
          <p:cNvPr id="5" name="Rectangle 4">
            <a:extLst>
              <a:ext uri="{FF2B5EF4-FFF2-40B4-BE49-F238E27FC236}">
                <a16:creationId xmlns:a16="http://schemas.microsoft.com/office/drawing/2014/main" id="{E8E918CC-3D54-E627-F0B2-2FCBCABD9D8B}"/>
              </a:ext>
            </a:extLst>
          </p:cNvPr>
          <p:cNvSpPr/>
          <p:nvPr/>
        </p:nvSpPr>
        <p:spPr>
          <a:xfrm>
            <a:off x="2977977" y="914400"/>
            <a:ext cx="6450227" cy="874240"/>
          </a:xfrm>
          <a:prstGeom prst="rect">
            <a:avLst/>
          </a:prstGeom>
          <a:solidFill>
            <a:schemeClr val="tx1"/>
          </a:solidFill>
          <a:ln>
            <a:solidFill>
              <a:srgbClr val="F9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n-US" sz="2000" dirty="0"/>
              <a:t>Registration has closed!</a:t>
            </a:r>
          </a:p>
          <a:p>
            <a:pPr algn="ctr"/>
            <a:endParaRPr lang="en-US" sz="2000" dirty="0"/>
          </a:p>
          <a:p>
            <a:pPr algn="ctr"/>
            <a:r>
              <a:rPr lang="en-US" sz="2000" dirty="0"/>
              <a:t>Some talks will be live-streamed through YouTube.</a:t>
            </a:r>
          </a:p>
        </p:txBody>
      </p:sp>
      <p:sp>
        <p:nvSpPr>
          <p:cNvPr id="3" name="Rectangle 2">
            <a:extLst>
              <a:ext uri="{FF2B5EF4-FFF2-40B4-BE49-F238E27FC236}">
                <a16:creationId xmlns:a16="http://schemas.microsoft.com/office/drawing/2014/main" id="{41D6D50E-326A-C113-CD1C-84706A254337}"/>
              </a:ext>
            </a:extLst>
          </p:cNvPr>
          <p:cNvSpPr/>
          <p:nvPr/>
        </p:nvSpPr>
        <p:spPr>
          <a:xfrm>
            <a:off x="3414583" y="4935415"/>
            <a:ext cx="8393103" cy="1920847"/>
          </a:xfrm>
          <a:prstGeom prst="rect">
            <a:avLst/>
          </a:prstGeom>
          <a:solidFill>
            <a:schemeClr val="tx1"/>
          </a:solidFill>
          <a:ln>
            <a:solidFill>
              <a:srgbClr val="F9E1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1400" dirty="0"/>
              <a:t>Wednesday, April 24 - 1:15pm EDT </a:t>
            </a:r>
          </a:p>
          <a:p>
            <a:pPr algn="ctr"/>
            <a:r>
              <a:rPr lang="en-US" sz="1400" dirty="0"/>
              <a:t> </a:t>
            </a:r>
          </a:p>
          <a:p>
            <a:pPr algn="ctr"/>
            <a:r>
              <a:rPr lang="en-US" sz="1400" b="1" dirty="0"/>
              <a:t>STMD Lunch &amp; Learn: Technology Shortfall Feedback &amp; Prioritization Process with Spuds Vogel and </a:t>
            </a:r>
            <a:r>
              <a:rPr lang="en-US" sz="1400" b="1" dirty="0" err="1"/>
              <a:t>Alesyn</a:t>
            </a:r>
            <a:r>
              <a:rPr lang="en-US" sz="1400" b="1" dirty="0"/>
              <a:t> Lowry, Director of Strategic Planning and Integration, NASA STMD</a:t>
            </a:r>
          </a:p>
          <a:p>
            <a:pPr algn="ctr"/>
            <a:endParaRPr lang="en-US" sz="1400" b="1" dirty="0"/>
          </a:p>
          <a:p>
            <a:pPr algn="ctr"/>
            <a:r>
              <a:rPr lang="en-US" sz="1400" dirty="0"/>
              <a:t>The LSIC keynote introduced NASA’s strategy for establishing national tech base priorities. Join us to learn more about the process underway to collect feedback about technology shortfalls based on stakeholders’ prioritized needs (including yours!). STMD will show the initial shortfall list and descriptions, discuss desired feedback, and answer questions.</a:t>
            </a:r>
          </a:p>
        </p:txBody>
      </p:sp>
    </p:spTree>
    <p:extLst>
      <p:ext uri="{BB962C8B-B14F-4D97-AF65-F5344CB8AC3E}">
        <p14:creationId xmlns:p14="http://schemas.microsoft.com/office/powerpoint/2010/main" val="2354724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564" y="278117"/>
            <a:ext cx="8403436" cy="762000"/>
          </a:xfrm>
        </p:spPr>
        <p:txBody>
          <a:bodyPr/>
          <a:lstStyle/>
          <a:p>
            <a:r>
              <a:rPr lang="en-US" dirty="0"/>
              <a:t>Funding &amp; Opportunities</a:t>
            </a:r>
          </a:p>
        </p:txBody>
      </p:sp>
      <p:sp>
        <p:nvSpPr>
          <p:cNvPr id="3" name="Content Placeholder 2"/>
          <p:cNvSpPr>
            <a:spLocks noGrp="1"/>
          </p:cNvSpPr>
          <p:nvPr>
            <p:ph idx="1"/>
          </p:nvPr>
        </p:nvSpPr>
        <p:spPr>
          <a:xfrm>
            <a:off x="288234" y="1040117"/>
            <a:ext cx="11404655" cy="5460371"/>
          </a:xfrm>
        </p:spPr>
        <p:txBody>
          <a:bodyPr>
            <a:normAutofit fontScale="92500" lnSpcReduction="10000"/>
          </a:bodyPr>
          <a:lstStyle/>
          <a:p>
            <a:pPr marL="325437" indent="-342900">
              <a:lnSpc>
                <a:spcPct val="110000"/>
              </a:lnSpc>
              <a:spcBef>
                <a:spcPts val="0"/>
              </a:spcBef>
              <a:spcAft>
                <a:spcPts val="600"/>
              </a:spcAft>
              <a:buFont typeface="Arial" panose="020B0604020202020204" pitchFamily="34" charset="0"/>
              <a:buChar char="•"/>
              <a:defRPr/>
            </a:pPr>
            <a:r>
              <a:rPr lang="en-US" b="1" dirty="0">
                <a:solidFill>
                  <a:srgbClr val="FFFFFF"/>
                </a:solidFill>
                <a:latin typeface="Arial" panose="020B0604020202020204"/>
              </a:rPr>
              <a:t>ROSES 2024: F.21 Economic, Social, and Policy Analyses of Lunar Surface Sustainability: Deadline May 17</a:t>
            </a:r>
          </a:p>
          <a:p>
            <a:pPr lvl="1">
              <a:lnSpc>
                <a:spcPct val="110000"/>
              </a:lnSpc>
              <a:spcBef>
                <a:spcPts val="0"/>
              </a:spcBef>
              <a:spcAft>
                <a:spcPts val="600"/>
              </a:spcAft>
              <a:buFont typeface="Arial" panose="020B0604020202020204" pitchFamily="34" charset="0"/>
              <a:buChar char="•"/>
              <a:defRPr/>
            </a:pPr>
            <a:r>
              <a:rPr lang="en-US" dirty="0">
                <a:solidFill>
                  <a:srgbClr val="FFFFFF"/>
                </a:solidFill>
                <a:latin typeface="Arial" panose="020B0604020202020204"/>
                <a:hlinkClick r:id="rId3"/>
              </a:rPr>
              <a:t>https://nspires.nasaprs.com/external/solicitations/summary.do?solId=%7b48D6B21B-0171-D79D-E111-BCDFCC02E0F0%7d&amp;path=&amp;method=init</a:t>
            </a:r>
            <a:endParaRPr lang="en-US" dirty="0">
              <a:solidFill>
                <a:srgbClr val="FFFFFF"/>
              </a:solidFill>
              <a:latin typeface="Arial" panose="020B0604020202020204"/>
            </a:endParaRPr>
          </a:p>
          <a:p>
            <a:pPr lvl="1">
              <a:lnSpc>
                <a:spcPct val="110000"/>
              </a:lnSpc>
              <a:spcBef>
                <a:spcPts val="0"/>
              </a:spcBef>
              <a:spcAft>
                <a:spcPts val="600"/>
              </a:spcAft>
              <a:buFont typeface="Arial" panose="020B0604020202020204" pitchFamily="34" charset="0"/>
              <a:buChar char="•"/>
              <a:defRPr/>
            </a:pPr>
            <a:r>
              <a:rPr lang="en-US" dirty="0">
                <a:solidFill>
                  <a:srgbClr val="FFFFFF"/>
                </a:solidFill>
                <a:latin typeface="Arial" panose="020B0604020202020204"/>
              </a:rPr>
              <a:t>Solicitation for proposals to evaluate the economic, social, and political elements of lunar surface sustainability</a:t>
            </a:r>
          </a:p>
          <a:p>
            <a:pPr>
              <a:lnSpc>
                <a:spcPct val="110000"/>
              </a:lnSpc>
              <a:spcBef>
                <a:spcPts val="0"/>
              </a:spcBef>
              <a:spcAft>
                <a:spcPts val="600"/>
              </a:spcAft>
              <a:buFont typeface="Arial" panose="020B0604020202020204" pitchFamily="34" charset="0"/>
              <a:buChar char="•"/>
              <a:defRPr/>
            </a:pPr>
            <a:r>
              <a:rPr lang="en-US" b="1" dirty="0"/>
              <a:t>SBIRs and STTRs</a:t>
            </a:r>
          </a:p>
          <a:p>
            <a:pPr lvl="1">
              <a:buFont typeface="Arial" panose="020B0604020202020204" pitchFamily="34" charset="0"/>
              <a:buChar char="•"/>
            </a:pPr>
            <a:r>
              <a:rPr lang="en-US" dirty="0"/>
              <a:t>Open SBIRs and STTRs can be found here: </a:t>
            </a:r>
            <a:r>
              <a:rPr lang="en-US" dirty="0">
                <a:hlinkClick r:id="rId4"/>
              </a:rPr>
              <a:t>https://www.sbir.gov/solicitations/open</a:t>
            </a:r>
            <a:endParaRPr lang="en-US" dirty="0"/>
          </a:p>
          <a:p>
            <a:pPr>
              <a:buFont typeface="Arial" panose="020B0604020202020204" pitchFamily="34" charset="0"/>
              <a:buChar char="•"/>
            </a:pPr>
            <a:r>
              <a:rPr lang="en-US" b="1" dirty="0" err="1"/>
              <a:t>SpaceTech</a:t>
            </a:r>
            <a:r>
              <a:rPr lang="en-US" b="1" dirty="0"/>
              <a:t> REDDI: Early Stage Innovations solicitation: NOIs due May 9; proposal due June 6.</a:t>
            </a:r>
          </a:p>
          <a:p>
            <a:pPr lvl="1">
              <a:buFont typeface="Arial" panose="020B0604020202020204" pitchFamily="34" charset="0"/>
              <a:buChar char="•"/>
            </a:pPr>
            <a:r>
              <a:rPr lang="en-US" dirty="0"/>
              <a:t>Topic 1 – Computational Materials Engineering for Lunar Metals Welding</a:t>
            </a:r>
          </a:p>
          <a:p>
            <a:pPr lvl="1">
              <a:buFont typeface="Arial" panose="020B0604020202020204" pitchFamily="34" charset="0"/>
              <a:buChar char="•"/>
            </a:pPr>
            <a:r>
              <a:rPr lang="en-US" dirty="0"/>
              <a:t>Topic 2 – Passive Lunar Dust Control through Advanced Materials and Surface Engineering</a:t>
            </a:r>
          </a:p>
          <a:p>
            <a:pPr lvl="1">
              <a:buFont typeface="Arial" panose="020B0604020202020204" pitchFamily="34" charset="0"/>
              <a:buChar char="•"/>
            </a:pPr>
            <a:r>
              <a:rPr lang="en-US" dirty="0">
                <a:hlinkClick r:id="rId5"/>
              </a:rPr>
              <a:t>https://tinyurl.com/NASA-ESI24</a:t>
            </a:r>
            <a:r>
              <a:rPr lang="en-US" dirty="0"/>
              <a:t> </a:t>
            </a:r>
          </a:p>
          <a:p>
            <a:pPr>
              <a:buFont typeface="Arial" panose="020B0604020202020204" pitchFamily="34" charset="0"/>
              <a:buChar char="•"/>
            </a:pPr>
            <a:r>
              <a:rPr lang="en-US" b="1" dirty="0"/>
              <a:t>NASA STMD seeking SMEs to serve as peer reviewers </a:t>
            </a:r>
            <a:r>
              <a:rPr lang="en-US" dirty="0"/>
              <a:t>of proposals submitted to the recently released Early Stage Innovations (ESI) 2024 solicitation (above link)</a:t>
            </a:r>
          </a:p>
          <a:p>
            <a:pPr lvl="1">
              <a:buFont typeface="Arial" panose="020B0604020202020204" pitchFamily="34" charset="0"/>
              <a:buChar char="•"/>
            </a:pPr>
            <a:r>
              <a:rPr lang="en-US" dirty="0"/>
              <a:t>If you are interested in serving as a peer reviewer for the ESI24 solicitation, please fill out the following form: </a:t>
            </a:r>
            <a:r>
              <a:rPr lang="en-US" dirty="0">
                <a:hlinkClick r:id="rId6"/>
              </a:rPr>
              <a:t>https://forms.gle/qj2KYkDeUVp6TrwU6 </a:t>
            </a:r>
            <a:endParaRPr lang="en-US" dirty="0"/>
          </a:p>
          <a:p>
            <a:pPr marL="447675" lvl="1" indent="0">
              <a:buNone/>
            </a:pPr>
            <a:endParaRPr kumimoji="0" lang="en-US" i="0" u="none" strike="noStrike" kern="1200" cap="none" spc="0" normalizeH="0" baseline="0" noProof="0" dirty="0">
              <a:ln>
                <a:noFill/>
              </a:ln>
              <a:solidFill>
                <a:srgbClr val="0537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endParaRPr>
          </a:p>
          <a:p>
            <a:pPr marL="447675" lvl="1" indent="0">
              <a:buNone/>
            </a:pPr>
            <a:endParaRPr kumimoji="0" lang="en-US" i="0" u="none" strike="noStrike" kern="1200" cap="none" spc="0" normalizeH="0" baseline="0" noProof="0" dirty="0">
              <a:ln>
                <a:noFill/>
              </a:ln>
              <a:solidFill>
                <a:srgbClr val="0537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r>
              <a:rPr kumimoji="0" lang="en-US" sz="1700" i="0" u="none" strike="noStrike" kern="1200" cap="none" spc="0" normalizeH="0" baseline="0" noProof="0" dirty="0">
                <a:ln>
                  <a:noFill/>
                </a:ln>
                <a:solidFill>
                  <a:srgbClr val="0537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https://lsic.jhuapl.edu/Resources/Opportunities.php?f=Job</a:t>
            </a:r>
            <a:endParaRPr lang="en-US" sz="1700" dirty="0">
              <a:solidFill>
                <a:srgbClr val="0537FF"/>
              </a:solidFill>
              <a:latin typeface="Arial" panose="020B0604020202020204"/>
              <a:hlinkClick r:id="rId7">
                <a:extLst>
                  <a:ext uri="{A12FA001-AC4F-418D-AE19-62706E023703}">
                    <ahyp:hlinkClr xmlns:ahyp="http://schemas.microsoft.com/office/drawing/2018/hyperlinkcolor" val="tx"/>
                  </a:ext>
                </a:extLst>
              </a:hlinkClick>
            </a:endParaRPr>
          </a:p>
          <a:p>
            <a:pPr>
              <a:lnSpc>
                <a:spcPct val="110000"/>
              </a:lnSpc>
              <a:spcBef>
                <a:spcPts val="0"/>
              </a:spcBef>
              <a:spcAft>
                <a:spcPts val="600"/>
              </a:spcAft>
              <a:defRPr/>
            </a:pPr>
            <a:r>
              <a:rPr kumimoji="0" lang="en-US" sz="1700" i="0" u="none" strike="noStrike" kern="1200" cap="none" spc="0" normalizeH="0" baseline="0" noProof="0" dirty="0">
                <a:ln>
                  <a:noFill/>
                </a:ln>
                <a:solidFill>
                  <a:srgbClr val="0537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https://lsic.jhuapl.edu/Resources/Funding-Opportunities.php</a:t>
            </a:r>
            <a:endParaRPr lang="en-US" sz="1700" dirty="0">
              <a:solidFill>
                <a:srgbClr val="0537FF"/>
              </a:solidFill>
              <a:latin typeface="Arial" panose="020B0604020202020204"/>
              <a:hlinkClick r:id="rId7">
                <a:extLst>
                  <a:ext uri="{A12FA001-AC4F-418D-AE19-62706E023703}">
                    <ahyp:hlinkClr xmlns:ahyp="http://schemas.microsoft.com/office/drawing/2018/hyperlinkcolor" val="tx"/>
                  </a:ext>
                </a:extLst>
              </a:hlinkClick>
            </a:endParaRPr>
          </a:p>
          <a:p>
            <a:pPr marL="447675" lvl="1" indent="0">
              <a:lnSpc>
                <a:spcPct val="110000"/>
              </a:lnSpc>
              <a:spcBef>
                <a:spcPts val="0"/>
              </a:spcBef>
              <a:spcAft>
                <a:spcPts val="600"/>
              </a:spcAft>
              <a:buNone/>
              <a:defRPr/>
            </a:pPr>
            <a:endParaRPr kumimoji="0" lang="en-US" sz="2000" i="0" u="none" strike="noStrike" kern="1200" cap="none" spc="0" normalizeH="0" baseline="0" noProof="0" dirty="0">
              <a:ln>
                <a:noFill/>
              </a:ln>
              <a:solidFill>
                <a:srgbClr val="0537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endParaRPr>
          </a:p>
        </p:txBody>
      </p:sp>
      <p:sp>
        <p:nvSpPr>
          <p:cNvPr id="4" name="Date Placeholder 3"/>
          <p:cNvSpPr>
            <a:spLocks noGrp="1"/>
          </p:cNvSpPr>
          <p:nvPr>
            <p:ph type="dt" sz="half" idx="10"/>
          </p:nvPr>
        </p:nvSpPr>
        <p:spPr/>
        <p:txBody>
          <a:bodyPr/>
          <a:lstStyle/>
          <a:p>
            <a:fld id="{24B93144-C76E-764F-93FB-58C67DB58A80}" type="datetime3">
              <a:rPr lang="en-US" smtClean="0"/>
              <a:t>17 April 2024</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6</a:t>
            </a:fld>
            <a:endParaRPr lang="en-US" dirty="0"/>
          </a:p>
        </p:txBody>
      </p:sp>
    </p:spTree>
    <p:extLst>
      <p:ext uri="{BB962C8B-B14F-4D97-AF65-F5344CB8AC3E}">
        <p14:creationId xmlns:p14="http://schemas.microsoft.com/office/powerpoint/2010/main" val="379210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4B41-9166-177C-3FE8-E7E02A68AC63}"/>
              </a:ext>
            </a:extLst>
          </p:cNvPr>
          <p:cNvSpPr>
            <a:spLocks noGrp="1"/>
          </p:cNvSpPr>
          <p:nvPr>
            <p:ph type="title"/>
          </p:nvPr>
        </p:nvSpPr>
        <p:spPr>
          <a:xfrm>
            <a:off x="4164226" y="419100"/>
            <a:ext cx="7570573" cy="762000"/>
          </a:xfrm>
        </p:spPr>
        <p:txBody>
          <a:bodyPr/>
          <a:lstStyle/>
          <a:p>
            <a:r>
              <a:rPr lang="en-US" dirty="0"/>
              <a:t>NASA STMD “Shortfalls” List</a:t>
            </a:r>
          </a:p>
        </p:txBody>
      </p:sp>
      <p:pic>
        <p:nvPicPr>
          <p:cNvPr id="8" name="Content Placeholder 7">
            <a:extLst>
              <a:ext uri="{FF2B5EF4-FFF2-40B4-BE49-F238E27FC236}">
                <a16:creationId xmlns:a16="http://schemas.microsoft.com/office/drawing/2014/main" id="{7F5896A2-A2A8-32E3-2B9D-1584177C4495}"/>
              </a:ext>
            </a:extLst>
          </p:cNvPr>
          <p:cNvPicPr>
            <a:picLocks noGrp="1" noChangeAspect="1"/>
          </p:cNvPicPr>
          <p:nvPr>
            <p:ph idx="1"/>
          </p:nvPr>
        </p:nvPicPr>
        <p:blipFill>
          <a:blip r:embed="rId2"/>
          <a:stretch>
            <a:fillRect/>
          </a:stretch>
        </p:blipFill>
        <p:spPr>
          <a:xfrm>
            <a:off x="174005" y="1050324"/>
            <a:ext cx="8772288" cy="4959941"/>
          </a:xfrm>
        </p:spPr>
      </p:pic>
      <p:sp>
        <p:nvSpPr>
          <p:cNvPr id="4" name="Date Placeholder 3">
            <a:extLst>
              <a:ext uri="{FF2B5EF4-FFF2-40B4-BE49-F238E27FC236}">
                <a16:creationId xmlns:a16="http://schemas.microsoft.com/office/drawing/2014/main" id="{A0F82C84-6A92-6ED1-4239-710FFE4797AD}"/>
              </a:ext>
            </a:extLst>
          </p:cNvPr>
          <p:cNvSpPr>
            <a:spLocks noGrp="1"/>
          </p:cNvSpPr>
          <p:nvPr>
            <p:ph type="dt" sz="half" idx="10"/>
          </p:nvPr>
        </p:nvSpPr>
        <p:spPr/>
        <p:txBody>
          <a:bodyPr/>
          <a:lstStyle/>
          <a:p>
            <a:fld id="{24B93144-C76E-764F-93FB-58C67DB58A80}" type="datetime3">
              <a:rPr lang="en-US" smtClean="0"/>
              <a:t>17 April 2024</a:t>
            </a:fld>
            <a:endParaRPr lang="en-US" dirty="0"/>
          </a:p>
        </p:txBody>
      </p:sp>
      <p:sp>
        <p:nvSpPr>
          <p:cNvPr id="5" name="Footer Placeholder 4">
            <a:extLst>
              <a:ext uri="{FF2B5EF4-FFF2-40B4-BE49-F238E27FC236}">
                <a16:creationId xmlns:a16="http://schemas.microsoft.com/office/drawing/2014/main" id="{623FD6BC-6CA6-0509-E923-F2BE3350D2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0670ED-1152-0C3A-99C3-8C01B6D13F36}"/>
              </a:ext>
            </a:extLst>
          </p:cNvPr>
          <p:cNvSpPr>
            <a:spLocks noGrp="1"/>
          </p:cNvSpPr>
          <p:nvPr>
            <p:ph type="sldNum" sz="quarter" idx="12"/>
          </p:nvPr>
        </p:nvSpPr>
        <p:spPr/>
        <p:txBody>
          <a:bodyPr/>
          <a:lstStyle/>
          <a:p>
            <a:fld id="{4EBCDCBD-78E1-0D41-A999-31B5EBF8E02C}" type="slidenum">
              <a:rPr lang="en-US" smtClean="0"/>
              <a:pPr/>
              <a:t>7</a:t>
            </a:fld>
            <a:endParaRPr lang="en-US" dirty="0"/>
          </a:p>
        </p:txBody>
      </p:sp>
      <p:sp>
        <p:nvSpPr>
          <p:cNvPr id="9" name="TextBox 8">
            <a:extLst>
              <a:ext uri="{FF2B5EF4-FFF2-40B4-BE49-F238E27FC236}">
                <a16:creationId xmlns:a16="http://schemas.microsoft.com/office/drawing/2014/main" id="{5F3263A2-2BE1-67E2-4209-F95019903CA2}"/>
              </a:ext>
            </a:extLst>
          </p:cNvPr>
          <p:cNvSpPr txBox="1"/>
          <p:nvPr/>
        </p:nvSpPr>
        <p:spPr>
          <a:xfrm>
            <a:off x="9132429" y="1024639"/>
            <a:ext cx="2675257" cy="5324535"/>
          </a:xfrm>
          <a:prstGeom prst="rect">
            <a:avLst/>
          </a:prstGeom>
          <a:noFill/>
          <a:ln w="19050">
            <a:noFill/>
          </a:ln>
        </p:spPr>
        <p:txBody>
          <a:bodyPr wrap="square" rtlCol="0">
            <a:spAutoFit/>
          </a:bodyPr>
          <a:lstStyle/>
          <a:p>
            <a:r>
              <a:rPr lang="en-US" sz="2000" dirty="0">
                <a:solidFill>
                  <a:schemeClr val="bg1"/>
                </a:solidFill>
                <a:hlinkClick r:id="rId3"/>
              </a:rPr>
              <a:t>https://www.nasa.gov/spacetechpriorities/</a:t>
            </a:r>
            <a:endParaRPr lang="en-US" sz="2000" dirty="0">
              <a:solidFill>
                <a:schemeClr val="bg1"/>
              </a:solidFill>
            </a:endParaRPr>
          </a:p>
          <a:p>
            <a:endParaRPr lang="en-US" sz="2000" dirty="0">
              <a:solidFill>
                <a:schemeClr val="bg1"/>
              </a:solidFill>
            </a:endParaRPr>
          </a:p>
          <a:p>
            <a:r>
              <a:rPr lang="en-US" sz="2000" dirty="0">
                <a:solidFill>
                  <a:schemeClr val="bg1"/>
                </a:solidFill>
                <a:hlinkClick r:id="rId4"/>
              </a:rPr>
              <a:t>https://techport.nasa.gov/strategy</a:t>
            </a:r>
            <a:r>
              <a:rPr lang="en-US" sz="2000" dirty="0">
                <a:solidFill>
                  <a:schemeClr val="bg1"/>
                </a:solidFill>
              </a:rPr>
              <a:t> </a:t>
            </a:r>
          </a:p>
          <a:p>
            <a:endParaRPr lang="en-US" sz="2000" dirty="0">
              <a:solidFill>
                <a:schemeClr val="bg1"/>
              </a:solidFill>
            </a:endParaRPr>
          </a:p>
          <a:p>
            <a:r>
              <a:rPr lang="en-US" sz="2000" dirty="0">
                <a:solidFill>
                  <a:schemeClr val="bg1"/>
                </a:solidFill>
              </a:rPr>
              <a:t>Feedback open </a:t>
            </a:r>
          </a:p>
          <a:p>
            <a:r>
              <a:rPr lang="en-US" sz="2000" dirty="0">
                <a:solidFill>
                  <a:schemeClr val="bg1"/>
                </a:solidFill>
              </a:rPr>
              <a:t>Apr 16 – May 13</a:t>
            </a:r>
          </a:p>
          <a:p>
            <a:endParaRPr lang="en-US" sz="2000" dirty="0">
              <a:solidFill>
                <a:schemeClr val="bg1"/>
              </a:solidFill>
            </a:endParaRPr>
          </a:p>
          <a:p>
            <a:r>
              <a:rPr lang="en-US" sz="2000" b="1" dirty="0">
                <a:solidFill>
                  <a:schemeClr val="bg1"/>
                </a:solidFill>
              </a:rPr>
              <a:t>Info Townhall: Wednesday, April 17 at 4 p.m. EDT</a:t>
            </a:r>
            <a:r>
              <a:rPr lang="en-US" sz="2000" dirty="0">
                <a:solidFill>
                  <a:schemeClr val="bg1"/>
                </a:solidFill>
              </a:rPr>
              <a:t> Register:</a:t>
            </a:r>
          </a:p>
          <a:p>
            <a:r>
              <a:rPr lang="en-US" sz="2000" dirty="0">
                <a:solidFill>
                  <a:schemeClr val="bg1"/>
                </a:solidFill>
                <a:hlinkClick r:id="rId5"/>
              </a:rPr>
              <a:t>https://nasaevents.webex.com/weblink/register/rcae59bd2d9d8c4fbc63255f0f0acd28d</a:t>
            </a:r>
            <a:r>
              <a:rPr lang="en-US" sz="2000" dirty="0">
                <a:solidFill>
                  <a:schemeClr val="bg1"/>
                </a:solidFill>
              </a:rPr>
              <a:t> </a:t>
            </a:r>
          </a:p>
        </p:txBody>
      </p:sp>
    </p:spTree>
    <p:extLst>
      <p:ext uri="{BB962C8B-B14F-4D97-AF65-F5344CB8AC3E}">
        <p14:creationId xmlns:p14="http://schemas.microsoft.com/office/powerpoint/2010/main" val="119796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FA39-3E98-1DAF-616A-9E16D19F6962}"/>
              </a:ext>
            </a:extLst>
          </p:cNvPr>
          <p:cNvSpPr>
            <a:spLocks noGrp="1"/>
          </p:cNvSpPr>
          <p:nvPr>
            <p:ph type="title"/>
          </p:nvPr>
        </p:nvSpPr>
        <p:spPr>
          <a:xfrm>
            <a:off x="3946358" y="419100"/>
            <a:ext cx="7788442" cy="762000"/>
          </a:xfrm>
        </p:spPr>
        <p:txBody>
          <a:bodyPr/>
          <a:lstStyle/>
          <a:p>
            <a:r>
              <a:rPr lang="en-US" dirty="0"/>
              <a:t>10 ISRU Shortfalls</a:t>
            </a:r>
          </a:p>
        </p:txBody>
      </p:sp>
      <p:sp>
        <p:nvSpPr>
          <p:cNvPr id="3" name="Content Placeholder 2">
            <a:extLst>
              <a:ext uri="{FF2B5EF4-FFF2-40B4-BE49-F238E27FC236}">
                <a16:creationId xmlns:a16="http://schemas.microsoft.com/office/drawing/2014/main" id="{DFB4A718-983C-40E9-2063-180F71EB2E0F}"/>
              </a:ext>
            </a:extLst>
          </p:cNvPr>
          <p:cNvSpPr>
            <a:spLocks noGrp="1"/>
          </p:cNvSpPr>
          <p:nvPr>
            <p:ph idx="1"/>
          </p:nvPr>
        </p:nvSpPr>
        <p:spPr/>
        <p:txBody>
          <a:bodyPr/>
          <a:lstStyle/>
          <a:p>
            <a:pPr marL="457200" indent="-457200">
              <a:buFont typeface="+mj-lt"/>
              <a:buAutoNum type="arabicPeriod"/>
            </a:pPr>
            <a:r>
              <a:rPr lang="en-US" dirty="0"/>
              <a:t>Perform resource reconnaissance to locate and characterize resources and estimate reserves </a:t>
            </a:r>
          </a:p>
          <a:p>
            <a:pPr marL="457200" indent="-457200">
              <a:buFont typeface="+mj-lt"/>
              <a:buAutoNum type="arabicPeriod"/>
            </a:pPr>
            <a:r>
              <a:rPr lang="en-US" dirty="0"/>
              <a:t>Extraction and separation of water from extraterrestrial surface material </a:t>
            </a:r>
          </a:p>
          <a:p>
            <a:pPr marL="457200" indent="-457200">
              <a:buFont typeface="+mj-lt"/>
              <a:buAutoNum type="arabicPeriod"/>
            </a:pPr>
            <a:r>
              <a:rPr lang="en-US" dirty="0"/>
              <a:t>Extraction and separation of non-water volatile resources from Lunar regolith </a:t>
            </a:r>
          </a:p>
          <a:p>
            <a:pPr marL="457200" indent="-457200">
              <a:buFont typeface="+mj-lt"/>
              <a:buAutoNum type="arabicPeriod"/>
            </a:pPr>
            <a:r>
              <a:rPr lang="en-US" dirty="0"/>
              <a:t>Extraction and separation of oxygen from extraterrestrial minerals </a:t>
            </a:r>
          </a:p>
          <a:p>
            <a:pPr marL="457200" indent="-457200">
              <a:buFont typeface="+mj-lt"/>
              <a:buAutoNum type="arabicPeriod"/>
            </a:pPr>
            <a:r>
              <a:rPr lang="en-US" dirty="0"/>
              <a:t>Extraction and separation of extraterrestrial atmospheric resources and gaseous products/reactants </a:t>
            </a:r>
          </a:p>
          <a:p>
            <a:pPr marL="457200" indent="-457200">
              <a:buFont typeface="+mj-lt"/>
              <a:buAutoNum type="arabicPeriod"/>
            </a:pPr>
            <a:r>
              <a:rPr lang="en-US" dirty="0"/>
              <a:t>Extraction and separation of metals/metalloids from extraterrestrial minerals </a:t>
            </a:r>
          </a:p>
          <a:p>
            <a:pPr marL="457200" indent="-457200">
              <a:buFont typeface="+mj-lt"/>
              <a:buAutoNum type="arabicPeriod"/>
            </a:pPr>
            <a:r>
              <a:rPr lang="en-US" dirty="0"/>
              <a:t>Produce propellants and mission consumables from extracted in-situ resources </a:t>
            </a:r>
          </a:p>
          <a:p>
            <a:pPr marL="457200" indent="-457200">
              <a:buFont typeface="+mj-lt"/>
              <a:buAutoNum type="arabicPeriod"/>
            </a:pPr>
            <a:r>
              <a:rPr lang="en-US" dirty="0"/>
              <a:t>Produce manufacturing and construction feedstock from extracted in-situ resources </a:t>
            </a:r>
          </a:p>
          <a:p>
            <a:pPr marL="457200" indent="-457200">
              <a:buFont typeface="+mj-lt"/>
              <a:buAutoNum type="arabicPeriod"/>
            </a:pPr>
            <a:r>
              <a:rPr lang="en-US" dirty="0"/>
              <a:t>ISRU System Modeling </a:t>
            </a:r>
          </a:p>
          <a:p>
            <a:pPr marL="457200" indent="-457200">
              <a:buFont typeface="+mj-lt"/>
              <a:buAutoNum type="arabicPeriod"/>
            </a:pPr>
            <a:r>
              <a:rPr lang="en-US" dirty="0"/>
              <a:t>Extraterrestrial surface environmental simulators, test facilities, and test sites</a:t>
            </a:r>
          </a:p>
          <a:p>
            <a:pPr marL="0" indent="0">
              <a:buNone/>
            </a:pPr>
            <a:r>
              <a:rPr lang="en-US" dirty="0">
                <a:hlinkClick r:id="rId2"/>
              </a:rPr>
              <a:t>https://techport.nasa.gov/strategy</a:t>
            </a:r>
            <a:r>
              <a:rPr lang="en-US" dirty="0"/>
              <a:t> </a:t>
            </a:r>
          </a:p>
        </p:txBody>
      </p:sp>
      <p:sp>
        <p:nvSpPr>
          <p:cNvPr id="4" name="Date Placeholder 3">
            <a:extLst>
              <a:ext uri="{FF2B5EF4-FFF2-40B4-BE49-F238E27FC236}">
                <a16:creationId xmlns:a16="http://schemas.microsoft.com/office/drawing/2014/main" id="{2F1D891B-093F-32E9-B132-D2400DFD5D0B}"/>
              </a:ext>
            </a:extLst>
          </p:cNvPr>
          <p:cNvSpPr>
            <a:spLocks noGrp="1"/>
          </p:cNvSpPr>
          <p:nvPr>
            <p:ph type="dt" sz="half" idx="10"/>
          </p:nvPr>
        </p:nvSpPr>
        <p:spPr/>
        <p:txBody>
          <a:bodyPr/>
          <a:lstStyle/>
          <a:p>
            <a:fld id="{24B93144-C76E-764F-93FB-58C67DB58A80}" type="datetime3">
              <a:rPr lang="en-US" smtClean="0"/>
              <a:t>17 April 2024</a:t>
            </a:fld>
            <a:endParaRPr lang="en-US" dirty="0"/>
          </a:p>
        </p:txBody>
      </p:sp>
      <p:sp>
        <p:nvSpPr>
          <p:cNvPr id="5" name="Footer Placeholder 4">
            <a:extLst>
              <a:ext uri="{FF2B5EF4-FFF2-40B4-BE49-F238E27FC236}">
                <a16:creationId xmlns:a16="http://schemas.microsoft.com/office/drawing/2014/main" id="{6C068522-8B6C-4D2B-F9A6-2BAA1E089F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61C6E2-7237-315E-2F0C-0EB88B5926A8}"/>
              </a:ext>
            </a:extLst>
          </p:cNvPr>
          <p:cNvSpPr>
            <a:spLocks noGrp="1"/>
          </p:cNvSpPr>
          <p:nvPr>
            <p:ph type="sldNum" sz="quarter" idx="12"/>
          </p:nvPr>
        </p:nvSpPr>
        <p:spPr/>
        <p:txBody>
          <a:bodyPr/>
          <a:lstStyle/>
          <a:p>
            <a:fld id="{4EBCDCBD-78E1-0D41-A999-31B5EBF8E02C}" type="slidenum">
              <a:rPr lang="en-US" smtClean="0"/>
              <a:pPr/>
              <a:t>8</a:t>
            </a:fld>
            <a:endParaRPr lang="en-US" dirty="0"/>
          </a:p>
        </p:txBody>
      </p:sp>
    </p:spTree>
    <p:extLst>
      <p:ext uri="{BB962C8B-B14F-4D97-AF65-F5344CB8AC3E}">
        <p14:creationId xmlns:p14="http://schemas.microsoft.com/office/powerpoint/2010/main" val="399012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A52B5F-524A-4952-9F66-7FE8275FDE41}"/>
              </a:ext>
            </a:extLst>
          </p:cNvPr>
          <p:cNvSpPr>
            <a:spLocks noGrp="1"/>
          </p:cNvSpPr>
          <p:nvPr>
            <p:ph type="title"/>
          </p:nvPr>
        </p:nvSpPr>
        <p:spPr>
          <a:xfrm>
            <a:off x="3982454" y="190497"/>
            <a:ext cx="7824537" cy="944153"/>
          </a:xfrm>
        </p:spPr>
        <p:txBody>
          <a:bodyPr/>
          <a:lstStyle/>
          <a:p>
            <a:pPr algn="ctr"/>
            <a:r>
              <a:rPr lang="en-US" sz="3200" dirty="0"/>
              <a:t>“Iterative development of PSR-access &amp; regolith-processing hardware”</a:t>
            </a:r>
            <a:endParaRPr lang="en-US" dirty="0"/>
          </a:p>
        </p:txBody>
      </p:sp>
      <p:sp>
        <p:nvSpPr>
          <p:cNvPr id="2" name="Date Placeholder 1">
            <a:extLst>
              <a:ext uri="{FF2B5EF4-FFF2-40B4-BE49-F238E27FC236}">
                <a16:creationId xmlns:a16="http://schemas.microsoft.com/office/drawing/2014/main" id="{26A8E314-B2FD-4DC7-9850-86FC55F7DA76}"/>
              </a:ext>
            </a:extLst>
          </p:cNvPr>
          <p:cNvSpPr>
            <a:spLocks noGrp="1"/>
          </p:cNvSpPr>
          <p:nvPr>
            <p:ph type="dt" sz="half" idx="10"/>
          </p:nvPr>
        </p:nvSpPr>
        <p:spPr/>
        <p:txBody>
          <a:bodyPr/>
          <a:lstStyle/>
          <a:p>
            <a:fld id="{6C1123CB-3959-8245-AF3D-DDDD939CF756}" type="datetime3">
              <a:rPr lang="en-US" smtClean="0"/>
              <a:t>17 April 2024</a:t>
            </a:fld>
            <a:endParaRPr lang="en-US" dirty="0"/>
          </a:p>
        </p:txBody>
      </p:sp>
      <p:sp>
        <p:nvSpPr>
          <p:cNvPr id="3" name="Footer Placeholder 2">
            <a:extLst>
              <a:ext uri="{FF2B5EF4-FFF2-40B4-BE49-F238E27FC236}">
                <a16:creationId xmlns:a16="http://schemas.microsoft.com/office/drawing/2014/main" id="{F7790A8C-26D7-49AB-BE4A-7EB2C0A7DE16}"/>
              </a:ext>
            </a:extLst>
          </p:cNvPr>
          <p:cNvSpPr>
            <a:spLocks noGrp="1"/>
          </p:cNvSpPr>
          <p:nvPr>
            <p:ph type="ftr" sz="quarter" idx="11"/>
          </p:nvPr>
        </p:nvSpPr>
        <p:spPr>
          <a:xfrm>
            <a:off x="742415" y="6500488"/>
            <a:ext cx="4963059" cy="357511"/>
          </a:xfrm>
        </p:spPr>
        <p:txBody>
          <a:bodyPr/>
          <a:lstStyle/>
          <a:p>
            <a:endParaRPr lang="en-US" dirty="0"/>
          </a:p>
        </p:txBody>
      </p:sp>
      <p:sp>
        <p:nvSpPr>
          <p:cNvPr id="4" name="Slide Number Placeholder 3">
            <a:extLst>
              <a:ext uri="{FF2B5EF4-FFF2-40B4-BE49-F238E27FC236}">
                <a16:creationId xmlns:a16="http://schemas.microsoft.com/office/drawing/2014/main" id="{4C9F699B-82C8-42D3-A644-8E953C56D73E}"/>
              </a:ext>
            </a:extLst>
          </p:cNvPr>
          <p:cNvSpPr>
            <a:spLocks noGrp="1"/>
          </p:cNvSpPr>
          <p:nvPr>
            <p:ph type="sldNum" sz="quarter" idx="12"/>
          </p:nvPr>
        </p:nvSpPr>
        <p:spPr/>
        <p:txBody>
          <a:bodyPr/>
          <a:lstStyle/>
          <a:p>
            <a:fld id="{4EBCDCBD-78E1-0D41-A999-31B5EBF8E02C}" type="slidenum">
              <a:rPr lang="en-US" smtClean="0"/>
              <a:pPr/>
              <a:t>9</a:t>
            </a:fld>
            <a:endParaRPr lang="en-US" dirty="0"/>
          </a:p>
        </p:txBody>
      </p:sp>
      <p:pic>
        <p:nvPicPr>
          <p:cNvPr id="10" name="Picture 9">
            <a:extLst>
              <a:ext uri="{FF2B5EF4-FFF2-40B4-BE49-F238E27FC236}">
                <a16:creationId xmlns:a16="http://schemas.microsoft.com/office/drawing/2014/main" id="{B957CEC0-5ADD-4699-8ADD-E2F3B5378338}"/>
              </a:ext>
            </a:extLst>
          </p:cNvPr>
          <p:cNvPicPr>
            <a:picLocks noChangeAspect="1"/>
          </p:cNvPicPr>
          <p:nvPr/>
        </p:nvPicPr>
        <p:blipFill rotWithShape="1">
          <a:blip r:embed="rId3"/>
          <a:srcRect l="14263" t="39095" r="11263" b="5385"/>
          <a:stretch/>
        </p:blipFill>
        <p:spPr>
          <a:xfrm>
            <a:off x="319234" y="1071647"/>
            <a:ext cx="2651069" cy="2651069"/>
          </a:xfrm>
          <a:prstGeom prst="ellipse">
            <a:avLst/>
          </a:prstGeom>
        </p:spPr>
      </p:pic>
      <p:sp>
        <p:nvSpPr>
          <p:cNvPr id="5" name="Rectangle: Rounded Corners 53">
            <a:extLst>
              <a:ext uri="{FF2B5EF4-FFF2-40B4-BE49-F238E27FC236}">
                <a16:creationId xmlns:a16="http://schemas.microsoft.com/office/drawing/2014/main" id="{8D439946-3EBD-7E0D-F79F-1AE40F5AC92B}"/>
              </a:ext>
            </a:extLst>
          </p:cNvPr>
          <p:cNvSpPr/>
          <p:nvPr/>
        </p:nvSpPr>
        <p:spPr>
          <a:xfrm>
            <a:off x="3332748" y="1268128"/>
            <a:ext cx="8674768"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85000" lnSpcReduction="10000"/>
          </a:bodyPr>
          <a:lstStyle/>
          <a:p>
            <a:pPr algn="ctr"/>
            <a:r>
              <a:rPr lang="en-US" sz="2200" b="1" dirty="0"/>
              <a:t>David Aden (</a:t>
            </a:r>
            <a:r>
              <a:rPr lang="en-US" sz="2200" b="1" dirty="0" err="1"/>
              <a:t>Starpath</a:t>
            </a:r>
            <a:r>
              <a:rPr lang="en-US" sz="2200" b="1" dirty="0"/>
              <a:t>)</a:t>
            </a:r>
          </a:p>
          <a:p>
            <a:pPr algn="ctr"/>
            <a:endParaRPr lang="en-US" sz="2000" b="1" dirty="0"/>
          </a:p>
          <a:p>
            <a:pPr algn="l"/>
            <a:r>
              <a:rPr lang="en-US" sz="2000" b="0" i="0" u="none" strike="noStrike" dirty="0">
                <a:solidFill>
                  <a:schemeClr val="bg1"/>
                </a:solidFill>
                <a:effectLst/>
                <a:latin typeface="Aptos" panose="020B0004020202020204" pitchFamily="34" charset="0"/>
              </a:rPr>
              <a:t>David Aden is a Lead Mechanical Engineer at </a:t>
            </a:r>
            <a:r>
              <a:rPr lang="en-US" sz="2000" b="0" i="0" u="none" strike="noStrike" dirty="0" err="1">
                <a:solidFill>
                  <a:schemeClr val="bg1"/>
                </a:solidFill>
                <a:effectLst/>
                <a:latin typeface="Aptos" panose="020B0004020202020204" pitchFamily="34" charset="0"/>
              </a:rPr>
              <a:t>Starpath</a:t>
            </a:r>
            <a:r>
              <a:rPr lang="en-US" sz="2000" b="0" i="0" u="none" strike="noStrike" dirty="0">
                <a:solidFill>
                  <a:schemeClr val="bg1"/>
                </a:solidFill>
                <a:effectLst/>
                <a:latin typeface="Aptos" panose="020B0004020202020204" pitchFamily="34" charset="0"/>
              </a:rPr>
              <a:t>, where he heads up the development of the regolith-to-propellant conversion system. He got a Bachelor's degree in Mechanical Engineering and a Master's degree in Materials Science &amp; Engineering from Virginia Tech, and is currently pursuing a PhD in Space Resources at Colorado School of Mines. Before joining </a:t>
            </a:r>
            <a:r>
              <a:rPr lang="en-US" sz="2000" b="0" i="0" u="none" strike="noStrike" dirty="0" err="1">
                <a:solidFill>
                  <a:schemeClr val="bg1"/>
                </a:solidFill>
                <a:effectLst/>
                <a:latin typeface="Aptos" panose="020B0004020202020204" pitchFamily="34" charset="0"/>
              </a:rPr>
              <a:t>Starpath</a:t>
            </a:r>
            <a:r>
              <a:rPr lang="en-US" sz="2000" b="0" i="0" u="none" strike="noStrike" dirty="0">
                <a:solidFill>
                  <a:schemeClr val="bg1"/>
                </a:solidFill>
                <a:effectLst/>
                <a:latin typeface="Aptos" panose="020B0004020202020204" pitchFamily="34" charset="0"/>
              </a:rPr>
              <a:t> in August of 2023, he was part of the Starship Orbital Launch Mount team, working out of </a:t>
            </a:r>
            <a:r>
              <a:rPr lang="en-US" sz="2000" b="0" i="0" u="none" strike="noStrike" dirty="0" err="1">
                <a:solidFill>
                  <a:schemeClr val="bg1"/>
                </a:solidFill>
                <a:effectLst/>
                <a:latin typeface="Aptos" panose="020B0004020202020204" pitchFamily="34" charset="0"/>
              </a:rPr>
              <a:t>Starbase</a:t>
            </a:r>
            <a:r>
              <a:rPr lang="en-US" sz="2000" b="0" i="0" u="none" strike="noStrike" dirty="0">
                <a:solidFill>
                  <a:schemeClr val="bg1"/>
                </a:solidFill>
                <a:effectLst/>
                <a:latin typeface="Aptos" panose="020B0004020202020204" pitchFamily="34" charset="0"/>
              </a:rPr>
              <a:t>, TX.</a:t>
            </a:r>
          </a:p>
        </p:txBody>
      </p:sp>
      <p:sp>
        <p:nvSpPr>
          <p:cNvPr id="6" name="Rectangle: Rounded Corners 53">
            <a:extLst>
              <a:ext uri="{FF2B5EF4-FFF2-40B4-BE49-F238E27FC236}">
                <a16:creationId xmlns:a16="http://schemas.microsoft.com/office/drawing/2014/main" id="{C0249E9B-2694-A40F-3803-98F08DFF2D65}"/>
              </a:ext>
            </a:extLst>
          </p:cNvPr>
          <p:cNvSpPr/>
          <p:nvPr/>
        </p:nvSpPr>
        <p:spPr>
          <a:xfrm>
            <a:off x="3332748" y="4042077"/>
            <a:ext cx="8674768" cy="2258109"/>
          </a:xfrm>
          <a:prstGeom prst="roundRect">
            <a:avLst/>
          </a:prstGeom>
          <a:solidFill>
            <a:schemeClr val="bg2">
              <a:lumMod val="10000"/>
              <a:alpha val="5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lnSpcReduction="10000"/>
          </a:bodyPr>
          <a:lstStyle/>
          <a:p>
            <a:pPr algn="ctr"/>
            <a:r>
              <a:rPr lang="en-US" sz="2000" b="1" dirty="0"/>
              <a:t>Saurav Shroff (</a:t>
            </a:r>
            <a:r>
              <a:rPr lang="en-US" sz="2000" b="1" dirty="0" err="1"/>
              <a:t>Starpath</a:t>
            </a:r>
            <a:r>
              <a:rPr lang="en-US" sz="2000" b="1" dirty="0"/>
              <a:t>)</a:t>
            </a:r>
          </a:p>
          <a:p>
            <a:pPr algn="ctr"/>
            <a:endParaRPr lang="en-US" sz="2000" b="1" dirty="0"/>
          </a:p>
          <a:p>
            <a:pPr algn="l"/>
            <a:r>
              <a:rPr lang="en-US" b="0" i="0" u="none" strike="noStrike" dirty="0">
                <a:solidFill>
                  <a:schemeClr val="bg1"/>
                </a:solidFill>
                <a:effectLst/>
                <a:latin typeface="Aptos" panose="020B0004020202020204" pitchFamily="34" charset="0"/>
              </a:rPr>
              <a:t>Saurav Shroff serves as the Chief Executive Officer of </a:t>
            </a:r>
            <a:r>
              <a:rPr lang="en-US" b="0" i="0" u="none" strike="noStrike" dirty="0" err="1">
                <a:solidFill>
                  <a:schemeClr val="bg1"/>
                </a:solidFill>
                <a:effectLst/>
                <a:latin typeface="Aptos" panose="020B0004020202020204" pitchFamily="34" charset="0"/>
              </a:rPr>
              <a:t>Starpath</a:t>
            </a:r>
            <a:r>
              <a:rPr lang="en-US" b="0" i="0" u="none" strike="noStrike" dirty="0">
                <a:solidFill>
                  <a:schemeClr val="bg1"/>
                </a:solidFill>
                <a:effectLst/>
                <a:latin typeface="Aptos" panose="020B0004020202020204" pitchFamily="34" charset="0"/>
              </a:rPr>
              <a:t>. He attended the University of California, Berkeley, where he obtained his Bachelor's degree in Computer Science. Following time on the Starship Avionics team at SpaceX, he founded </a:t>
            </a:r>
            <a:r>
              <a:rPr lang="en-US" b="0" i="0" u="none" strike="noStrike" dirty="0" err="1">
                <a:solidFill>
                  <a:schemeClr val="bg1"/>
                </a:solidFill>
                <a:effectLst/>
                <a:latin typeface="Aptos" panose="020B0004020202020204" pitchFamily="34" charset="0"/>
              </a:rPr>
              <a:t>Starpath</a:t>
            </a:r>
            <a:r>
              <a:rPr lang="en-US" b="0" i="0" u="none" strike="noStrike" dirty="0">
                <a:solidFill>
                  <a:schemeClr val="bg1"/>
                </a:solidFill>
                <a:effectLst/>
                <a:latin typeface="Aptos" panose="020B0004020202020204" pitchFamily="34" charset="0"/>
              </a:rPr>
              <a:t> in March 2022, where he splits his time between running the company and getting his hands dirty doing hardware design &amp; build.</a:t>
            </a:r>
          </a:p>
        </p:txBody>
      </p:sp>
      <p:pic>
        <p:nvPicPr>
          <p:cNvPr id="1026" name="Picture 2">
            <a:extLst>
              <a:ext uri="{FF2B5EF4-FFF2-40B4-BE49-F238E27FC236}">
                <a16:creationId xmlns:a16="http://schemas.microsoft.com/office/drawing/2014/main" id="{ECC0392C-069A-B317-9775-F087B8EE7AF2}"/>
              </a:ext>
            </a:extLst>
          </p:cNvPr>
          <p:cNvPicPr>
            <a:picLocks noChangeAspect="1" noChangeArrowheads="1"/>
          </p:cNvPicPr>
          <p:nvPr/>
        </p:nvPicPr>
        <p:blipFill>
          <a:blip r:embed="rId4"/>
          <a:srcRect/>
          <a:stretch/>
        </p:blipFill>
        <p:spPr bwMode="auto">
          <a:xfrm>
            <a:off x="280737" y="3845596"/>
            <a:ext cx="2651069" cy="265106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014645"/>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7E9159-B4E5-458F-AE2E-4A186E1ACA1C}">
  <ds:schemaRef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705E72-33D2-49FE-82C1-AC4E719A71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156078</TotalTime>
  <Words>1441</Words>
  <Application>Microsoft Macintosh PowerPoint</Application>
  <PresentationFormat>Widescreen</PresentationFormat>
  <Paragraphs>160</Paragraphs>
  <Slides>13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.AppleSystemUIFont</vt:lpstr>
      <vt:lpstr>Aptos</vt:lpstr>
      <vt:lpstr>Arial</vt:lpstr>
      <vt:lpstr>Calibri</vt:lpstr>
      <vt:lpstr>Courier New</vt:lpstr>
      <vt:lpstr>Helvetica</vt:lpstr>
      <vt:lpstr>Wingdings</vt:lpstr>
      <vt:lpstr>APL-PowerPoint-Theme_dark</vt:lpstr>
      <vt:lpstr>LSIC ISRU Focus Group Monthly  http://lsic.jhuapl.edu/ http://lsic-wiki.jhuapl.edu/ (Confluence sign-up required)</vt:lpstr>
      <vt:lpstr>Agenda</vt:lpstr>
      <vt:lpstr>Notable News</vt:lpstr>
      <vt:lpstr>Upcoming Meetings</vt:lpstr>
      <vt:lpstr>PowerPoint Presentation</vt:lpstr>
      <vt:lpstr>Funding &amp; Opportunities</vt:lpstr>
      <vt:lpstr>NASA STMD “Shortfalls” List</vt:lpstr>
      <vt:lpstr>10 ISRU Shortfalls</vt:lpstr>
      <vt:lpstr>“Iterative development of PSR-access &amp; regolith-processing hardware”</vt:lpstr>
      <vt:lpstr>Discussion Etiquette</vt:lpstr>
      <vt:lpstr>Open Discussion with Community</vt:lpstr>
      <vt:lpstr>Open Discussion with Community</vt:lpstr>
      <vt:lpstr>Open Discussion with Community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Berdis, Jodi R.</cp:lastModifiedBy>
  <cp:revision>1592</cp:revision>
  <cp:lastPrinted>2019-02-27T12:13:48Z</cp:lastPrinted>
  <dcterms:created xsi:type="dcterms:W3CDTF">2019-01-21T11:32:32Z</dcterms:created>
  <dcterms:modified xsi:type="dcterms:W3CDTF">2024-04-17T12:58:52Z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