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4"/>
  </p:sldMasterIdLst>
  <p:notesMasterIdLst>
    <p:notesMasterId r:id="rId20"/>
  </p:notesMasterIdLst>
  <p:sldIdLst>
    <p:sldId id="275" r:id="rId5"/>
    <p:sldId id="2199" r:id="rId6"/>
    <p:sldId id="2258" r:id="rId7"/>
    <p:sldId id="2235" r:id="rId8"/>
    <p:sldId id="37982" r:id="rId9"/>
    <p:sldId id="15883" r:id="rId10"/>
    <p:sldId id="37980" r:id="rId11"/>
    <p:sldId id="15915" r:id="rId12"/>
    <p:sldId id="15931" r:id="rId13"/>
    <p:sldId id="37970" r:id="rId14"/>
    <p:sldId id="37975" r:id="rId15"/>
    <p:sldId id="37976" r:id="rId16"/>
    <p:sldId id="37977" r:id="rId17"/>
    <p:sldId id="37981" r:id="rId18"/>
    <p:sldId id="379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body" id="{49462F3C-D70E-B942-9FC8-8B758D2FFB9F}">
          <p14:sldIdLst>
            <p14:sldId id="275"/>
            <p14:sldId id="2199"/>
            <p14:sldId id="2258"/>
            <p14:sldId id="2235"/>
            <p14:sldId id="37982"/>
            <p14:sldId id="15883"/>
            <p14:sldId id="37980"/>
            <p14:sldId id="15915"/>
            <p14:sldId id="15931"/>
            <p14:sldId id="37970"/>
            <p14:sldId id="37975"/>
            <p14:sldId id="37976"/>
            <p14:sldId id="37977"/>
            <p14:sldId id="37981"/>
            <p14:sldId id="379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180"/>
    <a:srgbClr val="F8E180"/>
    <a:srgbClr val="3B3838"/>
    <a:srgbClr val="0E3065"/>
    <a:srgbClr val="0F3470"/>
    <a:srgbClr val="595959"/>
    <a:srgbClr val="B2D2F2"/>
    <a:srgbClr val="0099FF"/>
    <a:srgbClr val="73FE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9" autoAdjust="0"/>
    <p:restoredTop sz="94694" autoAdjust="0"/>
  </p:normalViewPr>
  <p:slideViewPr>
    <p:cSldViewPr snapToGrid="0" snapToObjects="1" showGuides="1">
      <p:cViewPr varScale="1">
        <p:scale>
          <a:sx n="117" d="100"/>
          <a:sy n="117" d="100"/>
        </p:scale>
        <p:origin x="1152" y="168"/>
      </p:cViewPr>
      <p:guideLst/>
    </p:cSldViewPr>
  </p:slideViewPr>
  <p:notesTextViewPr>
    <p:cViewPr>
      <p:scale>
        <a:sx n="100" d="100"/>
        <a:sy n="100" d="100"/>
      </p:scale>
      <p:origin x="0" y="0"/>
    </p:cViewPr>
  </p:notesTextViewPr>
  <p:sorterViewPr>
    <p:cViewPr>
      <p:scale>
        <a:sx n="169" d="100"/>
        <a:sy n="169" d="100"/>
      </p:scale>
      <p:origin x="0" y="0"/>
    </p:cViewPr>
  </p:sorterViewPr>
  <p:notesViewPr>
    <p:cSldViewPr snapToGrid="0"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5/14/24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dirty="0"/>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sic.jhuapl.edu/Resources/Funding-Opportunities.ph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sic.jhuapl.edu/Resources/Opportunities.php?f=Jo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a:t>
            </a:fld>
            <a:endParaRPr lang="en-US" dirty="0"/>
          </a:p>
        </p:txBody>
      </p:sp>
    </p:spTree>
    <p:extLst>
      <p:ext uri="{BB962C8B-B14F-4D97-AF65-F5344CB8AC3E}">
        <p14:creationId xmlns:p14="http://schemas.microsoft.com/office/powerpoint/2010/main" val="1890590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13</a:t>
            </a:fld>
            <a:endParaRPr lang="en-US" dirty="0"/>
          </a:p>
        </p:txBody>
      </p:sp>
    </p:spTree>
    <p:extLst>
      <p:ext uri="{BB962C8B-B14F-4D97-AF65-F5344CB8AC3E}">
        <p14:creationId xmlns:p14="http://schemas.microsoft.com/office/powerpoint/2010/main" val="84874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14</a:t>
            </a:fld>
            <a:endParaRPr lang="en-US" dirty="0"/>
          </a:p>
        </p:txBody>
      </p:sp>
    </p:spTree>
    <p:extLst>
      <p:ext uri="{BB962C8B-B14F-4D97-AF65-F5344CB8AC3E}">
        <p14:creationId xmlns:p14="http://schemas.microsoft.com/office/powerpoint/2010/main" val="384197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15</a:t>
            </a:fld>
            <a:endParaRPr lang="en-US" dirty="0"/>
          </a:p>
        </p:txBody>
      </p:sp>
    </p:spTree>
    <p:extLst>
      <p:ext uri="{BB962C8B-B14F-4D97-AF65-F5344CB8AC3E}">
        <p14:creationId xmlns:p14="http://schemas.microsoft.com/office/powerpoint/2010/main" val="212753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2</a:t>
            </a:fld>
            <a:endParaRPr lang="en-US" dirty="0"/>
          </a:p>
        </p:txBody>
      </p:sp>
    </p:spTree>
    <p:extLst>
      <p:ext uri="{BB962C8B-B14F-4D97-AF65-F5344CB8AC3E}">
        <p14:creationId xmlns:p14="http://schemas.microsoft.com/office/powerpoint/2010/main" val="22630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3</a:t>
            </a:fld>
            <a:endParaRPr lang="en-US" dirty="0"/>
          </a:p>
        </p:txBody>
      </p:sp>
    </p:spTree>
    <p:extLst>
      <p:ext uri="{BB962C8B-B14F-4D97-AF65-F5344CB8AC3E}">
        <p14:creationId xmlns:p14="http://schemas.microsoft.com/office/powerpoint/2010/main" val="424099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248132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srgbClr val="0537FF"/>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https://lsic.jhuapl.edu/Resources/Funding-Opportunities.php</a:t>
            </a:r>
            <a:endParaRPr lang="en-US" sz="1200" dirty="0">
              <a:solidFill>
                <a:srgbClr val="FFFFFF"/>
              </a:solidFill>
              <a:latin typeface="Arial" panose="020B0604020202020204"/>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hlinkClick r:id="rId4"/>
              </a:rPr>
              <a:t>https://lsic.jhuapl.edu/Resources/Opportunities.php?f=Job</a:t>
            </a: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28600" marR="0" lvl="0" indent="-228600" algn="l" defTabSz="914400" rtl="0" eaLnBrk="1" fontAlgn="auto" latinLnBrk="0" hangingPunct="1">
              <a:lnSpc>
                <a:spcPct val="110000"/>
              </a:lnSpc>
              <a:spcBef>
                <a:spcPts val="0"/>
              </a:spcBef>
              <a:spcAft>
                <a:spcPts val="600"/>
              </a:spcAft>
              <a:buClrTx/>
              <a:buSzTx/>
              <a:buFont typeface="Arial"/>
              <a:buChar char="•"/>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"While DARPA’s traditional purview has been programs in support of national security, as America and its allies return to the Moon, DARPA will support United States Government civil space activities to develop technology purely for non-military applications, to include use by civil space activities on the surface of the Moon."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6</a:t>
            </a:fld>
            <a:endParaRPr lang="en-US" dirty="0"/>
          </a:p>
        </p:txBody>
      </p:sp>
    </p:spTree>
    <p:extLst>
      <p:ext uri="{BB962C8B-B14F-4D97-AF65-F5344CB8AC3E}">
        <p14:creationId xmlns:p14="http://schemas.microsoft.com/office/powerpoint/2010/main" val="1291695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8</a:t>
            </a:fld>
            <a:endParaRPr lang="en-US" dirty="0"/>
          </a:p>
        </p:txBody>
      </p:sp>
    </p:spTree>
    <p:extLst>
      <p:ext uri="{BB962C8B-B14F-4D97-AF65-F5344CB8AC3E}">
        <p14:creationId xmlns:p14="http://schemas.microsoft.com/office/powerpoint/2010/main" val="411532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10</a:t>
            </a:fld>
            <a:endParaRPr lang="en-US" dirty="0"/>
          </a:p>
        </p:txBody>
      </p:sp>
    </p:spTree>
    <p:extLst>
      <p:ext uri="{BB962C8B-B14F-4D97-AF65-F5344CB8AC3E}">
        <p14:creationId xmlns:p14="http://schemas.microsoft.com/office/powerpoint/2010/main" val="250242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11</a:t>
            </a:fld>
            <a:endParaRPr lang="en-US" dirty="0"/>
          </a:p>
        </p:txBody>
      </p:sp>
    </p:spTree>
    <p:extLst>
      <p:ext uri="{BB962C8B-B14F-4D97-AF65-F5344CB8AC3E}">
        <p14:creationId xmlns:p14="http://schemas.microsoft.com/office/powerpoint/2010/main" val="311076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12</a:t>
            </a:fld>
            <a:endParaRPr lang="en-US" dirty="0"/>
          </a:p>
        </p:txBody>
      </p:sp>
    </p:spTree>
    <p:extLst>
      <p:ext uri="{BB962C8B-B14F-4D97-AF65-F5344CB8AC3E}">
        <p14:creationId xmlns:p14="http://schemas.microsoft.com/office/powerpoint/2010/main" val="75990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Blac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54ABF7FA-8EA1-F742-871A-FEAB06A59929}" type="datetime3">
              <a:rPr lang="en-US" smtClean="0"/>
              <a:t>14 May 2024</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7" y="1333"/>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91440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9144000" cy="838200"/>
          </a:xfrm>
        </p:spPr>
        <p:txBody>
          <a:bodyPr lIns="0" tIns="0" rIns="0" bIns="0"/>
          <a:lstStyle>
            <a:lvl1pPr marL="0" indent="0" algn="l">
              <a:buNone/>
              <a:defRPr sz="2400" b="1"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Tree>
    <p:extLst>
      <p:ext uri="{BB962C8B-B14F-4D97-AF65-F5344CB8AC3E}">
        <p14:creationId xmlns:p14="http://schemas.microsoft.com/office/powerpoint/2010/main" val="2059821802"/>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52500" y="1485900"/>
            <a:ext cx="4952999"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485900"/>
            <a:ext cx="4953000"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DB9F7AC3-90A0-EF49-AE42-0519FF59C2D5}" type="datetime3">
              <a:rPr lang="en-US" smtClean="0"/>
              <a:t>14 May 2024</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2" name="Text Placeholder 8"/>
          <p:cNvSpPr>
            <a:spLocks noGrp="1"/>
          </p:cNvSpPr>
          <p:nvPr>
            <p:ph type="body" sz="quarter" idx="18"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A82927BC-A840-7041-BA16-52B5A3F64FC8}"/>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55164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9" name="Chart Placeholder 8"/>
          <p:cNvSpPr>
            <a:spLocks noGrp="1"/>
          </p:cNvSpPr>
          <p:nvPr>
            <p:ph type="chart" sz="quarter" idx="16" hasCustomPrompt="1"/>
          </p:nvPr>
        </p:nvSpPr>
        <p:spPr>
          <a:xfrm>
            <a:off x="952500" y="1181100"/>
            <a:ext cx="4952999"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181100"/>
            <a:ext cx="4953000" cy="41762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609B5394-2291-2344-AD63-E8F25A62D56E}" type="datetime3">
              <a:rPr lang="en-US" smtClean="0"/>
              <a:t>14 May 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2F3A485B-147C-8D4B-9DC2-3A389CDB5362}"/>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7322375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Comparison, Subtitle">
    <p:spTree>
      <p:nvGrpSpPr>
        <p:cNvPr id="1" name=""/>
        <p:cNvGrpSpPr/>
        <p:nvPr/>
      </p:nvGrpSpPr>
      <p:grpSpPr>
        <a:xfrm>
          <a:off x="0" y="0"/>
          <a:ext cx="0" cy="0"/>
          <a:chOff x="0" y="0"/>
          <a:chExt cx="0" cy="0"/>
        </a:xfrm>
      </p:grpSpPr>
      <p:sp>
        <p:nvSpPr>
          <p:cNvPr id="9" name="Chart Placeholder 8"/>
          <p:cNvSpPr>
            <a:spLocks noGrp="1"/>
          </p:cNvSpPr>
          <p:nvPr>
            <p:ph type="chart" sz="quarter" idx="16" hasCustomPrompt="1"/>
          </p:nvPr>
        </p:nvSpPr>
        <p:spPr>
          <a:xfrm>
            <a:off x="952500" y="1485900"/>
            <a:ext cx="4952999"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5" name="Chart Placeholder 8"/>
          <p:cNvSpPr>
            <a:spLocks noGrp="1"/>
          </p:cNvSpPr>
          <p:nvPr>
            <p:ph type="chart" sz="quarter" idx="17" hasCustomPrompt="1"/>
          </p:nvPr>
        </p:nvSpPr>
        <p:spPr>
          <a:xfrm>
            <a:off x="6286500" y="1485900"/>
            <a:ext cx="4953000" cy="3871457"/>
          </a:xfrm>
        </p:spPr>
        <p:txBody>
          <a:bodyPr anchor="ctr"/>
          <a:lstStyle>
            <a:lvl1pPr marL="0" indent="0" algn="ctr">
              <a:buNone/>
              <a:defRPr>
                <a:solidFill>
                  <a:schemeClr val="tx2">
                    <a:lumMod val="60000"/>
                    <a:lumOff val="40000"/>
                  </a:schemeClr>
                </a:solidFill>
              </a:defRPr>
            </a:lvl1pPr>
          </a:lstStyle>
          <a:p>
            <a:r>
              <a:rPr lang="en-US" dirty="0"/>
              <a:t>Click to add chart</a:t>
            </a:r>
          </a:p>
        </p:txBody>
      </p:sp>
      <p:sp>
        <p:nvSpPr>
          <p:cNvPr id="11" name="Text Placeholder 12"/>
          <p:cNvSpPr>
            <a:spLocks noGrp="1"/>
          </p:cNvSpPr>
          <p:nvPr>
            <p:ph type="body" sz="quarter" idx="14" hasCustomPrompt="1"/>
          </p:nvPr>
        </p:nvSpPr>
        <p:spPr>
          <a:xfrm>
            <a:off x="1602235"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12" name="Text Placeholder 12"/>
          <p:cNvSpPr>
            <a:spLocks noGrp="1"/>
          </p:cNvSpPr>
          <p:nvPr>
            <p:ph type="body" sz="quarter" idx="15" hasCustomPrompt="1"/>
          </p:nvPr>
        </p:nvSpPr>
        <p:spPr>
          <a:xfrm>
            <a:off x="6936236" y="5486400"/>
            <a:ext cx="3653528"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chart label</a:t>
            </a:r>
          </a:p>
        </p:txBody>
      </p:sp>
      <p:sp>
        <p:nvSpPr>
          <p:cNvPr id="3" name="Date Placeholder 2"/>
          <p:cNvSpPr>
            <a:spLocks noGrp="1"/>
          </p:cNvSpPr>
          <p:nvPr>
            <p:ph type="dt" sz="half" idx="18"/>
          </p:nvPr>
        </p:nvSpPr>
        <p:spPr/>
        <p:txBody>
          <a:bodyPr/>
          <a:lstStyle/>
          <a:p>
            <a:fld id="{9C87B870-43DB-4042-A4E4-58FA209A6C0D}" type="datetime3">
              <a:rPr lang="en-US" smtClean="0"/>
              <a:t>14 May 2024</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4EBCDCBD-78E1-0D41-A999-31B5EBF8E02C}" type="slidenum">
              <a:rPr lang="en-US" smtClean="0"/>
              <a:pPr/>
              <a:t>‹#›</a:t>
            </a:fld>
            <a:endParaRPr lang="en-US" dirty="0"/>
          </a:p>
        </p:txBody>
      </p:sp>
      <p:sp>
        <p:nvSpPr>
          <p:cNvPr id="10"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13"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pic>
        <p:nvPicPr>
          <p:cNvPr id="14" name="Picture 13">
            <a:extLst>
              <a:ext uri="{FF2B5EF4-FFF2-40B4-BE49-F238E27FC236}">
                <a16:creationId xmlns:a16="http://schemas.microsoft.com/office/drawing/2014/main" id="{0298A9D8-6900-CC41-B62F-078D78C2856C}"/>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19098692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Column Feature">
    <p:spTree>
      <p:nvGrpSpPr>
        <p:cNvPr id="1" name=""/>
        <p:cNvGrpSpPr/>
        <p:nvPr/>
      </p:nvGrpSpPr>
      <p:grpSpPr>
        <a:xfrm>
          <a:off x="0" y="0"/>
          <a:ext cx="0" cy="0"/>
          <a:chOff x="0" y="0"/>
          <a:chExt cx="0" cy="0"/>
        </a:xfrm>
      </p:grpSpPr>
      <p:cxnSp>
        <p:nvCxnSpPr>
          <p:cNvPr id="3" name="Straight Connector 2"/>
          <p:cNvCxnSpPr/>
          <p:nvPr/>
        </p:nvCxnSpPr>
        <p:spPr>
          <a:xfrm>
            <a:off x="4277927"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14073" y="1198563"/>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457200" y="419099"/>
            <a:ext cx="11277600" cy="766763"/>
          </a:xfrm>
        </p:spPr>
        <p:txBody>
          <a:bodyPr/>
          <a:lstStyle/>
          <a:p>
            <a:r>
              <a:rPr lang="en-US" dirty="0"/>
              <a:t>Click to add title</a:t>
            </a:r>
          </a:p>
        </p:txBody>
      </p:sp>
      <p:cxnSp>
        <p:nvCxnSpPr>
          <p:cNvPr id="17" name="Straight Connector 16"/>
          <p:cNvCxnSpPr/>
          <p:nvPr userDrawn="1"/>
        </p:nvCxnSpPr>
        <p:spPr>
          <a:xfrm>
            <a:off x="4277927"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7914073" y="1198563"/>
            <a:ext cx="0" cy="39830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60F22523-A4FD-5E4E-A847-52BFBA31415E}" type="datetime3">
              <a:rPr lang="en-US" smtClean="0"/>
              <a:t>14 May 2024</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21" name="Content Placeholder 2"/>
          <p:cNvSpPr>
            <a:spLocks noGrp="1"/>
          </p:cNvSpPr>
          <p:nvPr>
            <p:ph idx="1" hasCustomPrompt="1"/>
          </p:nvPr>
        </p:nvSpPr>
        <p:spPr>
          <a:xfrm>
            <a:off x="952544" y="3924301"/>
            <a:ext cx="2988364"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9" name="Text Placeholder 9"/>
          <p:cNvSpPr>
            <a:spLocks noGrp="1"/>
          </p:cNvSpPr>
          <p:nvPr>
            <p:ph type="body" sz="quarter" idx="16" hasCustomPrompt="1"/>
          </p:nvPr>
        </p:nvSpPr>
        <p:spPr>
          <a:xfrm>
            <a:off x="952500" y="3619500"/>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0" name="Content Placeholder 2"/>
          <p:cNvSpPr>
            <a:spLocks noGrp="1"/>
          </p:cNvSpPr>
          <p:nvPr>
            <p:ph idx="17" hasCustomPrompt="1"/>
          </p:nvPr>
        </p:nvSpPr>
        <p:spPr>
          <a:xfrm>
            <a:off x="4606154" y="3924301"/>
            <a:ext cx="2979692"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1" name="Text Placeholder 9"/>
          <p:cNvSpPr>
            <a:spLocks noGrp="1"/>
          </p:cNvSpPr>
          <p:nvPr>
            <p:ph type="body" sz="quarter" idx="18" hasCustomPrompt="1"/>
          </p:nvPr>
        </p:nvSpPr>
        <p:spPr>
          <a:xfrm>
            <a:off x="4606109" y="3619500"/>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2" name="Content Placeholder 2"/>
          <p:cNvSpPr>
            <a:spLocks noGrp="1"/>
          </p:cNvSpPr>
          <p:nvPr>
            <p:ph idx="19" hasCustomPrompt="1"/>
          </p:nvPr>
        </p:nvSpPr>
        <p:spPr>
          <a:xfrm>
            <a:off x="8256050" y="3924301"/>
            <a:ext cx="2983450" cy="12573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3" name="Text Placeholder 9"/>
          <p:cNvSpPr>
            <a:spLocks noGrp="1"/>
          </p:cNvSpPr>
          <p:nvPr>
            <p:ph type="body" sz="quarter" idx="20" hasCustomPrompt="1"/>
          </p:nvPr>
        </p:nvSpPr>
        <p:spPr>
          <a:xfrm>
            <a:off x="8257327" y="3619500"/>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4" name="Picture Placeholder 8"/>
          <p:cNvSpPr>
            <a:spLocks noGrp="1"/>
          </p:cNvSpPr>
          <p:nvPr>
            <p:ph type="pic" sz="quarter" idx="21" hasCustomPrompt="1"/>
          </p:nvPr>
        </p:nvSpPr>
        <p:spPr>
          <a:xfrm>
            <a:off x="952500" y="1181099"/>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5" name="Picture Placeholder 8"/>
          <p:cNvSpPr>
            <a:spLocks noGrp="1"/>
          </p:cNvSpPr>
          <p:nvPr>
            <p:ph type="pic" sz="quarter" idx="22" hasCustomPrompt="1"/>
          </p:nvPr>
        </p:nvSpPr>
        <p:spPr>
          <a:xfrm>
            <a:off x="4606105" y="1181100"/>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Picture Placeholder 8"/>
          <p:cNvSpPr>
            <a:spLocks noGrp="1"/>
          </p:cNvSpPr>
          <p:nvPr>
            <p:ph type="pic" sz="quarter" idx="23" hasCustomPrompt="1"/>
          </p:nvPr>
        </p:nvSpPr>
        <p:spPr>
          <a:xfrm>
            <a:off x="8257323" y="1181100"/>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65973845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Column Feature, Subtitle">
    <p:spTree>
      <p:nvGrpSpPr>
        <p:cNvPr id="1" name=""/>
        <p:cNvGrpSpPr/>
        <p:nvPr/>
      </p:nvGrpSpPr>
      <p:grpSpPr>
        <a:xfrm>
          <a:off x="0" y="0"/>
          <a:ext cx="0" cy="0"/>
          <a:chOff x="0" y="0"/>
          <a:chExt cx="0" cy="0"/>
        </a:xfrm>
      </p:grpSpPr>
      <p:sp>
        <p:nvSpPr>
          <p:cNvPr id="2" name="Date Placeholder 1"/>
          <p:cNvSpPr>
            <a:spLocks noGrp="1"/>
          </p:cNvSpPr>
          <p:nvPr>
            <p:ph type="dt" sz="half" idx="24"/>
          </p:nvPr>
        </p:nvSpPr>
        <p:spPr/>
        <p:txBody>
          <a:bodyPr/>
          <a:lstStyle/>
          <a:p>
            <a:fld id="{2388361B-29AB-9F49-93E6-8FC0BFBC2CEE}" type="datetime3">
              <a:rPr lang="en-US" smtClean="0"/>
              <a:t>14 May 2024</a:t>
            </a:fld>
            <a:endParaRPr lang="en-US" dirty="0"/>
          </a:p>
        </p:txBody>
      </p:sp>
      <p:sp>
        <p:nvSpPr>
          <p:cNvPr id="4" name="Footer Placeholder 3"/>
          <p:cNvSpPr>
            <a:spLocks noGrp="1"/>
          </p:cNvSpPr>
          <p:nvPr>
            <p:ph type="ftr" sz="quarter" idx="25"/>
          </p:nvPr>
        </p:nvSpPr>
        <p:spPr/>
        <p:txBody>
          <a:bodyPr/>
          <a:lstStyle/>
          <a:p>
            <a:endParaRPr lang="en-US" dirty="0"/>
          </a:p>
        </p:txBody>
      </p:sp>
      <p:sp>
        <p:nvSpPr>
          <p:cNvPr id="5" name="Slide Number Placeholder 4"/>
          <p:cNvSpPr>
            <a:spLocks noGrp="1"/>
          </p:cNvSpPr>
          <p:nvPr>
            <p:ph type="sldNum" sz="quarter" idx="26"/>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cxnSp>
        <p:nvCxnSpPr>
          <p:cNvPr id="29" name="Straight Connector 28"/>
          <p:cNvCxnSpPr/>
          <p:nvPr userDrawn="1"/>
        </p:nvCxnSpPr>
        <p:spPr>
          <a:xfrm>
            <a:off x="4277927"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7914073" y="1503364"/>
            <a:ext cx="0" cy="364490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277927"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914073" y="1503364"/>
            <a:ext cx="0" cy="36782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hasCustomPrompt="1"/>
          </p:nvPr>
        </p:nvSpPr>
        <p:spPr>
          <a:xfrm>
            <a:off x="952544" y="4229101"/>
            <a:ext cx="2988364"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4" name="Text Placeholder 9"/>
          <p:cNvSpPr>
            <a:spLocks noGrp="1"/>
          </p:cNvSpPr>
          <p:nvPr>
            <p:ph type="body" sz="quarter" idx="16" hasCustomPrompt="1"/>
          </p:nvPr>
        </p:nvSpPr>
        <p:spPr>
          <a:xfrm>
            <a:off x="952500" y="3924301"/>
            <a:ext cx="298840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5" name="Content Placeholder 2"/>
          <p:cNvSpPr>
            <a:spLocks noGrp="1"/>
          </p:cNvSpPr>
          <p:nvPr>
            <p:ph idx="17" hasCustomPrompt="1"/>
          </p:nvPr>
        </p:nvSpPr>
        <p:spPr>
          <a:xfrm>
            <a:off x="4606154" y="4229101"/>
            <a:ext cx="2979692"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6" name="Text Placeholder 9"/>
          <p:cNvSpPr>
            <a:spLocks noGrp="1"/>
          </p:cNvSpPr>
          <p:nvPr>
            <p:ph type="body" sz="quarter" idx="18" hasCustomPrompt="1"/>
          </p:nvPr>
        </p:nvSpPr>
        <p:spPr>
          <a:xfrm>
            <a:off x="4606109" y="3924301"/>
            <a:ext cx="297973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7" name="Content Placeholder 2"/>
          <p:cNvSpPr>
            <a:spLocks noGrp="1"/>
          </p:cNvSpPr>
          <p:nvPr>
            <p:ph idx="19" hasCustomPrompt="1"/>
          </p:nvPr>
        </p:nvSpPr>
        <p:spPr>
          <a:xfrm>
            <a:off x="8256050" y="4229101"/>
            <a:ext cx="2983450" cy="952500"/>
          </a:xfrm>
        </p:spPr>
        <p:txBody>
          <a:bodyPr>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8" name="Text Placeholder 9"/>
          <p:cNvSpPr>
            <a:spLocks noGrp="1"/>
          </p:cNvSpPr>
          <p:nvPr>
            <p:ph type="body" sz="quarter" idx="20" hasCustomPrompt="1"/>
          </p:nvPr>
        </p:nvSpPr>
        <p:spPr>
          <a:xfrm>
            <a:off x="8257327" y="3924301"/>
            <a:ext cx="2982173"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9" name="Picture Placeholder 8"/>
          <p:cNvSpPr>
            <a:spLocks noGrp="1"/>
          </p:cNvSpPr>
          <p:nvPr>
            <p:ph type="pic" sz="quarter" idx="21" hasCustomPrompt="1"/>
          </p:nvPr>
        </p:nvSpPr>
        <p:spPr>
          <a:xfrm>
            <a:off x="952500" y="1485900"/>
            <a:ext cx="2988409" cy="2231135"/>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0" name="Picture Placeholder 8"/>
          <p:cNvSpPr>
            <a:spLocks noGrp="1"/>
          </p:cNvSpPr>
          <p:nvPr>
            <p:ph type="pic" sz="quarter" idx="22" hasCustomPrompt="1"/>
          </p:nvPr>
        </p:nvSpPr>
        <p:spPr>
          <a:xfrm>
            <a:off x="4606105" y="1485901"/>
            <a:ext cx="297973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1" name="Picture Placeholder 8"/>
          <p:cNvSpPr>
            <a:spLocks noGrp="1"/>
          </p:cNvSpPr>
          <p:nvPr>
            <p:ph type="pic" sz="quarter" idx="23" hasCustomPrompt="1"/>
          </p:nvPr>
        </p:nvSpPr>
        <p:spPr>
          <a:xfrm>
            <a:off x="8257323" y="1485901"/>
            <a:ext cx="2982177" cy="2228936"/>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42" name="Text Placeholder 12"/>
          <p:cNvSpPr>
            <a:spLocks noGrp="1"/>
          </p:cNvSpPr>
          <p:nvPr>
            <p:ph type="body" sz="quarter" idx="14" hasCustomPrompt="1"/>
          </p:nvPr>
        </p:nvSpPr>
        <p:spPr>
          <a:xfrm>
            <a:off x="952500" y="5503865"/>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Tree>
    <p:extLst>
      <p:ext uri="{BB962C8B-B14F-4D97-AF65-F5344CB8AC3E}">
        <p14:creationId xmlns:p14="http://schemas.microsoft.com/office/powerpoint/2010/main" val="383405648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Column Featur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3924301"/>
            <a:ext cx="2301354" cy="1257299"/>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3924301"/>
            <a:ext cx="233224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619501"/>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60284" y="3924301"/>
            <a:ext cx="2302298"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2343" y="3619501"/>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18555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18555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8" name="Title 1"/>
          <p:cNvSpPr>
            <a:spLocks noGrp="1"/>
          </p:cNvSpPr>
          <p:nvPr>
            <p:ph type="title" hasCustomPrompt="1"/>
          </p:nvPr>
        </p:nvSpPr>
        <p:spPr>
          <a:xfrm>
            <a:off x="457200" y="419100"/>
            <a:ext cx="11277600" cy="766450"/>
          </a:xfrm>
        </p:spPr>
        <p:txBody>
          <a:bodyPr/>
          <a:lstStyle/>
          <a:p>
            <a:r>
              <a:rPr lang="en-US" dirty="0"/>
              <a:t>Click to add title</a:t>
            </a:r>
          </a:p>
        </p:txBody>
      </p:sp>
      <p:sp>
        <p:nvSpPr>
          <p:cNvPr id="29" name="Content Placeholder 2"/>
          <p:cNvSpPr>
            <a:spLocks noGrp="1"/>
          </p:cNvSpPr>
          <p:nvPr>
            <p:ph idx="27" hasCustomPrompt="1"/>
          </p:nvPr>
        </p:nvSpPr>
        <p:spPr>
          <a:xfrm>
            <a:off x="8899761" y="3924301"/>
            <a:ext cx="2338690" cy="1257299"/>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619501"/>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18555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212"/>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56992C7B-DBF6-744D-ABE9-AD69D3B61F17}" type="datetime3">
              <a:rPr lang="en-US" smtClean="0"/>
              <a:t>14 May 2024</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86787794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Column Feature, Subtitle">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52544" y="4226903"/>
            <a:ext cx="2301354" cy="954697"/>
          </a:xfrm>
        </p:spPr>
        <p:txBody>
          <a:bodyPr>
            <a:normAutofit/>
          </a:bodyPr>
          <a:lstStyle>
            <a:lvl1pPr marL="0" indent="0">
              <a:spcBef>
                <a:spcPts val="600"/>
              </a:spcBef>
              <a:spcAft>
                <a:spcPts val="0"/>
              </a:spcAft>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16" name="Text Placeholder 9"/>
          <p:cNvSpPr>
            <a:spLocks noGrp="1"/>
          </p:cNvSpPr>
          <p:nvPr>
            <p:ph type="body" sz="quarter" idx="16" hasCustomPrompt="1"/>
          </p:nvPr>
        </p:nvSpPr>
        <p:spPr>
          <a:xfrm>
            <a:off x="952501" y="3922103"/>
            <a:ext cx="2301386"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2" name="Content Placeholder 2"/>
          <p:cNvSpPr>
            <a:spLocks noGrp="1"/>
          </p:cNvSpPr>
          <p:nvPr>
            <p:ph idx="17" hasCustomPrompt="1"/>
          </p:nvPr>
        </p:nvSpPr>
        <p:spPr>
          <a:xfrm>
            <a:off x="3592038" y="4226903"/>
            <a:ext cx="2332240"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3" name="Text Placeholder 9"/>
          <p:cNvSpPr>
            <a:spLocks noGrp="1"/>
          </p:cNvSpPr>
          <p:nvPr>
            <p:ph type="body" sz="quarter" idx="18" hasCustomPrompt="1"/>
          </p:nvPr>
        </p:nvSpPr>
        <p:spPr>
          <a:xfrm>
            <a:off x="3591980" y="3922103"/>
            <a:ext cx="2332272"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24" name="Content Placeholder 2"/>
          <p:cNvSpPr>
            <a:spLocks noGrp="1"/>
          </p:cNvSpPr>
          <p:nvPr>
            <p:ph idx="19" hasCustomPrompt="1"/>
          </p:nvPr>
        </p:nvSpPr>
        <p:spPr>
          <a:xfrm>
            <a:off x="6259037" y="4226903"/>
            <a:ext cx="230468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25" name="Text Placeholder 9"/>
          <p:cNvSpPr>
            <a:spLocks noGrp="1"/>
          </p:cNvSpPr>
          <p:nvPr>
            <p:ph type="body" sz="quarter" idx="20" hasCustomPrompt="1"/>
          </p:nvPr>
        </p:nvSpPr>
        <p:spPr>
          <a:xfrm>
            <a:off x="6260184" y="3922103"/>
            <a:ext cx="2303545"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9" name="Picture Placeholder 8"/>
          <p:cNvSpPr>
            <a:spLocks noGrp="1"/>
          </p:cNvSpPr>
          <p:nvPr>
            <p:ph type="pic" sz="quarter" idx="21" hasCustomPrompt="1"/>
          </p:nvPr>
        </p:nvSpPr>
        <p:spPr>
          <a:xfrm>
            <a:off x="952500"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7" name="Picture Placeholder 8"/>
          <p:cNvSpPr>
            <a:spLocks noGrp="1"/>
          </p:cNvSpPr>
          <p:nvPr>
            <p:ph type="pic" sz="quarter" idx="22" hasCustomPrompt="1"/>
          </p:nvPr>
        </p:nvSpPr>
        <p:spPr>
          <a:xfrm>
            <a:off x="3591975" y="1485900"/>
            <a:ext cx="2332275"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8" name="Picture Placeholder 8"/>
          <p:cNvSpPr>
            <a:spLocks noGrp="1"/>
          </p:cNvSpPr>
          <p:nvPr>
            <p:ph type="pic" sz="quarter" idx="23" hasCustomPrompt="1"/>
          </p:nvPr>
        </p:nvSpPr>
        <p:spPr>
          <a:xfrm>
            <a:off x="6262335" y="1485900"/>
            <a:ext cx="2301389"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9" name="Content Placeholder 2"/>
          <p:cNvSpPr>
            <a:spLocks noGrp="1"/>
          </p:cNvSpPr>
          <p:nvPr>
            <p:ph idx="27" hasCustomPrompt="1"/>
          </p:nvPr>
        </p:nvSpPr>
        <p:spPr>
          <a:xfrm>
            <a:off x="8898514" y="4226903"/>
            <a:ext cx="2339937" cy="954697"/>
          </a:xfrm>
        </p:spPr>
        <p:txBody>
          <a:bodyPr>
            <a:normAutofit/>
          </a:bodyPr>
          <a:lstStyle>
            <a:lvl1pPr marL="0" indent="0">
              <a:spcBef>
                <a:spcPts val="600"/>
              </a:spcBef>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a:t>
            </a:r>
          </a:p>
        </p:txBody>
      </p:sp>
      <p:sp>
        <p:nvSpPr>
          <p:cNvPr id="30" name="Text Placeholder 9"/>
          <p:cNvSpPr>
            <a:spLocks noGrp="1"/>
          </p:cNvSpPr>
          <p:nvPr>
            <p:ph type="body" sz="quarter" idx="28" hasCustomPrompt="1"/>
          </p:nvPr>
        </p:nvSpPr>
        <p:spPr>
          <a:xfrm>
            <a:off x="8901816" y="3922103"/>
            <a:ext cx="2337688" cy="304800"/>
          </a:xfrm>
        </p:spPr>
        <p:txBody>
          <a:bodyPr anchor="t">
            <a:noAutofit/>
          </a:bodyPr>
          <a:lstStyle>
            <a:lvl1pPr marL="0" indent="0">
              <a:buNone/>
              <a:defRPr sz="1600" b="1"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heading</a:t>
            </a:r>
          </a:p>
        </p:txBody>
      </p:sp>
      <p:sp>
        <p:nvSpPr>
          <p:cNvPr id="31" name="Picture Placeholder 8"/>
          <p:cNvSpPr>
            <a:spLocks noGrp="1"/>
          </p:cNvSpPr>
          <p:nvPr>
            <p:ph type="pic" sz="quarter" idx="29" hasCustomPrompt="1"/>
          </p:nvPr>
        </p:nvSpPr>
        <p:spPr>
          <a:xfrm>
            <a:off x="8901808" y="1485900"/>
            <a:ext cx="2337691" cy="2228937"/>
          </a:xfrm>
          <a:solidFill>
            <a:schemeClr val="tx2"/>
          </a:solidFill>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12"/>
          <p:cNvSpPr>
            <a:spLocks noGrp="1"/>
          </p:cNvSpPr>
          <p:nvPr>
            <p:ph type="body" sz="quarter" idx="14" hasCustomPrompt="1"/>
          </p:nvPr>
        </p:nvSpPr>
        <p:spPr>
          <a:xfrm>
            <a:off x="952500" y="5510050"/>
            <a:ext cx="10286999" cy="661988"/>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3" name="Date Placeholder 12"/>
          <p:cNvSpPr>
            <a:spLocks noGrp="1"/>
          </p:cNvSpPr>
          <p:nvPr>
            <p:ph type="dt" sz="half" idx="30"/>
          </p:nvPr>
        </p:nvSpPr>
        <p:spPr/>
        <p:txBody>
          <a:bodyPr/>
          <a:lstStyle/>
          <a:p>
            <a:fld id="{A3E529DA-21A5-C14F-BABC-49BE57657B45}" type="datetime3">
              <a:rPr lang="en-US" smtClean="0"/>
              <a:t>14 May 2024</a:t>
            </a:fld>
            <a:endParaRPr lang="en-US" dirty="0"/>
          </a:p>
        </p:txBody>
      </p:sp>
      <p:sp>
        <p:nvSpPr>
          <p:cNvPr id="14" name="Footer Placeholder 13"/>
          <p:cNvSpPr>
            <a:spLocks noGrp="1"/>
          </p:cNvSpPr>
          <p:nvPr>
            <p:ph type="ftr" sz="quarter" idx="31"/>
          </p:nvPr>
        </p:nvSpPr>
        <p:spPr/>
        <p:txBody>
          <a:bodyPr/>
          <a:lstStyle/>
          <a:p>
            <a:endParaRPr lang="en-US" dirty="0"/>
          </a:p>
        </p:txBody>
      </p:sp>
      <p:sp>
        <p:nvSpPr>
          <p:cNvPr id="15" name="Slide Number Placeholder 14"/>
          <p:cNvSpPr>
            <a:spLocks noGrp="1"/>
          </p:cNvSpPr>
          <p:nvPr>
            <p:ph type="sldNum" sz="quarter" idx="32"/>
          </p:nvPr>
        </p:nvSpPr>
        <p:spPr/>
        <p:txBody>
          <a:bodyPr/>
          <a:lstStyle/>
          <a:p>
            <a:fld id="{4EBCDCBD-78E1-0D41-A999-31B5EBF8E02C}" type="slidenum">
              <a:rPr lang="en-US" smtClean="0"/>
              <a:pPr/>
              <a:t>‹#›</a:t>
            </a:fld>
            <a:endParaRPr lang="en-US" dirty="0"/>
          </a:p>
        </p:txBody>
      </p:sp>
      <p:sp>
        <p:nvSpPr>
          <p:cNvPr id="20"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1"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1170500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2834690"/>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185863"/>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2834690"/>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185863"/>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188534"/>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548063"/>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188534"/>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548063"/>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3" name="Title 1"/>
          <p:cNvSpPr>
            <a:spLocks noGrp="1"/>
          </p:cNvSpPr>
          <p:nvPr>
            <p:ph type="title" hasCustomPrompt="1"/>
          </p:nvPr>
        </p:nvSpPr>
        <p:spPr>
          <a:xfrm>
            <a:off x="457200" y="419099"/>
            <a:ext cx="11277600" cy="766763"/>
          </a:xfrm>
        </p:spPr>
        <p:txBody>
          <a:bodyPr/>
          <a:lstStyle/>
          <a:p>
            <a:r>
              <a:rPr lang="en-US" dirty="0"/>
              <a:t>Click to add title</a:t>
            </a:r>
          </a:p>
        </p:txBody>
      </p:sp>
      <p:sp>
        <p:nvSpPr>
          <p:cNvPr id="2" name="Date Placeholder 1"/>
          <p:cNvSpPr>
            <a:spLocks noGrp="1"/>
          </p:cNvSpPr>
          <p:nvPr>
            <p:ph type="dt" sz="half" idx="36"/>
          </p:nvPr>
        </p:nvSpPr>
        <p:spPr/>
        <p:txBody>
          <a:bodyPr/>
          <a:lstStyle/>
          <a:p>
            <a:fld id="{1EAA674B-C75F-3244-BF86-5527D153A4B7}" type="datetime3">
              <a:rPr lang="en-US" smtClean="0"/>
              <a:t>14 May 2024</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2829891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Gallery, Subtitle">
    <p:spTree>
      <p:nvGrpSpPr>
        <p:cNvPr id="1" name=""/>
        <p:cNvGrpSpPr/>
        <p:nvPr/>
      </p:nvGrpSpPr>
      <p:grpSpPr>
        <a:xfrm>
          <a:off x="0" y="0"/>
          <a:ext cx="0" cy="0"/>
          <a:chOff x="0" y="0"/>
          <a:chExt cx="0" cy="0"/>
        </a:xfrm>
      </p:grpSpPr>
      <p:sp>
        <p:nvSpPr>
          <p:cNvPr id="16" name="Text Placeholder 9"/>
          <p:cNvSpPr>
            <a:spLocks noGrp="1"/>
          </p:cNvSpPr>
          <p:nvPr>
            <p:ph type="body" sz="quarter" idx="16" hasCustomPrompt="1"/>
          </p:nvPr>
        </p:nvSpPr>
        <p:spPr>
          <a:xfrm>
            <a:off x="952501" y="3134727"/>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9" name="Picture Placeholder 8"/>
          <p:cNvSpPr>
            <a:spLocks noGrp="1"/>
          </p:cNvSpPr>
          <p:nvPr>
            <p:ph type="pic" sz="quarter" idx="21" hasCustomPrompt="1"/>
          </p:nvPr>
        </p:nvSpPr>
        <p:spPr>
          <a:xfrm>
            <a:off x="952501" y="1485900"/>
            <a:ext cx="2463800"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19" name="Text Placeholder 9"/>
          <p:cNvSpPr>
            <a:spLocks noGrp="1"/>
          </p:cNvSpPr>
          <p:nvPr>
            <p:ph type="body" sz="quarter" idx="22" hasCustomPrompt="1"/>
          </p:nvPr>
        </p:nvSpPr>
        <p:spPr>
          <a:xfrm>
            <a:off x="3581400"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0" name="Picture Placeholder 8"/>
          <p:cNvSpPr>
            <a:spLocks noGrp="1"/>
          </p:cNvSpPr>
          <p:nvPr>
            <p:ph type="pic" sz="quarter" idx="23" hasCustomPrompt="1"/>
          </p:nvPr>
        </p:nvSpPr>
        <p:spPr>
          <a:xfrm>
            <a:off x="3577696"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1" name="Text Placeholder 9"/>
          <p:cNvSpPr>
            <a:spLocks noGrp="1"/>
          </p:cNvSpPr>
          <p:nvPr>
            <p:ph type="body" sz="quarter" idx="24" hasCustomPrompt="1"/>
          </p:nvPr>
        </p:nvSpPr>
        <p:spPr>
          <a:xfrm>
            <a:off x="6181726"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29" name="Picture Placeholder 8"/>
          <p:cNvSpPr>
            <a:spLocks noGrp="1"/>
          </p:cNvSpPr>
          <p:nvPr>
            <p:ph type="pic" sz="quarter" idx="25" hasCustomPrompt="1"/>
          </p:nvPr>
        </p:nvSpPr>
        <p:spPr>
          <a:xfrm>
            <a:off x="6185429"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0" name="Text Placeholder 9"/>
          <p:cNvSpPr>
            <a:spLocks noGrp="1"/>
          </p:cNvSpPr>
          <p:nvPr>
            <p:ph type="body" sz="quarter" idx="26" hasCustomPrompt="1"/>
          </p:nvPr>
        </p:nvSpPr>
        <p:spPr>
          <a:xfrm>
            <a:off x="8793163" y="3134727"/>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1" name="Picture Placeholder 8"/>
          <p:cNvSpPr>
            <a:spLocks noGrp="1"/>
          </p:cNvSpPr>
          <p:nvPr>
            <p:ph type="pic" sz="quarter" idx="27" hasCustomPrompt="1"/>
          </p:nvPr>
        </p:nvSpPr>
        <p:spPr>
          <a:xfrm>
            <a:off x="8793163" y="1485900"/>
            <a:ext cx="2446337" cy="151326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2" name="Text Placeholder 9"/>
          <p:cNvSpPr>
            <a:spLocks noGrp="1"/>
          </p:cNvSpPr>
          <p:nvPr>
            <p:ph type="body" sz="quarter" idx="28" hasCustomPrompt="1"/>
          </p:nvPr>
        </p:nvSpPr>
        <p:spPr>
          <a:xfrm>
            <a:off x="952501" y="5488571"/>
            <a:ext cx="2463800"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3" name="Picture Placeholder 8"/>
          <p:cNvSpPr>
            <a:spLocks noGrp="1"/>
          </p:cNvSpPr>
          <p:nvPr>
            <p:ph type="pic" sz="quarter" idx="29" hasCustomPrompt="1"/>
          </p:nvPr>
        </p:nvSpPr>
        <p:spPr>
          <a:xfrm>
            <a:off x="952501" y="3848100"/>
            <a:ext cx="2463800"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4" name="Text Placeholder 9"/>
          <p:cNvSpPr>
            <a:spLocks noGrp="1"/>
          </p:cNvSpPr>
          <p:nvPr>
            <p:ph type="body" sz="quarter" idx="30" hasCustomPrompt="1"/>
          </p:nvPr>
        </p:nvSpPr>
        <p:spPr>
          <a:xfrm>
            <a:off x="3581400"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5" name="Picture Placeholder 8"/>
          <p:cNvSpPr>
            <a:spLocks noGrp="1"/>
          </p:cNvSpPr>
          <p:nvPr>
            <p:ph type="pic" sz="quarter" idx="31" hasCustomPrompt="1"/>
          </p:nvPr>
        </p:nvSpPr>
        <p:spPr>
          <a:xfrm>
            <a:off x="3577696"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6" name="Text Placeholder 9"/>
          <p:cNvSpPr>
            <a:spLocks noGrp="1"/>
          </p:cNvSpPr>
          <p:nvPr>
            <p:ph type="body" sz="quarter" idx="32" hasCustomPrompt="1"/>
          </p:nvPr>
        </p:nvSpPr>
        <p:spPr>
          <a:xfrm>
            <a:off x="6181726"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7" name="Picture Placeholder 8"/>
          <p:cNvSpPr>
            <a:spLocks noGrp="1"/>
          </p:cNvSpPr>
          <p:nvPr>
            <p:ph type="pic" sz="quarter" idx="33" hasCustomPrompt="1"/>
          </p:nvPr>
        </p:nvSpPr>
        <p:spPr>
          <a:xfrm>
            <a:off x="6185429"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38" name="Text Placeholder 9"/>
          <p:cNvSpPr>
            <a:spLocks noGrp="1"/>
          </p:cNvSpPr>
          <p:nvPr>
            <p:ph type="body" sz="quarter" idx="34" hasCustomPrompt="1"/>
          </p:nvPr>
        </p:nvSpPr>
        <p:spPr>
          <a:xfrm>
            <a:off x="8793163" y="5488571"/>
            <a:ext cx="2446337" cy="258345"/>
          </a:xfrm>
        </p:spPr>
        <p:txBody>
          <a:bodyPr anchor="t">
            <a:noAutofit/>
          </a:bodyPr>
          <a:lstStyle>
            <a:lvl1pPr marL="0" indent="0">
              <a:buNone/>
              <a:defRPr sz="1200" b="0" baseline="0">
                <a:solidFill>
                  <a:schemeClr val="accent2"/>
                </a:solidFill>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add image caption</a:t>
            </a:r>
          </a:p>
        </p:txBody>
      </p:sp>
      <p:sp>
        <p:nvSpPr>
          <p:cNvPr id="39" name="Picture Placeholder 8"/>
          <p:cNvSpPr>
            <a:spLocks noGrp="1"/>
          </p:cNvSpPr>
          <p:nvPr>
            <p:ph type="pic" sz="quarter" idx="35" hasCustomPrompt="1"/>
          </p:nvPr>
        </p:nvSpPr>
        <p:spPr>
          <a:xfrm>
            <a:off x="8793163" y="3848100"/>
            <a:ext cx="2446337" cy="1504912"/>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2" name="Date Placeholder 1"/>
          <p:cNvSpPr>
            <a:spLocks noGrp="1"/>
          </p:cNvSpPr>
          <p:nvPr>
            <p:ph type="dt" sz="half" idx="36"/>
          </p:nvPr>
        </p:nvSpPr>
        <p:spPr/>
        <p:txBody>
          <a:bodyPr/>
          <a:lstStyle/>
          <a:p>
            <a:fld id="{8B89EE15-5D8D-D647-B949-DA21CFB890EC}" type="datetime3">
              <a:rPr lang="en-US" smtClean="0"/>
              <a:t>14 May 2024</a:t>
            </a:fld>
            <a:endParaRPr lang="en-US" dirty="0"/>
          </a:p>
        </p:txBody>
      </p:sp>
      <p:sp>
        <p:nvSpPr>
          <p:cNvPr id="3" name="Footer Placeholder 2"/>
          <p:cNvSpPr>
            <a:spLocks noGrp="1"/>
          </p:cNvSpPr>
          <p:nvPr>
            <p:ph type="ftr" sz="quarter" idx="37"/>
          </p:nvPr>
        </p:nvSpPr>
        <p:spPr/>
        <p:txBody>
          <a:bodyPr/>
          <a:lstStyle/>
          <a:p>
            <a:endParaRPr lang="en-US" dirty="0"/>
          </a:p>
        </p:txBody>
      </p:sp>
      <p:sp>
        <p:nvSpPr>
          <p:cNvPr id="4" name="Slide Number Placeholder 3"/>
          <p:cNvSpPr>
            <a:spLocks noGrp="1"/>
          </p:cNvSpPr>
          <p:nvPr>
            <p:ph type="sldNum" sz="quarter" idx="38"/>
          </p:nvPr>
        </p:nvSpPr>
        <p:spPr/>
        <p:txBody>
          <a:bodyPr/>
          <a:lstStyle/>
          <a:p>
            <a:fld id="{4EBCDCBD-78E1-0D41-A999-31B5EBF8E02C}" type="slidenum">
              <a:rPr lang="en-US" smtClean="0"/>
              <a:pPr/>
              <a:t>‹#›</a:t>
            </a:fld>
            <a:endParaRPr lang="en-US" dirty="0"/>
          </a:p>
        </p:txBody>
      </p:sp>
      <p:sp>
        <p:nvSpPr>
          <p:cNvPr id="22" name="Title 1"/>
          <p:cNvSpPr>
            <a:spLocks noGrp="1"/>
          </p:cNvSpPr>
          <p:nvPr>
            <p:ph type="title" hasCustomPrompt="1"/>
          </p:nvPr>
        </p:nvSpPr>
        <p:spPr>
          <a:xfrm>
            <a:off x="457200" y="419100"/>
            <a:ext cx="11277600" cy="338328"/>
          </a:xfrm>
        </p:spPr>
        <p:txBody>
          <a:bodyPr>
            <a:noAutofit/>
          </a:bodyPr>
          <a:lstStyle>
            <a:lvl1pPr>
              <a:defRPr sz="2800"/>
            </a:lvl1pPr>
          </a:lstStyle>
          <a:p>
            <a:r>
              <a:rPr lang="en-US" dirty="0"/>
              <a:t>Click to add title</a:t>
            </a:r>
          </a:p>
        </p:txBody>
      </p:sp>
      <p:sp>
        <p:nvSpPr>
          <p:cNvPr id="24" name="Text Placeholder 8"/>
          <p:cNvSpPr>
            <a:spLocks noGrp="1"/>
          </p:cNvSpPr>
          <p:nvPr>
            <p:ph type="body" sz="quarter" idx="13" hasCustomPrompt="1"/>
          </p:nvPr>
        </p:nvSpPr>
        <p:spPr>
          <a:xfrm>
            <a:off x="457200" y="798576"/>
            <a:ext cx="11277600" cy="382524"/>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289937060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26756"/>
            <a:ext cx="12187257" cy="6498320"/>
          </a:xfrm>
          <a:prstGeom prst="rect">
            <a:avLst/>
          </a:prstGeom>
        </p:spPr>
      </p:pic>
      <p:sp>
        <p:nvSpPr>
          <p:cNvPr id="11" name="Rectangle 10"/>
          <p:cNvSpPr/>
          <p:nvPr userDrawn="1"/>
        </p:nvSpPr>
        <p:spPr>
          <a:xfrm rot="10800000">
            <a:off x="0" y="4386808"/>
            <a:ext cx="12192000" cy="2113680"/>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1" y="1181100"/>
            <a:ext cx="10553700" cy="1143000"/>
          </a:xfrm>
        </p:spPr>
        <p:txBody>
          <a:bodyPr anchor="b">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2437483"/>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p:cNvSpPr>
            <a:spLocks noGrp="1"/>
          </p:cNvSpPr>
          <p:nvPr>
            <p:ph type="dt" sz="half" idx="10"/>
          </p:nvPr>
        </p:nvSpPr>
        <p:spPr/>
        <p:txBody>
          <a:bodyPr/>
          <a:lstStyle/>
          <a:p>
            <a:fld id="{9324A27A-71D7-D144-92D7-2DC26EE9771C}" type="datetime3">
              <a:rPr lang="en-US" smtClean="0"/>
              <a:t>14 May 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72020242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Black">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fld id="{29205F54-4BF1-3C49-88E8-5230A96B49D3}" type="datetime3">
              <a:rPr lang="en-US" smtClean="0"/>
              <a:t>14 May 2024</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4EBCDCBD-78E1-0D41-A999-31B5EBF8E02C}" type="slidenum">
              <a:rPr lang="en-US" smtClean="0"/>
              <a:pPr/>
              <a:t>‹#›</a:t>
            </a:fld>
            <a:endParaRPr lang="en-US" dirty="0"/>
          </a:p>
        </p:txBody>
      </p:sp>
      <p:sp>
        <p:nvSpPr>
          <p:cNvPr id="4" name="Rectangle 3"/>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84"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325600"/>
            <a:ext cx="5410200" cy="1570899"/>
          </a:xfrm>
        </p:spPr>
        <p:txBody>
          <a:bodyPr anchor="b">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685800" y="4038600"/>
            <a:ext cx="5410200" cy="838200"/>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1" name="Picture Placeholder 7"/>
          <p:cNvSpPr>
            <a:spLocks noGrp="1"/>
          </p:cNvSpPr>
          <p:nvPr>
            <p:ph type="pic" sz="quarter" idx="14" hasCustomPrompt="1"/>
          </p:nvPr>
        </p:nvSpPr>
        <p:spPr>
          <a:xfrm>
            <a:off x="6858001" y="566530"/>
            <a:ext cx="5334000" cy="573488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009" y="95382"/>
            <a:ext cx="3178301" cy="1309907"/>
          </a:xfrm>
          <a:prstGeom prst="rect">
            <a:avLst/>
          </a:prstGeom>
        </p:spPr>
      </p:pic>
      <p:sp>
        <p:nvSpPr>
          <p:cNvPr id="13" name="Text Placeholder 11"/>
          <p:cNvSpPr>
            <a:spLocks noGrp="1"/>
          </p:cNvSpPr>
          <p:nvPr>
            <p:ph type="body" sz="quarter" idx="13" hasCustomPrompt="1"/>
          </p:nvPr>
        </p:nvSpPr>
        <p:spPr>
          <a:xfrm>
            <a:off x="685800" y="4876800"/>
            <a:ext cx="5410200" cy="1295400"/>
          </a:xfrm>
        </p:spPr>
        <p:txBody>
          <a:bodyPr lIns="0" tIns="0" rIns="0" bIns="0">
            <a:normAutofit/>
          </a:bodyPr>
          <a:lstStyle>
            <a:lvl1pPr marL="0" indent="0">
              <a:lnSpc>
                <a:spcPct val="100000"/>
              </a:lnSpc>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Tree>
    <p:extLst>
      <p:ext uri="{BB962C8B-B14F-4D97-AF65-F5344CB8AC3E}">
        <p14:creationId xmlns:p14="http://schemas.microsoft.com/office/powerpoint/2010/main" val="2021781836"/>
      </p:ext>
    </p:extLst>
  </p:cSld>
  <p:clrMapOvr>
    <a:masterClrMapping/>
  </p:clrMapOvr>
  <p:extLst>
    <p:ext uri="{DCECCB84-F9BA-43D5-87BE-67443E8EF086}">
      <p15:sldGuideLst xmlns:p15="http://schemas.microsoft.com/office/powerpoint/2012/main">
        <p15:guide id="2" pos="4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186" y="2167"/>
            <a:ext cx="12187257" cy="6498320"/>
          </a:xfrm>
          <a:prstGeom prst="rect">
            <a:avLst/>
          </a:prstGeom>
        </p:spPr>
      </p:pic>
      <p:sp>
        <p:nvSpPr>
          <p:cNvPr id="20" name="Rectangle 19"/>
          <p:cNvSpPr/>
          <p:nvPr userDrawn="1"/>
        </p:nvSpPr>
        <p:spPr>
          <a:xfrm rot="10800000">
            <a:off x="0" y="4389089"/>
            <a:ext cx="12192000" cy="211139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3825130"/>
            <a:ext cx="10553700" cy="590344"/>
          </a:xfrm>
        </p:spPr>
        <p:txBody>
          <a:bodyPr anchor="t">
            <a:noAutofit/>
          </a:bodyPr>
          <a:lstStyle>
            <a:lvl1pPr>
              <a:defRPr sz="4000"/>
            </a:lvl1pPr>
          </a:lstStyle>
          <a:p>
            <a:r>
              <a:rPr lang="en-US" dirty="0"/>
              <a:t>Click to add title</a:t>
            </a:r>
          </a:p>
        </p:txBody>
      </p:sp>
      <p:sp>
        <p:nvSpPr>
          <p:cNvPr id="3" name="Text Placeholder 2"/>
          <p:cNvSpPr>
            <a:spLocks noGrp="1"/>
          </p:cNvSpPr>
          <p:nvPr>
            <p:ph type="body" idx="1" hasCustomPrompt="1"/>
          </p:nvPr>
        </p:nvSpPr>
        <p:spPr>
          <a:xfrm>
            <a:off x="685800" y="4415474"/>
            <a:ext cx="10553700" cy="501371"/>
          </a:xfrm>
        </p:spPr>
        <p:txBody>
          <a:bodyPr lIns="0" tIns="0" rIns="0" bIns="0">
            <a:norm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15" name="Picture Placeholder 8"/>
          <p:cNvSpPr>
            <a:spLocks noGrp="1"/>
          </p:cNvSpPr>
          <p:nvPr>
            <p:ph type="pic" sz="quarter" idx="21" hasCustomPrompt="1"/>
          </p:nvPr>
        </p:nvSpPr>
        <p:spPr>
          <a:xfrm>
            <a:off x="0" y="0"/>
            <a:ext cx="12191999" cy="3429000"/>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7" name="Date Placeholder 6"/>
          <p:cNvSpPr>
            <a:spLocks noGrp="1"/>
          </p:cNvSpPr>
          <p:nvPr>
            <p:ph type="dt" sz="half" idx="22"/>
          </p:nvPr>
        </p:nvSpPr>
        <p:spPr/>
        <p:txBody>
          <a:bodyPr/>
          <a:lstStyle/>
          <a:p>
            <a:fld id="{6BCDC1A7-1727-0044-ADAF-FC89EAB7D439}" type="datetime3">
              <a:rPr lang="en-US" smtClean="0"/>
              <a:t>14 May 2024</a:t>
            </a:fld>
            <a:endParaRPr lang="en-US" dirty="0"/>
          </a:p>
        </p:txBody>
      </p:sp>
      <p:sp>
        <p:nvSpPr>
          <p:cNvPr id="8" name="Footer Placeholder 7"/>
          <p:cNvSpPr>
            <a:spLocks noGrp="1"/>
          </p:cNvSpPr>
          <p:nvPr>
            <p:ph type="ftr" sz="quarter" idx="23"/>
          </p:nvPr>
        </p:nvSpPr>
        <p:spPr/>
        <p:txBody>
          <a:bodyPr/>
          <a:lstStyle/>
          <a:p>
            <a:endParaRPr lang="en-US" dirty="0"/>
          </a:p>
        </p:txBody>
      </p:sp>
      <p:sp>
        <p:nvSpPr>
          <p:cNvPr id="9" name="Slide Number Placeholder 8"/>
          <p:cNvSpPr>
            <a:spLocks noGrp="1"/>
          </p:cNvSpPr>
          <p:nvPr>
            <p:ph type="sldNum" sz="quarter" idx="24"/>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53125702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with Image 1">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0"/>
            <a:ext cx="7962900" cy="6500488"/>
          </a:xfrm>
          <a:solidFill>
            <a:schemeClr val="tx2"/>
          </a:solid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10"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sp>
        <p:nvSpPr>
          <p:cNvPr id="2" name="Date Placeholder 1"/>
          <p:cNvSpPr>
            <a:spLocks noGrp="1"/>
          </p:cNvSpPr>
          <p:nvPr>
            <p:ph type="dt" sz="half" idx="24"/>
          </p:nvPr>
        </p:nvSpPr>
        <p:spPr/>
        <p:txBody>
          <a:bodyPr/>
          <a:lstStyle/>
          <a:p>
            <a:fld id="{6BDA206A-DC71-DE41-8C2D-33C38F2A7E5D}" type="datetime3">
              <a:rPr lang="en-US" smtClean="0"/>
              <a:t>14 May 2024</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9" name="Slide Number Placeholder 8"/>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61165626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out with Image 2">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4229100" y="-1"/>
            <a:ext cx="7962900" cy="6500489"/>
          </a:xfrm>
          <a:noFill/>
          <a:ln>
            <a:noFill/>
          </a:ln>
        </p:spPr>
        <p:txBody>
          <a:bodyPr anchor="ctr"/>
          <a:lstStyle>
            <a:lvl1pPr marL="0" indent="0" algn="ctr">
              <a:buNone/>
              <a:defRPr>
                <a:solidFill>
                  <a:schemeClr val="tx2">
                    <a:lumMod val="60000"/>
                    <a:lumOff val="40000"/>
                  </a:schemeClr>
                </a:solidFill>
              </a:defRPr>
            </a:lvl1pPr>
          </a:lstStyle>
          <a:p>
            <a:r>
              <a:rPr lang="en-US" dirty="0"/>
              <a:t>Click to add image</a:t>
            </a:r>
          </a:p>
        </p:txBody>
      </p:sp>
      <p:sp>
        <p:nvSpPr>
          <p:cNvPr id="8" name="Text Placeholder 7"/>
          <p:cNvSpPr>
            <a:spLocks noGrp="1"/>
          </p:cNvSpPr>
          <p:nvPr>
            <p:ph type="body" sz="quarter" idx="22" hasCustomPrompt="1"/>
          </p:nvPr>
        </p:nvSpPr>
        <p:spPr>
          <a:xfrm>
            <a:off x="457200" y="2705100"/>
            <a:ext cx="3225800" cy="2844800"/>
          </a:xfrm>
        </p:spPr>
        <p:txBody>
          <a:bodyPr/>
          <a:lstStyle>
            <a:lvl1pPr marL="0" indent="0">
              <a:lnSpc>
                <a:spcPct val="100000"/>
              </a:lnSpc>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paragraph text</a:t>
            </a:r>
          </a:p>
        </p:txBody>
      </p:sp>
      <p:sp>
        <p:nvSpPr>
          <p:cNvPr id="9" name="Text Placeholder 7"/>
          <p:cNvSpPr>
            <a:spLocks noGrp="1"/>
          </p:cNvSpPr>
          <p:nvPr>
            <p:ph type="body" sz="quarter" idx="23" hasCustomPrompt="1"/>
          </p:nvPr>
        </p:nvSpPr>
        <p:spPr>
          <a:xfrm>
            <a:off x="457200" y="419100"/>
            <a:ext cx="3225800" cy="1905000"/>
          </a:xfrm>
        </p:spPr>
        <p:txBody>
          <a:bodyPr anchor="b">
            <a:normAutofit/>
          </a:bodyPr>
          <a:lstStyle>
            <a:lvl1pPr marL="0" indent="0">
              <a:buNone/>
              <a:defRPr sz="32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quote or interesting fact</a:t>
            </a:r>
          </a:p>
        </p:txBody>
      </p:sp>
      <p:cxnSp>
        <p:nvCxnSpPr>
          <p:cNvPr id="10" name="Straight Connector 9"/>
          <p:cNvCxnSpPr/>
          <p:nvPr userDrawn="1"/>
        </p:nvCxnSpPr>
        <p:spPr>
          <a:xfrm flipV="1">
            <a:off x="4229100" y="1"/>
            <a:ext cx="0" cy="65004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24"/>
          </p:nvPr>
        </p:nvSpPr>
        <p:spPr/>
        <p:txBody>
          <a:bodyPr/>
          <a:lstStyle/>
          <a:p>
            <a:fld id="{2B4B586E-FB23-7343-A5F8-BF224083AB10}" type="datetime3">
              <a:rPr lang="en-US" smtClean="0"/>
              <a:t>14 May 2024</a:t>
            </a:fld>
            <a:endParaRPr lang="en-US" dirty="0"/>
          </a:p>
        </p:txBody>
      </p:sp>
      <p:sp>
        <p:nvSpPr>
          <p:cNvPr id="7" name="Footer Placeholder 6"/>
          <p:cNvSpPr>
            <a:spLocks noGrp="1"/>
          </p:cNvSpPr>
          <p:nvPr>
            <p:ph type="ftr" sz="quarter" idx="25"/>
          </p:nvPr>
        </p:nvSpPr>
        <p:spPr/>
        <p:txBody>
          <a:bodyPr/>
          <a:lstStyle/>
          <a:p>
            <a:endParaRPr lang="en-US" dirty="0"/>
          </a:p>
        </p:txBody>
      </p:sp>
      <p:sp>
        <p:nvSpPr>
          <p:cNvPr id="11" name="Slide Number Placeholder 10"/>
          <p:cNvSpPr>
            <a:spLocks noGrp="1"/>
          </p:cNvSpPr>
          <p:nvPr>
            <p:ph type="sldNum" sz="quarter" idx="26"/>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344014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Bleed Image with Caption">
    <p:spTree>
      <p:nvGrpSpPr>
        <p:cNvPr id="1" name=""/>
        <p:cNvGrpSpPr/>
        <p:nvPr/>
      </p:nvGrpSpPr>
      <p:grpSpPr>
        <a:xfrm>
          <a:off x="0" y="0"/>
          <a:ext cx="0" cy="0"/>
          <a:chOff x="0" y="0"/>
          <a:chExt cx="0" cy="0"/>
        </a:xfrm>
      </p:grpSpPr>
      <p:sp>
        <p:nvSpPr>
          <p:cNvPr id="6" name="Picture Placeholder 8"/>
          <p:cNvSpPr>
            <a:spLocks noGrp="1"/>
          </p:cNvSpPr>
          <p:nvPr>
            <p:ph type="pic" sz="quarter" idx="21" hasCustomPrompt="1"/>
          </p:nvPr>
        </p:nvSpPr>
        <p:spPr>
          <a:xfrm>
            <a:off x="0" y="0"/>
            <a:ext cx="12192000" cy="6500488"/>
          </a:xfrm>
          <a:solidFill>
            <a:schemeClr val="tx2"/>
          </a:solidFill>
          <a:ln>
            <a:noFill/>
          </a:ln>
        </p:spPr>
        <p:txBody>
          <a:bodyPr anchor="ctr"/>
          <a:lstStyle>
            <a:lvl1pPr marL="0" indent="0" algn="ctr">
              <a:buNone/>
              <a:defRPr>
                <a:ln>
                  <a:noFill/>
                </a:ln>
                <a:solidFill>
                  <a:schemeClr val="tx2">
                    <a:lumMod val="60000"/>
                    <a:lumOff val="40000"/>
                  </a:schemeClr>
                </a:solidFill>
              </a:defRPr>
            </a:lvl1pPr>
          </a:lstStyle>
          <a:p>
            <a:r>
              <a:rPr lang="en-US" dirty="0"/>
              <a:t>Click to add image</a:t>
            </a:r>
          </a:p>
        </p:txBody>
      </p:sp>
      <p:sp>
        <p:nvSpPr>
          <p:cNvPr id="12" name="Text Placeholder 11"/>
          <p:cNvSpPr>
            <a:spLocks noGrp="1"/>
          </p:cNvSpPr>
          <p:nvPr>
            <p:ph type="body" sz="quarter" idx="22" hasCustomPrompt="1"/>
          </p:nvPr>
        </p:nvSpPr>
        <p:spPr>
          <a:xfrm>
            <a:off x="8089900" y="5424303"/>
            <a:ext cx="3644900" cy="747897"/>
          </a:xfrm>
          <a:solidFill>
            <a:schemeClr val="bg1"/>
          </a:solidFill>
        </p:spPr>
        <p:txBody>
          <a:bodyPr lIns="365760" tIns="274320" rIns="365760" bIns="274320" anchor="t" anchorCtr="0">
            <a:spAutoFit/>
          </a:bodyPr>
          <a:lstStyle>
            <a:lvl1pPr marL="0" indent="0">
              <a:buNone/>
              <a:defRPr sz="12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image caption</a:t>
            </a:r>
          </a:p>
        </p:txBody>
      </p:sp>
      <p:sp>
        <p:nvSpPr>
          <p:cNvPr id="2" name="Date Placeholder 1"/>
          <p:cNvSpPr>
            <a:spLocks noGrp="1"/>
          </p:cNvSpPr>
          <p:nvPr>
            <p:ph type="dt" sz="half" idx="23"/>
          </p:nvPr>
        </p:nvSpPr>
        <p:spPr/>
        <p:txBody>
          <a:bodyPr/>
          <a:lstStyle/>
          <a:p>
            <a:fld id="{14D60BE6-C3EF-E248-B029-E7DCE29C4D6C}" type="datetime3">
              <a:rPr lang="en-US" smtClean="0"/>
              <a:t>14 May 2024</a:t>
            </a:fld>
            <a:endParaRPr lang="en-US" dirty="0"/>
          </a:p>
        </p:txBody>
      </p:sp>
      <p:sp>
        <p:nvSpPr>
          <p:cNvPr id="7" name="Footer Placeholder 6"/>
          <p:cNvSpPr>
            <a:spLocks noGrp="1"/>
          </p:cNvSpPr>
          <p:nvPr>
            <p:ph type="ftr" sz="quarter" idx="24"/>
          </p:nvPr>
        </p:nvSpPr>
        <p:spPr/>
        <p:txBody>
          <a:bodyPr/>
          <a:lstStyle/>
          <a:p>
            <a:endParaRPr lang="en-US" dirty="0"/>
          </a:p>
        </p:txBody>
      </p:sp>
      <p:sp>
        <p:nvSpPr>
          <p:cNvPr id="8" name="Slide Number Placeholder 7"/>
          <p:cNvSpPr>
            <a:spLocks noGrp="1"/>
          </p:cNvSpPr>
          <p:nvPr>
            <p:ph type="sldNum" sz="quarter" idx="25"/>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117692839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title</a:t>
            </a:r>
          </a:p>
        </p:txBody>
      </p:sp>
      <p:sp>
        <p:nvSpPr>
          <p:cNvPr id="6" name="Date Placeholder 5"/>
          <p:cNvSpPr>
            <a:spLocks noGrp="1"/>
          </p:cNvSpPr>
          <p:nvPr>
            <p:ph type="dt" sz="half" idx="10"/>
          </p:nvPr>
        </p:nvSpPr>
        <p:spPr/>
        <p:txBody>
          <a:bodyPr/>
          <a:lstStyle/>
          <a:p>
            <a:fld id="{4CF15612-DC24-164A-87F5-39F5D56C6380}" type="datetime3">
              <a:rPr lang="en-US" smtClean="0"/>
              <a:t>14 May 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510739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44BB3F-4548-5848-869B-42FFD2F28F9C}" type="datetime3">
              <a:rPr lang="en-US" smtClean="0"/>
              <a:t>14 May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BCDCBD-78E1-0D41-A999-31B5EBF8E02C}" type="slidenum">
              <a:rPr lang="en-US" smtClean="0"/>
              <a:pPr/>
              <a:t>‹#›</a:t>
            </a:fld>
            <a:endParaRPr lang="en-US" dirty="0"/>
          </a:p>
        </p:txBody>
      </p:sp>
      <p:sp>
        <p:nvSpPr>
          <p:cNvPr id="6" name="Title 1"/>
          <p:cNvSpPr>
            <a:spLocks noGrp="1"/>
          </p:cNvSpPr>
          <p:nvPr>
            <p:ph type="title" hasCustomPrompt="1"/>
          </p:nvPr>
        </p:nvSpPr>
        <p:spPr>
          <a:xfrm>
            <a:off x="457200" y="415089"/>
            <a:ext cx="11277600" cy="338328"/>
          </a:xfrm>
        </p:spPr>
        <p:txBody>
          <a:bodyPr>
            <a:noAutofit/>
          </a:bodyPr>
          <a:lstStyle>
            <a:lvl1pPr>
              <a:defRPr sz="2800"/>
            </a:lvl1pPr>
          </a:lstStyle>
          <a:p>
            <a:r>
              <a:rPr lang="en-US" dirty="0"/>
              <a:t>Click to add title</a:t>
            </a:r>
          </a:p>
        </p:txBody>
      </p:sp>
      <p:sp>
        <p:nvSpPr>
          <p:cNvPr id="7" name="Text Placeholder 8"/>
          <p:cNvSpPr>
            <a:spLocks noGrp="1"/>
          </p:cNvSpPr>
          <p:nvPr>
            <p:ph type="body" sz="quarter" idx="13" hasCustomPrompt="1"/>
          </p:nvPr>
        </p:nvSpPr>
        <p:spPr>
          <a:xfrm>
            <a:off x="457200" y="794565"/>
            <a:ext cx="11277600" cy="386535"/>
          </a:xfrm>
        </p:spPr>
        <p:txBody>
          <a:bodyPr>
            <a:normAutofit/>
          </a:bodyPr>
          <a:lstStyle>
            <a:lvl1pPr marL="0" indent="0">
              <a:buNone/>
              <a:defRPr sz="2000" baseline="0">
                <a:solidFill>
                  <a:schemeClr val="accent2"/>
                </a:solidFill>
              </a:defRPr>
            </a:lvl1pPr>
          </a:lstStyle>
          <a:p>
            <a:r>
              <a:rPr lang="en-US" sz="2000" b="0" dirty="0"/>
              <a:t>Click to add subtitle</a:t>
            </a:r>
            <a:endParaRPr lang="en-US" sz="1600" b="0" dirty="0"/>
          </a:p>
        </p:txBody>
      </p:sp>
    </p:spTree>
    <p:extLst>
      <p:ext uri="{BB962C8B-B14F-4D97-AF65-F5344CB8AC3E}">
        <p14:creationId xmlns:p14="http://schemas.microsoft.com/office/powerpoint/2010/main" val="171737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Blac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C6EB3A3A-AE41-004F-92C8-3A977DC82012}" type="datetime3">
              <a:rPr lang="en-US" smtClean="0"/>
              <a:t>14 May 2024</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4EBCDCBD-78E1-0D41-A999-31B5EBF8E02C}" type="slidenum">
              <a:rPr lang="en-US" smtClean="0"/>
              <a:pPr/>
              <a:t>‹#›</a:t>
            </a:fld>
            <a:endParaRPr lang="en-US" dirty="0"/>
          </a:p>
        </p:txBody>
      </p:sp>
      <p:sp>
        <p:nvSpPr>
          <p:cNvPr id="11" name="Media Placeholder 10"/>
          <p:cNvSpPr>
            <a:spLocks noGrp="1" noChangeAspect="1"/>
          </p:cNvSpPr>
          <p:nvPr>
            <p:ph type="media" sz="quarter" idx="13" hasCustomPrompt="1"/>
          </p:nvPr>
        </p:nvSpPr>
        <p:spPr>
          <a:xfrm>
            <a:off x="0" y="0"/>
            <a:ext cx="12192000" cy="6858000"/>
          </a:xfrm>
          <a:solidFill>
            <a:schemeClr val="tx1"/>
          </a:solidFill>
        </p:spPr>
        <p:txBody>
          <a:bodyPr anchor="ctr"/>
          <a:lstStyle>
            <a:lvl1pPr marL="0" indent="0" algn="ctr">
              <a:buNone/>
              <a:defRPr>
                <a:solidFill>
                  <a:schemeClr val="tx2">
                    <a:lumMod val="60000"/>
                    <a:lumOff val="40000"/>
                  </a:schemeClr>
                </a:solidFill>
              </a:defRPr>
            </a:lvl1pPr>
          </a:lstStyle>
          <a:p>
            <a:r>
              <a:rPr lang="en-US" dirty="0"/>
              <a:t>Click to add video</a:t>
            </a:r>
          </a:p>
        </p:txBody>
      </p:sp>
    </p:spTree>
    <p:extLst>
      <p:ext uri="{BB962C8B-B14F-4D97-AF65-F5344CB8AC3E}">
        <p14:creationId xmlns:p14="http://schemas.microsoft.com/office/powerpoint/2010/main" val="170460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2012180-3E9D-A142-813E-5A768CF48DAD}" type="datetime3">
              <a:rPr lang="en-US" smtClean="0"/>
              <a:t>14 May 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4221147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ad Chart with Title 2">
    <p:spTree>
      <p:nvGrpSpPr>
        <p:cNvPr id="1" name=""/>
        <p:cNvGrpSpPr/>
        <p:nvPr/>
      </p:nvGrpSpPr>
      <p:grpSpPr>
        <a:xfrm>
          <a:off x="0" y="0"/>
          <a:ext cx="0" cy="0"/>
          <a:chOff x="0" y="0"/>
          <a:chExt cx="0" cy="0"/>
        </a:xfrm>
      </p:grpSpPr>
      <p:sp>
        <p:nvSpPr>
          <p:cNvPr id="28" name="Title 27"/>
          <p:cNvSpPr>
            <a:spLocks noGrp="1"/>
          </p:cNvSpPr>
          <p:nvPr userDrawn="1">
            <p:ph type="title" hasCustomPrompt="1"/>
          </p:nvPr>
        </p:nvSpPr>
        <p:spPr>
          <a:xfrm>
            <a:off x="457200" y="419100"/>
            <a:ext cx="11277600" cy="351608"/>
          </a:xfrm>
        </p:spPr>
        <p:txBody>
          <a:bodyPr>
            <a:noAutofit/>
          </a:bodyPr>
          <a:lstStyle>
            <a:lvl1pPr>
              <a:defRPr sz="2200"/>
            </a:lvl1pPr>
          </a:lstStyle>
          <a:p>
            <a:r>
              <a:rPr lang="en-US" dirty="0"/>
              <a:t>Click to add title</a:t>
            </a:r>
          </a:p>
        </p:txBody>
      </p:sp>
      <p:cxnSp>
        <p:nvCxnSpPr>
          <p:cNvPr id="49" name="Straight Connector 48"/>
          <p:cNvCxnSpPr/>
          <p:nvPr/>
        </p:nvCxnSpPr>
        <p:spPr>
          <a:xfrm>
            <a:off x="6096000" y="884420"/>
            <a:ext cx="12192" cy="56160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939" y="3695999"/>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0" y="88442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Text Placeholder 14"/>
          <p:cNvSpPr>
            <a:spLocks noGrp="1"/>
          </p:cNvSpPr>
          <p:nvPr userDrawn="1">
            <p:ph type="body" sz="quarter" idx="18" hasCustomPrompt="1"/>
          </p:nvPr>
        </p:nvSpPr>
        <p:spPr>
          <a:xfrm>
            <a:off x="457200" y="144578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16"/>
          <p:cNvSpPr>
            <a:spLocks noGrp="1"/>
          </p:cNvSpPr>
          <p:nvPr userDrawn="1">
            <p:ph type="body" sz="quarter" idx="24" hasCustomPrompt="1"/>
          </p:nvPr>
        </p:nvSpPr>
        <p:spPr>
          <a:xfrm>
            <a:off x="457200" y="1152294"/>
            <a:ext cx="5296819"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5" name="Text Placeholder 14"/>
          <p:cNvSpPr>
            <a:spLocks noGrp="1"/>
          </p:cNvSpPr>
          <p:nvPr userDrawn="1">
            <p:ph type="body" sz="quarter" idx="27" hasCustomPrompt="1"/>
          </p:nvPr>
        </p:nvSpPr>
        <p:spPr>
          <a:xfrm>
            <a:off x="453482" y="4295396"/>
            <a:ext cx="5299617"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16"/>
          <p:cNvSpPr>
            <a:spLocks noGrp="1"/>
          </p:cNvSpPr>
          <p:nvPr userDrawn="1">
            <p:ph type="body" sz="quarter" idx="28" hasCustomPrompt="1"/>
          </p:nvPr>
        </p:nvSpPr>
        <p:spPr>
          <a:xfrm>
            <a:off x="453483" y="4001905"/>
            <a:ext cx="529961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9" name="Text Placeholder 14"/>
          <p:cNvSpPr>
            <a:spLocks noGrp="1"/>
          </p:cNvSpPr>
          <p:nvPr userDrawn="1">
            <p:ph type="body" sz="quarter" idx="31" hasCustomPrompt="1"/>
          </p:nvPr>
        </p:nvSpPr>
        <p:spPr>
          <a:xfrm>
            <a:off x="6442617" y="1442068"/>
            <a:ext cx="5292183"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16"/>
          <p:cNvSpPr>
            <a:spLocks noGrp="1"/>
          </p:cNvSpPr>
          <p:nvPr userDrawn="1">
            <p:ph type="body" sz="quarter" idx="32" hasCustomPrompt="1"/>
          </p:nvPr>
        </p:nvSpPr>
        <p:spPr>
          <a:xfrm>
            <a:off x="6442617" y="1148577"/>
            <a:ext cx="5289388"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62" name="Text Placeholder 14"/>
          <p:cNvSpPr>
            <a:spLocks noGrp="1"/>
          </p:cNvSpPr>
          <p:nvPr userDrawn="1">
            <p:ph type="body" sz="quarter" idx="35" hasCustomPrompt="1"/>
          </p:nvPr>
        </p:nvSpPr>
        <p:spPr>
          <a:xfrm>
            <a:off x="6438900" y="4291679"/>
            <a:ext cx="5293105"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16"/>
          <p:cNvSpPr>
            <a:spLocks noGrp="1"/>
          </p:cNvSpPr>
          <p:nvPr userDrawn="1">
            <p:ph type="body" sz="quarter" idx="36" hasCustomPrompt="1"/>
          </p:nvPr>
        </p:nvSpPr>
        <p:spPr>
          <a:xfrm>
            <a:off x="6438900" y="3998188"/>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9"/>
          </p:nvPr>
        </p:nvSpPr>
        <p:spPr/>
        <p:txBody>
          <a:bodyPr/>
          <a:lstStyle/>
          <a:p>
            <a:fld id="{440C69AA-4028-2346-851C-598F8815DC41}" type="datetime3">
              <a:rPr lang="en-US" smtClean="0"/>
              <a:t>14 May 2024</a:t>
            </a:fld>
            <a:endParaRPr lang="en-US" dirty="0"/>
          </a:p>
        </p:txBody>
      </p:sp>
      <p:sp>
        <p:nvSpPr>
          <p:cNvPr id="6" name="Footer Placeholder 5"/>
          <p:cNvSpPr>
            <a:spLocks noGrp="1"/>
          </p:cNvSpPr>
          <p:nvPr>
            <p:ph type="ftr" sz="quarter" idx="40"/>
          </p:nvPr>
        </p:nvSpPr>
        <p:spPr/>
        <p:txBody>
          <a:bodyPr/>
          <a:lstStyle/>
          <a:p>
            <a:endParaRPr lang="en-US" dirty="0"/>
          </a:p>
        </p:txBody>
      </p:sp>
      <p:sp>
        <p:nvSpPr>
          <p:cNvPr id="7" name="Slide Number Placeholder 6"/>
          <p:cNvSpPr>
            <a:spLocks noGrp="1"/>
          </p:cNvSpPr>
          <p:nvPr>
            <p:ph type="sldNum" sz="quarter" idx="41"/>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2406746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2">
    <p:spTree>
      <p:nvGrpSpPr>
        <p:cNvPr id="1" name=""/>
        <p:cNvGrpSpPr/>
        <p:nvPr/>
      </p:nvGrpSpPr>
      <p:grpSpPr>
        <a:xfrm>
          <a:off x="0" y="0"/>
          <a:ext cx="0" cy="0"/>
          <a:chOff x="0" y="0"/>
          <a:chExt cx="0" cy="0"/>
        </a:xfrm>
      </p:grpSpPr>
      <p:cxnSp>
        <p:nvCxnSpPr>
          <p:cNvPr id="6" name="Straight Connector 5"/>
          <p:cNvCxnSpPr/>
          <p:nvPr/>
        </p:nvCxnSpPr>
        <p:spPr>
          <a:xfrm>
            <a:off x="6096000" y="0"/>
            <a:ext cx="3048" cy="65004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25508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userDrawn="1">
            <p:ph type="body" sz="quarter" idx="18" hasCustomPrompt="1"/>
          </p:nvPr>
        </p:nvSpPr>
        <p:spPr>
          <a:xfrm>
            <a:off x="4572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userDrawn="1">
            <p:ph type="body" sz="quarter" idx="19" hasCustomPrompt="1"/>
          </p:nvPr>
        </p:nvSpPr>
        <p:spPr>
          <a:xfrm>
            <a:off x="457201" y="419100"/>
            <a:ext cx="5293104"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26" name="Text Placeholder 14"/>
          <p:cNvSpPr>
            <a:spLocks noGrp="1"/>
          </p:cNvSpPr>
          <p:nvPr>
            <p:ph type="body" sz="quarter" idx="27" hasCustomPrompt="1"/>
          </p:nvPr>
        </p:nvSpPr>
        <p:spPr>
          <a:xfrm>
            <a:off x="457201" y="3880422"/>
            <a:ext cx="5293104"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8" hasCustomPrompt="1"/>
          </p:nvPr>
        </p:nvSpPr>
        <p:spPr>
          <a:xfrm>
            <a:off x="457203" y="3586931"/>
            <a:ext cx="5295896"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0" name="Text Placeholder 14"/>
          <p:cNvSpPr>
            <a:spLocks noGrp="1"/>
          </p:cNvSpPr>
          <p:nvPr>
            <p:ph type="body" sz="quarter" idx="31" hasCustomPrompt="1"/>
          </p:nvPr>
        </p:nvSpPr>
        <p:spPr>
          <a:xfrm>
            <a:off x="6438900" y="712591"/>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6"/>
          <p:cNvSpPr>
            <a:spLocks noGrp="1"/>
          </p:cNvSpPr>
          <p:nvPr>
            <p:ph type="body" sz="quarter" idx="32" hasCustomPrompt="1"/>
          </p:nvPr>
        </p:nvSpPr>
        <p:spPr>
          <a:xfrm>
            <a:off x="6438901" y="419100"/>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34" name="Text Placeholder 14"/>
          <p:cNvSpPr>
            <a:spLocks noGrp="1"/>
          </p:cNvSpPr>
          <p:nvPr>
            <p:ph type="body" sz="quarter" idx="35" hasCustomPrompt="1"/>
          </p:nvPr>
        </p:nvSpPr>
        <p:spPr>
          <a:xfrm>
            <a:off x="6438900" y="3876705"/>
            <a:ext cx="5295900" cy="1136721"/>
          </a:xfrm>
        </p:spPr>
        <p:txBody>
          <a:bodyPr wrap="square" lIns="0" tIns="0" rIns="0" bIns="0">
            <a:normAutofit/>
          </a:bodyPr>
          <a:lstStyle>
            <a:lvl1pPr marL="137160" indent="-137160">
              <a:lnSpc>
                <a:spcPct val="100000"/>
              </a:lnSpc>
              <a:spcBef>
                <a:spcPts val="500"/>
              </a:spcBef>
              <a:defRPr sz="1400">
                <a:solidFill>
                  <a:schemeClr val="bg1"/>
                </a:solidFill>
              </a:defRPr>
            </a:lvl1pPr>
            <a:lvl2pPr marL="320040" indent="-137160">
              <a:spcBef>
                <a:spcPts val="500"/>
              </a:spcBef>
              <a:defRPr sz="1200">
                <a:solidFill>
                  <a:schemeClr val="bg1"/>
                </a:solidFill>
              </a:defRPr>
            </a:lvl2pPr>
            <a:lvl3pPr marL="594360" indent="-137160">
              <a:spcBef>
                <a:spcPts val="500"/>
              </a:spcBef>
              <a:defRPr sz="1200">
                <a:solidFill>
                  <a:schemeClr val="bg1"/>
                </a:solidFill>
              </a:defRPr>
            </a:lvl3pPr>
            <a:lvl4pPr marL="868680" indent="-137160">
              <a:spcBef>
                <a:spcPts val="500"/>
              </a:spcBef>
              <a:defRPr sz="1200">
                <a:solidFill>
                  <a:schemeClr val="bg1"/>
                </a:solidFill>
              </a:defRPr>
            </a:lvl4pPr>
            <a:lvl5pPr marL="1143000" indent="-137160">
              <a:spcBef>
                <a:spcPts val="500"/>
              </a:spcBef>
              <a:defRPr sz="12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16"/>
          <p:cNvSpPr>
            <a:spLocks noGrp="1"/>
          </p:cNvSpPr>
          <p:nvPr>
            <p:ph type="body" sz="quarter" idx="36" hasCustomPrompt="1"/>
          </p:nvPr>
        </p:nvSpPr>
        <p:spPr>
          <a:xfrm>
            <a:off x="6438900" y="3583214"/>
            <a:ext cx="5295900" cy="221599"/>
          </a:xfrm>
        </p:spPr>
        <p:txBody>
          <a:bodyPr wrap="square" lIns="0" tIns="0" rIns="0" bIns="0">
            <a:normAutofit/>
          </a:bodyPr>
          <a:lstStyle>
            <a:lvl1pPr marL="0" indent="0">
              <a:buNone/>
              <a:defRPr sz="1600" b="1" baseline="0">
                <a:solidFill>
                  <a:schemeClr val="accent2"/>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add quad title</a:t>
            </a:r>
          </a:p>
        </p:txBody>
      </p:sp>
      <p:sp>
        <p:nvSpPr>
          <p:cNvPr id="5" name="Date Placeholder 4"/>
          <p:cNvSpPr>
            <a:spLocks noGrp="1"/>
          </p:cNvSpPr>
          <p:nvPr>
            <p:ph type="dt" sz="half" idx="37"/>
          </p:nvPr>
        </p:nvSpPr>
        <p:spPr/>
        <p:txBody>
          <a:bodyPr/>
          <a:lstStyle/>
          <a:p>
            <a:fld id="{EAD40597-9D3C-4B4A-A3D8-7DD42E93C242}" type="datetime3">
              <a:rPr lang="en-US" smtClean="0"/>
              <a:t>14 May 2024</a:t>
            </a:fld>
            <a:endParaRPr lang="en-US" dirty="0"/>
          </a:p>
        </p:txBody>
      </p:sp>
      <p:sp>
        <p:nvSpPr>
          <p:cNvPr id="7" name="Footer Placeholder 6"/>
          <p:cNvSpPr>
            <a:spLocks noGrp="1"/>
          </p:cNvSpPr>
          <p:nvPr>
            <p:ph type="ftr" sz="quarter" idx="38"/>
          </p:nvPr>
        </p:nvSpPr>
        <p:spPr/>
        <p:txBody>
          <a:bodyPr/>
          <a:lstStyle/>
          <a:p>
            <a:endParaRPr lang="en-US" dirty="0"/>
          </a:p>
        </p:txBody>
      </p:sp>
      <p:sp>
        <p:nvSpPr>
          <p:cNvPr id="9" name="Slide Number Placeholder 8"/>
          <p:cNvSpPr>
            <a:spLocks noGrp="1"/>
          </p:cNvSpPr>
          <p:nvPr>
            <p:ph type="sldNum" sz="quarter" idx="39"/>
          </p:nvPr>
        </p:nvSpPr>
        <p:spPr/>
        <p:txBody>
          <a:bodyPr/>
          <a:lstStyle/>
          <a:p>
            <a:fld id="{4EBCDCBD-78E1-0D41-A999-31B5EBF8E02C}" type="slidenum">
              <a:rPr lang="en-US" smtClean="0"/>
              <a:pPr/>
              <a:t>‹#›</a:t>
            </a:fld>
            <a:endParaRPr lang="en-US" dirty="0"/>
          </a:p>
        </p:txBody>
      </p:sp>
    </p:spTree>
    <p:extLst>
      <p:ext uri="{BB962C8B-B14F-4D97-AF65-F5344CB8AC3E}">
        <p14:creationId xmlns:p14="http://schemas.microsoft.com/office/powerpoint/2010/main" val="326650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598E691F-70E6-D64F-8D4F-FAA34A0DE440}" type="datetime3">
              <a:rPr lang="en-US" smtClean="0"/>
              <a:t>14 May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spTree>
    <p:extLst>
      <p:ext uri="{BB962C8B-B14F-4D97-AF65-F5344CB8AC3E}">
        <p14:creationId xmlns:p14="http://schemas.microsoft.com/office/powerpoint/2010/main" val="80885250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d Bl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A451E-F603-1047-B03A-D9117F2AE499}" type="datetime3">
              <a:rPr lang="en-US" smtClean="0"/>
              <a:t>14 May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sp>
        <p:nvSpPr>
          <p:cNvPr id="8" name="Rectangle 7"/>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358640"/>
            <a:ext cx="12192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
        <p:nvSpPr>
          <p:cNvPr id="9" name="Rectangle 8"/>
          <p:cNvSpPr/>
          <p:nvPr userDrawn="1"/>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10" name="Rectangle 9"/>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163" y="1371600"/>
            <a:ext cx="5479673" cy="3584448"/>
          </a:xfrm>
          <a:prstGeom prst="rect">
            <a:avLst/>
          </a:prstGeom>
        </p:spPr>
      </p:pic>
    </p:spTree>
    <p:extLst>
      <p:ext uri="{BB962C8B-B14F-4D97-AF65-F5344CB8AC3E}">
        <p14:creationId xmlns:p14="http://schemas.microsoft.com/office/powerpoint/2010/main" val="3000112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3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6C1123CB-3959-8245-AF3D-DDDD939CF756}" type="datetime3">
              <a:rPr lang="en-US" smtClean="0"/>
              <a:t>14 May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332"/>
            <a:ext cx="12187256" cy="6855332"/>
          </a:xfrm>
          <a:prstGeom prst="rect">
            <a:avLst/>
          </a:prstGeom>
        </p:spPr>
      </p:pic>
      <p:sp>
        <p:nvSpPr>
          <p:cNvPr id="2" name="Title 1"/>
          <p:cNvSpPr>
            <a:spLocks noGrp="1"/>
          </p:cNvSpPr>
          <p:nvPr>
            <p:ph type="ctrTitle" hasCustomPrompt="1"/>
          </p:nvPr>
        </p:nvSpPr>
        <p:spPr>
          <a:xfrm>
            <a:off x="4267200" y="4509053"/>
            <a:ext cx="6972300" cy="609600"/>
          </a:xfrm>
        </p:spPr>
        <p:txBody>
          <a:bodyPr anchor="t">
            <a:normAutofit/>
          </a:bodyPr>
          <a:lstStyle>
            <a:lvl1pPr algn="l">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4267200" y="5118652"/>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690152"/>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sp>
        <p:nvSpPr>
          <p:cNvPr id="8" name="Picture Placeholder 7"/>
          <p:cNvSpPr>
            <a:spLocks noGrp="1"/>
          </p:cNvSpPr>
          <p:nvPr>
            <p:ph type="pic" sz="quarter" idx="14" hasCustomPrompt="1"/>
          </p:nvPr>
        </p:nvSpPr>
        <p:spPr>
          <a:xfrm>
            <a:off x="-2372" y="0"/>
            <a:ext cx="12194372" cy="3429000"/>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cxnSp>
        <p:nvCxnSpPr>
          <p:cNvPr id="16" name="Straight Connector 15"/>
          <p:cNvCxnSpPr/>
          <p:nvPr/>
        </p:nvCxnSpPr>
        <p:spPr>
          <a:xfrm>
            <a:off x="3778686" y="4509052"/>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475" y="4458050"/>
            <a:ext cx="3030109" cy="1982102"/>
          </a:xfrm>
          <a:prstGeom prst="rect">
            <a:avLst/>
          </a:prstGeom>
        </p:spPr>
      </p:pic>
    </p:spTree>
    <p:extLst>
      <p:ext uri="{BB962C8B-B14F-4D97-AF65-F5344CB8AC3E}">
        <p14:creationId xmlns:p14="http://schemas.microsoft.com/office/powerpoint/2010/main" val="270014789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p:txBody>
          <a:bodyPr/>
          <a:lstStyle/>
          <a:p>
            <a:r>
              <a:rPr lang="en-US" dirty="0"/>
              <a:t>Click to add title</a:t>
            </a:r>
          </a:p>
        </p:txBody>
      </p:sp>
      <p:sp>
        <p:nvSpPr>
          <p:cNvPr id="9" name="Content Placeholder 8"/>
          <p:cNvSpPr>
            <a:spLocks noGrp="1"/>
          </p:cNvSpPr>
          <p:nvPr>
            <p:ph sz="quarter" idx="13" hasCustomPrompt="1"/>
          </p:nvPr>
        </p:nvSpPr>
        <p:spPr>
          <a:xfrm>
            <a:off x="952500" y="1179514"/>
            <a:ext cx="10287000" cy="503078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11"/>
          <p:cNvSpPr>
            <a:spLocks noGrp="1"/>
          </p:cNvSpPr>
          <p:nvPr>
            <p:ph type="dt" sz="half" idx="14"/>
          </p:nvPr>
        </p:nvSpPr>
        <p:spPr/>
        <p:txBody>
          <a:bodyPr/>
          <a:lstStyle/>
          <a:p>
            <a:fld id="{23C2CCE9-65D5-4615-9B27-785F94F466C1}" type="datetime3">
              <a:rPr lang="en-US" smtClean="0"/>
              <a:t>14 May 2024</a:t>
            </a:fld>
            <a:endParaRPr lang="en-US" dirty="0"/>
          </a:p>
        </p:txBody>
      </p:sp>
      <p:sp>
        <p:nvSpPr>
          <p:cNvPr id="14" name="Footer Placeholder 13"/>
          <p:cNvSpPr>
            <a:spLocks noGrp="1"/>
          </p:cNvSpPr>
          <p:nvPr>
            <p:ph type="ftr" sz="quarter" idx="15"/>
          </p:nvPr>
        </p:nvSpPr>
        <p:spPr/>
        <p:txBody>
          <a:bodyPr/>
          <a:lstStyle/>
          <a:p>
            <a:endParaRPr lang="en-US" dirty="0"/>
          </a:p>
        </p:txBody>
      </p:sp>
      <p:sp>
        <p:nvSpPr>
          <p:cNvPr id="15" name="Slide Number Placeholder 14"/>
          <p:cNvSpPr>
            <a:spLocks noGrp="1"/>
          </p:cNvSpPr>
          <p:nvPr>
            <p:ph type="sldNum" sz="quarter" idx="16"/>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B168208E-FB7B-0A4E-84BB-740160322601}"/>
              </a:ext>
            </a:extLst>
          </p:cNvPr>
          <p:cNvPicPr>
            <a:picLocks noChangeAspect="1"/>
          </p:cNvPicPr>
          <p:nvPr userDrawn="1"/>
        </p:nvPicPr>
        <p:blipFill rotWithShape="1">
          <a:blip r:embed="rId2"/>
          <a:srcRect r="21179"/>
          <a:stretch/>
        </p:blipFill>
        <p:spPr>
          <a:xfrm>
            <a:off x="0" y="20023"/>
            <a:ext cx="4324422" cy="914400"/>
          </a:xfrm>
          <a:prstGeom prst="rect">
            <a:avLst/>
          </a:prstGeom>
        </p:spPr>
      </p:pic>
    </p:spTree>
    <p:extLst>
      <p:ext uri="{BB962C8B-B14F-4D97-AF65-F5344CB8AC3E}">
        <p14:creationId xmlns:p14="http://schemas.microsoft.com/office/powerpoint/2010/main" val="242421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Black">
    <p:spTree>
      <p:nvGrpSpPr>
        <p:cNvPr id="1" name=""/>
        <p:cNvGrpSpPr/>
        <p:nvPr/>
      </p:nvGrpSpPr>
      <p:grpSpPr>
        <a:xfrm>
          <a:off x="0" y="0"/>
          <a:ext cx="0" cy="0"/>
          <a:chOff x="0" y="0"/>
          <a:chExt cx="0" cy="0"/>
        </a:xfrm>
      </p:grpSpPr>
      <p:sp>
        <p:nvSpPr>
          <p:cNvPr id="4" name="Date Placeholder 3"/>
          <p:cNvSpPr>
            <a:spLocks noGrp="1"/>
          </p:cNvSpPr>
          <p:nvPr>
            <p:ph type="dt" sz="half" idx="18"/>
          </p:nvPr>
        </p:nvSpPr>
        <p:spPr/>
        <p:txBody>
          <a:bodyPr/>
          <a:lstStyle/>
          <a:p>
            <a:fld id="{0898A248-D4E4-514D-9AFD-666C05AB2873}" type="datetime3">
              <a:rPr lang="en-US" smtClean="0"/>
              <a:t>14 May 2024</a:t>
            </a:fld>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4EBCDCBD-78E1-0D41-A999-31B5EBF8E02C}" type="slidenum">
              <a:rPr lang="en-US" smtClean="0"/>
              <a:pPr/>
              <a:t>‹#›</a:t>
            </a:fld>
            <a:endParaRPr lang="en-US" dirty="0"/>
          </a:p>
        </p:txBody>
      </p:sp>
      <p:sp>
        <p:nvSpPr>
          <p:cNvPr id="13" name="Rectangle 12"/>
          <p:cNvSpPr/>
          <p:nvPr userDrawn="1"/>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p:spPr>
      </p:pic>
      <p:sp>
        <p:nvSpPr>
          <p:cNvPr id="2" name="Title 1"/>
          <p:cNvSpPr>
            <a:spLocks noGrp="1"/>
          </p:cNvSpPr>
          <p:nvPr>
            <p:ph type="ctrTitle" hasCustomPrompt="1"/>
          </p:nvPr>
        </p:nvSpPr>
        <p:spPr>
          <a:xfrm>
            <a:off x="4267200" y="3886201"/>
            <a:ext cx="6972300" cy="609600"/>
          </a:xfrm>
        </p:spPr>
        <p:txBody>
          <a:bodyPr anchor="t">
            <a:normAutofit/>
          </a:bodyPr>
          <a:lstStyle>
            <a:lvl1pPr algn="l">
              <a:defRPr sz="4000"/>
            </a:lvl1pPr>
          </a:lstStyle>
          <a:p>
            <a:r>
              <a:rPr lang="en-US" dirty="0"/>
              <a:t>Click to add title</a:t>
            </a:r>
          </a:p>
        </p:txBody>
      </p:sp>
      <p:sp>
        <p:nvSpPr>
          <p:cNvPr id="3" name="Subtitle 2"/>
          <p:cNvSpPr>
            <a:spLocks noGrp="1"/>
          </p:cNvSpPr>
          <p:nvPr>
            <p:ph type="subTitle" idx="1" hasCustomPrompt="1"/>
          </p:nvPr>
        </p:nvSpPr>
        <p:spPr>
          <a:xfrm>
            <a:off x="4267200" y="4495800"/>
            <a:ext cx="6972300" cy="570163"/>
          </a:xfrm>
        </p:spPr>
        <p:txBody>
          <a:bodyPr lIns="0" tIns="0" rIns="0" bIns="0"/>
          <a:lstStyle>
            <a:lvl1pPr marL="0" indent="0" algn="l">
              <a:buNone/>
              <a:defRPr sz="24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267200" y="5067300"/>
            <a:ext cx="4010128" cy="1104900"/>
          </a:xfrm>
        </p:spPr>
        <p:txBody>
          <a:bodyPr lIns="0" tIns="0" rIns="0" bIns="0">
            <a:normAutofit/>
          </a:bodyPr>
          <a:lstStyle>
            <a:lvl1pPr marL="0" indent="0">
              <a:spcBef>
                <a:spcPts val="0"/>
              </a:spcBef>
              <a:buNone/>
              <a:defRPr sz="14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7" name="Picture 1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5475" y="3411128"/>
            <a:ext cx="3030109" cy="1982102"/>
          </a:xfrm>
          <a:prstGeom prst="rect">
            <a:avLst/>
          </a:prstGeom>
        </p:spPr>
      </p:pic>
      <p:cxnSp>
        <p:nvCxnSpPr>
          <p:cNvPr id="18" name="Straight Connector 17"/>
          <p:cNvCxnSpPr/>
          <p:nvPr/>
        </p:nvCxnSpPr>
        <p:spPr>
          <a:xfrm>
            <a:off x="3778686" y="3886200"/>
            <a:ext cx="0" cy="228600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7"/>
          <p:cNvSpPr>
            <a:spLocks noGrp="1"/>
          </p:cNvSpPr>
          <p:nvPr>
            <p:ph type="pic" sz="quarter" idx="15" hasCustomPrompt="1"/>
          </p:nvPr>
        </p:nvSpPr>
        <p:spPr>
          <a:xfrm>
            <a:off x="-2370" y="0"/>
            <a:ext cx="4063997"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5" name="Picture Placeholder 7"/>
          <p:cNvSpPr>
            <a:spLocks noGrp="1"/>
          </p:cNvSpPr>
          <p:nvPr>
            <p:ph type="pic" sz="quarter" idx="16" hasCustomPrompt="1"/>
          </p:nvPr>
        </p:nvSpPr>
        <p:spPr>
          <a:xfrm>
            <a:off x="4061628" y="0"/>
            <a:ext cx="406399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
        <p:nvSpPr>
          <p:cNvPr id="26" name="Picture Placeholder 7"/>
          <p:cNvSpPr>
            <a:spLocks noGrp="1"/>
          </p:cNvSpPr>
          <p:nvPr>
            <p:ph type="pic" sz="quarter" idx="17" hasCustomPrompt="1"/>
          </p:nvPr>
        </p:nvSpPr>
        <p:spPr>
          <a:xfrm>
            <a:off x="8125625" y="0"/>
            <a:ext cx="4066376" cy="3440287"/>
          </a:xfrm>
          <a:solidFill>
            <a:schemeClr val="tx2"/>
          </a:solidFill>
          <a:ln>
            <a:noFill/>
          </a:ln>
        </p:spPr>
        <p:txBody>
          <a:bodyPr anchor="ctr"/>
          <a:lstStyle>
            <a:lvl1pPr marL="0" indent="0" algn="ctr">
              <a:buNone/>
              <a:defRPr baseline="0">
                <a:solidFill>
                  <a:schemeClr val="tx2">
                    <a:lumMod val="60000"/>
                    <a:lumOff val="40000"/>
                  </a:schemeClr>
                </a:solidFill>
              </a:defRPr>
            </a:lvl1pPr>
          </a:lstStyle>
          <a:p>
            <a:r>
              <a:rPr lang="en-US" dirty="0"/>
              <a:t>Click to add image</a:t>
            </a:r>
          </a:p>
        </p:txBody>
      </p:sp>
    </p:spTree>
    <p:extLst>
      <p:ext uri="{BB962C8B-B14F-4D97-AF65-F5344CB8AC3E}">
        <p14:creationId xmlns:p14="http://schemas.microsoft.com/office/powerpoint/2010/main" val="2384307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Black">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fld id="{87EA7780-5DFD-AE4F-B1E0-892BD90D08BB}" type="datetime3">
              <a:rPr lang="en-US" smtClean="0"/>
              <a:t>14 May 2024</a:t>
            </a:fld>
            <a:endParaRPr lang="en-US" dirty="0"/>
          </a:p>
        </p:txBody>
      </p:sp>
      <p:sp>
        <p:nvSpPr>
          <p:cNvPr id="5" name="Footer Placeholder 4"/>
          <p:cNvSpPr>
            <a:spLocks noGrp="1"/>
          </p:cNvSpPr>
          <p:nvPr>
            <p:ph type="ftr" sz="quarter" idx="16"/>
          </p:nvPr>
        </p:nvSpPr>
        <p:spPr/>
        <p:txBody>
          <a:bodyPr/>
          <a:lstStyle/>
          <a:p>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sp>
        <p:nvSpPr>
          <p:cNvPr id="9" name="Rectangle 8"/>
          <p:cNvSpPr/>
          <p:nvPr/>
        </p:nvSpPr>
        <p:spPr>
          <a:xfrm>
            <a:off x="0" y="6291470"/>
            <a:ext cx="12192000" cy="566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57" y="1332"/>
            <a:ext cx="12187256" cy="6855332"/>
          </a:xfrm>
          <a:prstGeom prst="rect">
            <a:avLst/>
          </a:prstGeom>
          <a:effectLst/>
        </p:spPr>
      </p:pic>
      <p:sp>
        <p:nvSpPr>
          <p:cNvPr id="13" name="Rectangle 12"/>
          <p:cNvSpPr/>
          <p:nvPr userDrawn="1"/>
        </p:nvSpPr>
        <p:spPr>
          <a:xfrm rot="10800000">
            <a:off x="0" y="4358639"/>
            <a:ext cx="12192000" cy="2499359"/>
          </a:xfrm>
          <a:prstGeom prst="rect">
            <a:avLst/>
          </a:prstGeom>
          <a:gradFill>
            <a:gsLst>
              <a:gs pos="0">
                <a:srgbClr val="000000">
                  <a:alpha val="4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191000" y="1028700"/>
            <a:ext cx="6819900" cy="1485900"/>
          </a:xfrm>
        </p:spPr>
        <p:txBody>
          <a:bodyPr anchor="t">
            <a:normAutofit/>
          </a:bodyPr>
          <a:lstStyle>
            <a:lvl1pPr algn="l">
              <a:defRPr sz="3200">
                <a:solidFill>
                  <a:schemeClr val="bg1"/>
                </a:solidFill>
              </a:defRPr>
            </a:lvl1pPr>
          </a:lstStyle>
          <a:p>
            <a:r>
              <a:rPr lang="en-US" dirty="0"/>
              <a:t>Click to add title </a:t>
            </a:r>
            <a:br>
              <a:rPr lang="en-US" dirty="0"/>
            </a:br>
            <a:r>
              <a:rPr lang="en-US" dirty="0"/>
              <a:t>(recommended for titles that </a:t>
            </a:r>
            <a:br>
              <a:rPr lang="en-US" dirty="0"/>
            </a:br>
            <a:r>
              <a:rPr lang="en-US" dirty="0"/>
              <a:t>are 2-3 lines long)</a:t>
            </a:r>
          </a:p>
        </p:txBody>
      </p:sp>
      <p:sp>
        <p:nvSpPr>
          <p:cNvPr id="3" name="Subtitle 2"/>
          <p:cNvSpPr>
            <a:spLocks noGrp="1"/>
          </p:cNvSpPr>
          <p:nvPr>
            <p:ph type="subTitle" idx="1" hasCustomPrompt="1"/>
          </p:nvPr>
        </p:nvSpPr>
        <p:spPr>
          <a:xfrm>
            <a:off x="4191001" y="2514600"/>
            <a:ext cx="6819900" cy="341566"/>
          </a:xfrm>
        </p:spPr>
        <p:txBody>
          <a:bodyPr lIns="0" tIns="0" rIns="0" bIns="0">
            <a:normAutofit/>
          </a:bodyPr>
          <a:lstStyle>
            <a:lvl1pPr marL="0" indent="0" algn="l">
              <a:buNone/>
              <a:defRPr sz="16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4191000" y="2857501"/>
            <a:ext cx="6819900" cy="775386"/>
          </a:xfrm>
        </p:spPr>
        <p:txBody>
          <a:bodyPr lIns="0" tIns="0" rIns="0" bIns="0">
            <a:normAutofit/>
          </a:bodyPr>
          <a:lstStyle>
            <a:lvl1pPr marL="0" indent="0">
              <a:spcBef>
                <a:spcPts val="0"/>
              </a:spcBef>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338" y="532082"/>
            <a:ext cx="3271029" cy="2139696"/>
          </a:xfrm>
          <a:prstGeom prst="rect">
            <a:avLst/>
          </a:prstGeom>
        </p:spPr>
      </p:pic>
      <p:cxnSp>
        <p:nvCxnSpPr>
          <p:cNvPr id="8" name="Straight Connector 7"/>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4191000" y="3976707"/>
            <a:ext cx="6819900" cy="2195494"/>
          </a:xfrm>
        </p:spPr>
        <p:txBody>
          <a:bodyPr lIns="0" tIns="0" rIns="0" bIns="0">
            <a:normAutofit/>
          </a:bodyPr>
          <a:lstStyle>
            <a:lvl1pPr marL="0" indent="0">
              <a:spcBef>
                <a:spcPts val="200"/>
              </a:spcBef>
              <a:buNone/>
              <a:defRPr sz="1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dirty="0">
                <a:effectLst/>
                <a:latin typeface="Helvetica" charset="0"/>
              </a:rPr>
              <a:t>Click to add classification text</a:t>
            </a:r>
          </a:p>
        </p:txBody>
      </p:sp>
      <p:cxnSp>
        <p:nvCxnSpPr>
          <p:cNvPr id="20" name="Straight Connector 19"/>
          <p:cNvCxnSpPr/>
          <p:nvPr/>
        </p:nvCxnSpPr>
        <p:spPr>
          <a:xfrm>
            <a:off x="4191000" y="3855309"/>
            <a:ext cx="68199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191000" y="3855309"/>
            <a:ext cx="681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1082518" y="2541694"/>
            <a:ext cx="2210142" cy="497572"/>
          </a:xfrm>
          <a:prstGeom prst="rect">
            <a:avLst/>
          </a:prstGeom>
          <a:noFill/>
          <a:ln w="19050">
            <a:noFill/>
          </a:ln>
        </p:spPr>
        <p:txBody>
          <a:bodyPr wrap="square" rtlCol="0">
            <a:spAutoFit/>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1200" dirty="0">
                <a:solidFill>
                  <a:schemeClr val="bg1"/>
                </a:solidFill>
                <a:latin typeface="+mn-lt"/>
                <a:ea typeface="Myriad Pro" charset="0"/>
                <a:cs typeface="Myriad Pro" charset="0"/>
              </a:rPr>
              <a:t>11100 Johns Hopkins Road </a:t>
            </a:r>
            <a:br>
              <a:rPr lang="en-US" sz="1200" dirty="0">
                <a:solidFill>
                  <a:schemeClr val="bg1"/>
                </a:solidFill>
                <a:latin typeface="+mn-lt"/>
                <a:ea typeface="Myriad Pro" charset="0"/>
                <a:cs typeface="Myriad Pro" charset="0"/>
              </a:rPr>
            </a:br>
            <a:r>
              <a:rPr lang="en-US" sz="1200" dirty="0">
                <a:solidFill>
                  <a:schemeClr val="bg1"/>
                </a:solidFill>
                <a:latin typeface="+mn-lt"/>
                <a:ea typeface="Myriad Pro" charset="0"/>
                <a:cs typeface="Myriad Pro" charset="0"/>
              </a:rPr>
              <a:t>Laurel, MD 20723-6099</a:t>
            </a:r>
          </a:p>
        </p:txBody>
      </p:sp>
      <p:cxnSp>
        <p:nvCxnSpPr>
          <p:cNvPr id="19" name="Straight Connector 18"/>
          <p:cNvCxnSpPr/>
          <p:nvPr userDrawn="1"/>
        </p:nvCxnSpPr>
        <p:spPr>
          <a:xfrm>
            <a:off x="1082518" y="2387995"/>
            <a:ext cx="2210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604778"/>
      </p:ext>
    </p:extLst>
  </p:cSld>
  <p:clrMapOvr>
    <a:masterClrMapping/>
  </p:clrMapOvr>
  <p:extLst>
    <p:ext uri="{DCECCB84-F9BA-43D5-87BE-67443E8EF086}">
      <p15:sldGuideLst xmlns:p15="http://schemas.microsoft.com/office/powerpoint/2012/main">
        <p15:guide id="5" pos="6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a:t>
            </a:r>
          </a:p>
        </p:txBody>
      </p:sp>
      <p:sp>
        <p:nvSpPr>
          <p:cNvPr id="3" name="Content Placeholder 2"/>
          <p:cNvSpPr>
            <a:spLocks noGrp="1"/>
          </p:cNvSpPr>
          <p:nvPr>
            <p:ph idx="1" hasCustomPrompt="1"/>
          </p:nvPr>
        </p:nvSpPr>
        <p:spPr>
          <a:xfrm>
            <a:off x="952500" y="1185863"/>
            <a:ext cx="10287000" cy="4986338"/>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B93144-C76E-764F-93FB-58C67DB58A80}" type="datetime3">
              <a:rPr lang="en-US" smtClean="0"/>
              <a:t>14 May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a:extLst>
              <a:ext uri="{FF2B5EF4-FFF2-40B4-BE49-F238E27FC236}">
                <a16:creationId xmlns:a16="http://schemas.microsoft.com/office/drawing/2014/main" id="{D03D63BA-95B7-2B4C-AEF6-CD82AC95336D}"/>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16784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for_Missio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951540-E53C-E74E-9A92-C692D23003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6687967" y="1307364"/>
            <a:ext cx="5055650" cy="5078321"/>
          </a:xfrm>
        </p:spPr>
        <p:txBody>
          <a:bodyPr lIns="0" tIns="0" rIns="0"/>
          <a:lstStyle>
            <a:lvl1pPr>
              <a:defRPr sz="2000"/>
            </a:lvl1pPr>
            <a:lvl2pPr>
              <a:defRPr sz="1600"/>
            </a:lvl2pPr>
            <a:lvl3pPr>
              <a:defRPr sz="1600"/>
            </a:lvl3pPr>
            <a:lvl4pPr>
              <a:defRPr sz="1600"/>
            </a:lvl4pPr>
            <a:lvl5pP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E6B4E2-F6A1-AB41-B966-6EB53929315C}" type="datetime3">
              <a:rPr lang="en-US" smtClean="0"/>
              <a:t>14 May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78B22182-A2A4-CB46-9920-A744C95DAC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cxnSp>
        <p:nvCxnSpPr>
          <p:cNvPr id="9" name="Straight Connector 8">
            <a:extLst>
              <a:ext uri="{FF2B5EF4-FFF2-40B4-BE49-F238E27FC236}">
                <a16:creationId xmlns:a16="http://schemas.microsoft.com/office/drawing/2014/main" id="{C493A17E-A766-8A4A-85E7-BE709339B9D1}"/>
              </a:ext>
            </a:extLst>
          </p:cNvPr>
          <p:cNvCxnSpPr/>
          <p:nvPr userDrawn="1"/>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3AACF2-2AC4-EDFD-741A-AE403D68BA71}"/>
              </a:ext>
            </a:extLst>
          </p:cNvPr>
          <p:cNvPicPr>
            <a:picLocks noChangeAspect="1"/>
          </p:cNvPicPr>
          <p:nvPr userDrawn="1"/>
        </p:nvPicPr>
        <p:blipFill rotWithShape="1">
          <a:blip r:embed="rId4"/>
          <a:srcRect r="21179"/>
          <a:stretch/>
        </p:blipFill>
        <p:spPr>
          <a:xfrm>
            <a:off x="0" y="0"/>
            <a:ext cx="4324422" cy="914400"/>
          </a:xfrm>
          <a:prstGeom prst="rect">
            <a:avLst/>
          </a:prstGeom>
        </p:spPr>
      </p:pic>
    </p:spTree>
    <p:extLst>
      <p:ext uri="{BB962C8B-B14F-4D97-AF65-F5344CB8AC3E}">
        <p14:creationId xmlns:p14="http://schemas.microsoft.com/office/powerpoint/2010/main" val="26513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11277600" cy="338328"/>
          </a:xfrm>
        </p:spPr>
        <p:txBody>
          <a:bodyPr>
            <a:noAutofit/>
          </a:bodyPr>
          <a:lstStyle>
            <a:lvl1pPr algn="ctr">
              <a:defRPr sz="2800"/>
            </a:lvl1pPr>
          </a:lstStyle>
          <a:p>
            <a:r>
              <a:rPr lang="en-US" dirty="0"/>
              <a:t>Click to add title</a:t>
            </a:r>
          </a:p>
        </p:txBody>
      </p:sp>
      <p:sp>
        <p:nvSpPr>
          <p:cNvPr id="3" name="Content Placeholder 2"/>
          <p:cNvSpPr>
            <a:spLocks noGrp="1"/>
          </p:cNvSpPr>
          <p:nvPr>
            <p:ph idx="1" hasCustomPrompt="1"/>
          </p:nvPr>
        </p:nvSpPr>
        <p:spPr>
          <a:xfrm>
            <a:off x="952500" y="1485900"/>
            <a:ext cx="10287000" cy="4686301"/>
          </a:xfrm>
        </p:spPr>
        <p:txBody>
          <a:body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457200" y="798576"/>
            <a:ext cx="11277600" cy="382524"/>
          </a:xfrm>
        </p:spPr>
        <p:txBody>
          <a:bodyPr>
            <a:normAutofit/>
          </a:bodyPr>
          <a:lstStyle>
            <a:lvl1pPr marL="0" indent="0" algn="ctr">
              <a:buNone/>
              <a:defRPr sz="2000" baseline="0">
                <a:solidFill>
                  <a:schemeClr val="accent2"/>
                </a:solidFill>
              </a:defRPr>
            </a:lvl1pPr>
          </a:lstStyle>
          <a:p>
            <a:r>
              <a:rPr lang="en-US" sz="2000" b="0" dirty="0"/>
              <a:t>Click to add subtitle</a:t>
            </a:r>
            <a:endParaRPr lang="en-US" sz="1600" b="0" dirty="0"/>
          </a:p>
        </p:txBody>
      </p:sp>
      <p:sp>
        <p:nvSpPr>
          <p:cNvPr id="4" name="Date Placeholder 3"/>
          <p:cNvSpPr>
            <a:spLocks noGrp="1"/>
          </p:cNvSpPr>
          <p:nvPr>
            <p:ph type="dt" sz="half" idx="14"/>
          </p:nvPr>
        </p:nvSpPr>
        <p:spPr/>
        <p:txBody>
          <a:bodyPr/>
          <a:lstStyle/>
          <a:p>
            <a:fld id="{312B8C9E-6C25-9D45-BD6C-30504F0142BB}" type="datetime3">
              <a:rPr lang="en-US" smtClean="0"/>
              <a:t>14 May 2024</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a:extLst>
              <a:ext uri="{FF2B5EF4-FFF2-40B4-BE49-F238E27FC236}">
                <a16:creationId xmlns:a16="http://schemas.microsoft.com/office/drawing/2014/main" id="{36AABFF6-8C79-B046-899C-AE63F4762B79}"/>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34468499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add title </a:t>
            </a:r>
          </a:p>
        </p:txBody>
      </p:sp>
      <p:sp>
        <p:nvSpPr>
          <p:cNvPr id="3" name="Content Placeholder 2"/>
          <p:cNvSpPr>
            <a:spLocks noGrp="1"/>
          </p:cNvSpPr>
          <p:nvPr>
            <p:ph idx="1" hasCustomPrompt="1"/>
          </p:nvPr>
        </p:nvSpPr>
        <p:spPr>
          <a:xfrm>
            <a:off x="952500" y="1185864"/>
            <a:ext cx="4952999"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952501" y="5486400"/>
            <a:ext cx="10286999" cy="685800"/>
          </a:xfrm>
          <a:solidFill>
            <a:schemeClr val="accent2"/>
          </a:solidFill>
          <a:ln w="19050">
            <a:noFill/>
          </a:ln>
        </p:spPr>
        <p:txBody>
          <a:bodyPr anchor="ctr">
            <a:noAutofit/>
          </a:bodyPr>
          <a:lstStyle>
            <a:lvl1pPr marL="0" indent="0" algn="ctr">
              <a:buNone/>
              <a:defRPr sz="1800" b="1">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stStyle>
          <a:p>
            <a:pPr lvl="0"/>
            <a:r>
              <a:rPr lang="en-US" dirty="0"/>
              <a:t>Click to add callout text</a:t>
            </a:r>
          </a:p>
        </p:txBody>
      </p:sp>
      <p:sp>
        <p:nvSpPr>
          <p:cNvPr id="11" name="Content Placeholder 2"/>
          <p:cNvSpPr>
            <a:spLocks noGrp="1"/>
          </p:cNvSpPr>
          <p:nvPr>
            <p:ph idx="13" hasCustomPrompt="1"/>
          </p:nvPr>
        </p:nvSpPr>
        <p:spPr>
          <a:xfrm>
            <a:off x="6286500" y="1185864"/>
            <a:ext cx="4953000" cy="4171494"/>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p>
            <a:fld id="{A0C16241-9A65-974E-97DB-275BDA682FC7}" type="datetime3">
              <a:rPr lang="en-US" smtClean="0"/>
              <a:t>14 May 2024</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0" name="Picture 9">
            <a:extLst>
              <a:ext uri="{FF2B5EF4-FFF2-40B4-BE49-F238E27FC236}">
                <a16:creationId xmlns:a16="http://schemas.microsoft.com/office/drawing/2014/main" id="{067B7A62-5ED3-6B46-B894-351377ED03D1}"/>
              </a:ext>
            </a:extLst>
          </p:cNvPr>
          <p:cNvPicPr>
            <a:picLocks noChangeAspect="1"/>
          </p:cNvPicPr>
          <p:nvPr userDrawn="1"/>
        </p:nvPicPr>
        <p:blipFill rotWithShape="1">
          <a:blip r:embed="rId2"/>
          <a:srcRect r="21179"/>
          <a:stretch/>
        </p:blipFill>
        <p:spPr>
          <a:xfrm>
            <a:off x="0" y="0"/>
            <a:ext cx="4324422" cy="914400"/>
          </a:xfrm>
          <a:prstGeom prst="rect">
            <a:avLst/>
          </a:prstGeom>
        </p:spPr>
      </p:pic>
    </p:spTree>
    <p:extLst>
      <p:ext uri="{BB962C8B-B14F-4D97-AF65-F5344CB8AC3E}">
        <p14:creationId xmlns:p14="http://schemas.microsoft.com/office/powerpoint/2010/main" val="2372188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6500488"/>
            <a:ext cx="12192000" cy="35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19100"/>
            <a:ext cx="11277600" cy="762000"/>
          </a:xfrm>
          <a:prstGeom prst="rect">
            <a:avLst/>
          </a:prstGeom>
        </p:spPr>
        <p:txBody>
          <a:bodyPr vert="horz" lIns="0" tIns="0" rIns="0" bIns="0" rtlCol="0" anchor="t" anchorCtr="0">
            <a:normAutofit/>
          </a:bodyPr>
          <a:lstStyle/>
          <a:p>
            <a:r>
              <a:rPr lang="en-US" dirty="0"/>
              <a:t>Click to add title</a:t>
            </a:r>
          </a:p>
        </p:txBody>
      </p:sp>
      <p:sp>
        <p:nvSpPr>
          <p:cNvPr id="3" name="Text Placeholder 2"/>
          <p:cNvSpPr>
            <a:spLocks noGrp="1"/>
          </p:cNvSpPr>
          <p:nvPr>
            <p:ph type="body" idx="1"/>
          </p:nvPr>
        </p:nvSpPr>
        <p:spPr>
          <a:xfrm>
            <a:off x="952500" y="1181100"/>
            <a:ext cx="10287000" cy="4991099"/>
          </a:xfrm>
          <a:prstGeom prst="rect">
            <a:avLst/>
          </a:prstGeom>
        </p:spPr>
        <p:txBody>
          <a:bodyPr vert="horz" lIns="0" tIns="0" rIns="0" bIns="0" rtlCol="0">
            <a:normAutofit/>
          </a:body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Click to add text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Second level</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Third level</a:t>
            </a:r>
          </a:p>
          <a:p>
            <a:pPr marL="1606550" marR="0" lvl="3" indent="-227013" algn="l" defTabSz="914400" rtl="0" eaLnBrk="1" fontAlgn="auto" latinLnBrk="0" hangingPunct="1">
              <a:lnSpc>
                <a:spcPct val="100000"/>
              </a:lnSpc>
              <a:spcBef>
                <a:spcPts val="400"/>
              </a:spcBef>
              <a:spcAft>
                <a:spcPts val="0"/>
              </a:spcAft>
              <a:buClrTx/>
              <a:buSzPct val="80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Fourth level</a:t>
            </a:r>
          </a:p>
          <a:p>
            <a:pPr marL="2063750" marR="0" lvl="4" indent="-228600" algn="l" defTabSz="914400" rtl="0" eaLnBrk="1" fontAlgn="auto" latinLnBrk="0" hangingPunct="1">
              <a:lnSpc>
                <a:spcPct val="100000"/>
              </a:lnSpc>
              <a:spcBef>
                <a:spcPts val="400"/>
              </a:spcBef>
              <a:spcAft>
                <a:spcPts val="0"/>
              </a:spcAft>
              <a:buClrTx/>
              <a:buSzTx/>
              <a:buFont typeface="Arial"/>
              <a:buChar char="•"/>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Fifth level</a:t>
            </a:r>
          </a:p>
        </p:txBody>
      </p:sp>
      <p:cxnSp>
        <p:nvCxnSpPr>
          <p:cNvPr id="10" name="Straight Connector 9"/>
          <p:cNvCxnSpPr/>
          <p:nvPr/>
        </p:nvCxnSpPr>
        <p:spPr>
          <a:xfrm>
            <a:off x="0" y="6500488"/>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428508" y="6604000"/>
            <a:ext cx="0" cy="15514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742416" y="6500488"/>
            <a:ext cx="3203942" cy="357511"/>
          </a:xfrm>
          <a:prstGeom prst="rect">
            <a:avLst/>
          </a:prstGeom>
        </p:spPr>
        <p:txBody>
          <a:bodyPr vert="horz" lIns="91440" tIns="0" rIns="91440" bIns="0" rtlCol="0" anchor="ctr"/>
          <a:lstStyle>
            <a:lvl1pPr algn="l">
              <a:defRPr sz="1000">
                <a:solidFill>
                  <a:schemeClr val="bg1"/>
                </a:solidFill>
              </a:defRPr>
            </a:lvl1pPr>
          </a:lstStyle>
          <a:p>
            <a:endParaRPr lang="en-US" dirty="0"/>
          </a:p>
        </p:txBody>
      </p:sp>
      <p:sp>
        <p:nvSpPr>
          <p:cNvPr id="4" name="Date Placeholder 3"/>
          <p:cNvSpPr>
            <a:spLocks noGrp="1"/>
          </p:cNvSpPr>
          <p:nvPr>
            <p:ph type="dt" sz="half" idx="2"/>
          </p:nvPr>
        </p:nvSpPr>
        <p:spPr>
          <a:xfrm>
            <a:off x="10039845" y="6500488"/>
            <a:ext cx="1373855" cy="357511"/>
          </a:xfrm>
          <a:prstGeom prst="rect">
            <a:avLst/>
          </a:prstGeom>
        </p:spPr>
        <p:txBody>
          <a:bodyPr vert="horz" lIns="91440" tIns="0" rIns="91440" bIns="0" rtlCol="0" anchor="ctr"/>
          <a:lstStyle>
            <a:lvl1pPr algn="r">
              <a:defRPr sz="1000">
                <a:solidFill>
                  <a:schemeClr val="bg1"/>
                </a:solidFill>
              </a:defRPr>
            </a:lvl1pPr>
          </a:lstStyle>
          <a:p>
            <a:fld id="{E74931B7-E6F4-684C-ACFC-44768C603396}" type="datetime3">
              <a:rPr lang="en-US" smtClean="0"/>
              <a:t>14 May 2024</a:t>
            </a:fld>
            <a:endParaRPr lang="en-US" dirty="0"/>
          </a:p>
        </p:txBody>
      </p:sp>
      <p:sp>
        <p:nvSpPr>
          <p:cNvPr id="6" name="Slide Number Placeholder 5"/>
          <p:cNvSpPr>
            <a:spLocks noGrp="1"/>
          </p:cNvSpPr>
          <p:nvPr>
            <p:ph type="sldNum" sz="quarter" idx="4"/>
          </p:nvPr>
        </p:nvSpPr>
        <p:spPr>
          <a:xfrm>
            <a:off x="11438221" y="6500488"/>
            <a:ext cx="369465" cy="357511"/>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pic>
        <p:nvPicPr>
          <p:cNvPr id="11" name="Picture 10"/>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459703" y="6565216"/>
            <a:ext cx="212200" cy="228116"/>
          </a:xfrm>
          <a:prstGeom prst="rect">
            <a:avLst/>
          </a:prstGeom>
        </p:spPr>
      </p:pic>
    </p:spTree>
    <p:extLst>
      <p:ext uri="{BB962C8B-B14F-4D97-AF65-F5344CB8AC3E}">
        <p14:creationId xmlns:p14="http://schemas.microsoft.com/office/powerpoint/2010/main" val="3353902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806" r:id="rId31"/>
    <p:sldLayoutId id="2147483807" r:id="rId32"/>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288">
          <p15:clr>
            <a:srgbClr val="F26B43"/>
          </p15:clr>
        </p15:guide>
        <p15:guide id="3" pos="7392">
          <p15:clr>
            <a:srgbClr val="F26B43"/>
          </p15:clr>
        </p15:guide>
        <p15:guide id="4" orient="horz" pos="3888">
          <p15:clr>
            <a:srgbClr val="F26B43"/>
          </p15:clr>
        </p15:guide>
        <p15:guide id="5" pos="3840">
          <p15:clr>
            <a:srgbClr val="F26B43"/>
          </p15:clr>
        </p15:guide>
        <p15:guide id="7" orient="horz" pos="744">
          <p15:clr>
            <a:srgbClr val="F26B43"/>
          </p15:clr>
        </p15:guide>
        <p15:guide id="8" pos="600">
          <p15:clr>
            <a:srgbClr val="F26B43"/>
          </p15:clr>
        </p15:guide>
        <p15:guide id="9" pos="7080">
          <p15:clr>
            <a:srgbClr val="F26B43"/>
          </p15:clr>
        </p15:guide>
        <p15:guide id="10" pos="4056">
          <p15:clr>
            <a:srgbClr val="F26B43"/>
          </p15:clr>
        </p15:guide>
        <p15:guide id="11" pos="3624">
          <p15:clr>
            <a:srgbClr val="F26B43"/>
          </p15:clr>
        </p15:guide>
        <p15:guide id="13"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odi.Berdis@jhuapl.edu"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hyperlink" Target="mailto:Karl.Hibbitts@jhuap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sservi.nasa.gov/nasa-usgs-worksho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ices.space/call-for-paper-2024/" TargetMode="External"/><Relationship Id="rId5" Type="http://schemas.openxmlformats.org/officeDocument/2006/relationships/hyperlink" Target="https://learn.mines.edu/srr/" TargetMode="External"/><Relationship Id="rId4" Type="http://schemas.openxmlformats.org/officeDocument/2006/relationships/hyperlink" Target="http://paris-open-scienc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jhuapl.app.box.com/f/2e7560300642496c8835457b4830caf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lsic.jhuapl.edu/Resources/Funding-Opportunities.php" TargetMode="External"/><Relationship Id="rId3" Type="http://schemas.openxmlformats.org/officeDocument/2006/relationships/hyperlink" Target="https://nspires.nasaprs.com/external/solicitations/summary.do?solId=%7b48D6B21B-0171-D79D-E111-BCDFCC02E0F0%7d&amp;path=&amp;method=init" TargetMode="External"/><Relationship Id="rId7" Type="http://schemas.openxmlformats.org/officeDocument/2006/relationships/hyperlink" Target="https://forms.gle/qj2KYkDeUVp6TrwU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tinyurl.com/NASA-ESI24" TargetMode="External"/><Relationship Id="rId5" Type="http://schemas.openxmlformats.org/officeDocument/2006/relationships/hyperlink" Target="https://www.sbir.gov/solicitations/open" TargetMode="External"/><Relationship Id="rId4" Type="http://schemas.openxmlformats.org/officeDocument/2006/relationships/hyperlink" Target="https://nspires.nasaprs.com/external/solicitations/summary!init.do?solId=%7bCD554FF5-5F05-3833-5120-985C271695D7%7d&amp;path=op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pi.usra.edu/leag/LER-2016.pdf" TargetMode="External"/><Relationship Id="rId2" Type="http://schemas.openxmlformats.org/officeDocument/2006/relationships/hyperlink" Target="https://www.nasa.gov/otps/" TargetMode="External"/><Relationship Id="rId1" Type="http://schemas.openxmlformats.org/officeDocument/2006/relationships/slideLayout" Target="../slideLayouts/slideLayout6.xml"/><Relationship Id="rId4" Type="http://schemas.openxmlformats.org/officeDocument/2006/relationships/hyperlink" Target="https://www.nasa.gov/organizations/otps/otps-seeks-input-from-the-lunar-community-to-inform-a-framework-for-further-work-on-non-interference-of-lunar-activit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8B7B73-6D3F-2141-AE53-76213E3E8534}"/>
              </a:ext>
            </a:extLst>
          </p:cNvPr>
          <p:cNvSpPr>
            <a:spLocks noGrp="1"/>
          </p:cNvSpPr>
          <p:nvPr>
            <p:ph type="ctrTitle"/>
          </p:nvPr>
        </p:nvSpPr>
        <p:spPr>
          <a:xfrm>
            <a:off x="4267199" y="2972577"/>
            <a:ext cx="7759338" cy="2098488"/>
          </a:xfrm>
        </p:spPr>
        <p:txBody>
          <a:bodyPr>
            <a:normAutofit/>
          </a:bodyPr>
          <a:lstStyle/>
          <a:p>
            <a:r>
              <a:rPr lang="en-US" sz="3600" b="0" dirty="0">
                <a:solidFill>
                  <a:srgbClr val="F9E180"/>
                </a:solidFill>
              </a:rPr>
              <a:t>LSIC ISRU Focus Group Monthly </a:t>
            </a:r>
            <a:br>
              <a:rPr lang="en-US" sz="3600" b="0" dirty="0">
                <a:solidFill>
                  <a:srgbClr val="F9E180"/>
                </a:solidFill>
              </a:rPr>
            </a:br>
            <a:r>
              <a:rPr lang="en-US" sz="2400" b="0" dirty="0">
                <a:solidFill>
                  <a:srgbClr val="FFFF00"/>
                </a:solidFill>
              </a:rPr>
              <a:t>http://lsic.jhuapl.edu/</a:t>
            </a:r>
            <a:br>
              <a:rPr lang="en-US" sz="2400" b="0" dirty="0">
                <a:solidFill>
                  <a:srgbClr val="FFFF00"/>
                </a:solidFill>
              </a:rPr>
            </a:br>
            <a:r>
              <a:rPr lang="en-US" sz="2400" b="0" dirty="0">
                <a:solidFill>
                  <a:srgbClr val="FFFF00"/>
                </a:solidFill>
              </a:rPr>
              <a:t>http://lsic-wiki.jhuapl.edu/ (Confluence sign-up required)</a:t>
            </a:r>
            <a:endParaRPr lang="en-US" sz="3600" dirty="0">
              <a:solidFill>
                <a:srgbClr val="FFFF00"/>
              </a:solidFill>
            </a:endParaRPr>
          </a:p>
        </p:txBody>
      </p:sp>
      <p:sp>
        <p:nvSpPr>
          <p:cNvPr id="10" name="Subtitle 9">
            <a:extLst>
              <a:ext uri="{FF2B5EF4-FFF2-40B4-BE49-F238E27FC236}">
                <a16:creationId xmlns:a16="http://schemas.microsoft.com/office/drawing/2014/main" id="{892D2B11-4A5A-0F48-A09B-2049DFA29B13}"/>
              </a:ext>
            </a:extLst>
          </p:cNvPr>
          <p:cNvSpPr>
            <a:spLocks noGrp="1"/>
          </p:cNvSpPr>
          <p:nvPr>
            <p:ph type="subTitle" idx="1"/>
          </p:nvPr>
        </p:nvSpPr>
        <p:spPr>
          <a:xfrm>
            <a:off x="4267200" y="4601436"/>
            <a:ext cx="7759338" cy="570163"/>
          </a:xfrm>
        </p:spPr>
        <p:txBody>
          <a:bodyPr/>
          <a:lstStyle/>
          <a:p>
            <a:r>
              <a:rPr lang="en-US" dirty="0"/>
              <a:t>May 15, 2024</a:t>
            </a:r>
          </a:p>
        </p:txBody>
      </p:sp>
      <p:sp>
        <p:nvSpPr>
          <p:cNvPr id="11" name="Text Placeholder 10">
            <a:extLst>
              <a:ext uri="{FF2B5EF4-FFF2-40B4-BE49-F238E27FC236}">
                <a16:creationId xmlns:a16="http://schemas.microsoft.com/office/drawing/2014/main" id="{BB4E7F7B-E3BF-B24F-83D2-7C2B841658D5}"/>
              </a:ext>
            </a:extLst>
          </p:cNvPr>
          <p:cNvSpPr>
            <a:spLocks noGrp="1"/>
          </p:cNvSpPr>
          <p:nvPr>
            <p:ph type="body" sz="quarter" idx="13"/>
          </p:nvPr>
        </p:nvSpPr>
        <p:spPr>
          <a:xfrm>
            <a:off x="4267198" y="5246169"/>
            <a:ext cx="7759338" cy="1343173"/>
          </a:xfrm>
        </p:spPr>
        <p:txBody>
          <a:bodyPr>
            <a:noAutofit/>
          </a:bodyPr>
          <a:lstStyle/>
          <a:p>
            <a:pPr>
              <a:lnSpc>
                <a:spcPct val="120000"/>
              </a:lnSpc>
            </a:pPr>
            <a:r>
              <a:rPr lang="en-US" sz="1800" dirty="0">
                <a:solidFill>
                  <a:srgbClr val="F9E180"/>
                </a:solidFill>
              </a:rPr>
              <a:t>Jodi Berdis, Karl Hibbitts, Michael Nord, Rick Miller, Anthony Coburger</a:t>
            </a:r>
          </a:p>
          <a:p>
            <a:pPr>
              <a:lnSpc>
                <a:spcPct val="120000"/>
              </a:lnSpc>
            </a:pPr>
            <a:endParaRPr lang="en-US" dirty="0">
              <a:solidFill>
                <a:srgbClr val="F9E180"/>
              </a:solidFill>
            </a:endParaRPr>
          </a:p>
          <a:p>
            <a:pPr>
              <a:lnSpc>
                <a:spcPct val="120000"/>
              </a:lnSpc>
            </a:pPr>
            <a:r>
              <a:rPr lang="en-US" u="sng" dirty="0">
                <a:hlinkClick r:id="rId3">
                  <a:extLst>
                    <a:ext uri="{A12FA001-AC4F-418D-AE19-62706E023703}">
                      <ahyp:hlinkClr xmlns:ahyp="http://schemas.microsoft.com/office/drawing/2018/hyperlinkcolor" val="tx"/>
                    </a:ext>
                  </a:extLst>
                </a:hlinkClick>
              </a:rPr>
              <a:t>Jodi.Berdis@jhuapl.edu</a:t>
            </a:r>
            <a:r>
              <a:rPr lang="en-US" u="sng" dirty="0"/>
              <a:t>, </a:t>
            </a:r>
            <a:r>
              <a:rPr lang="en-US" u="sng" dirty="0">
                <a:hlinkClick r:id="rId4">
                  <a:extLst>
                    <a:ext uri="{A12FA001-AC4F-418D-AE19-62706E023703}">
                      <ahyp:hlinkClr xmlns:ahyp="http://schemas.microsoft.com/office/drawing/2018/hyperlinkcolor" val="tx"/>
                    </a:ext>
                  </a:extLst>
                </a:hlinkClick>
              </a:rPr>
              <a:t>Karl.Hibbitts@jhuapl.edu</a:t>
            </a:r>
            <a:r>
              <a:rPr lang="en-US" u="sng" dirty="0"/>
              <a:t>, </a:t>
            </a:r>
            <a:r>
              <a:rPr lang="en-US" u="sng" dirty="0" err="1"/>
              <a:t>Michael.Nord@jhuapl.edu</a:t>
            </a:r>
            <a:r>
              <a:rPr lang="en-US" u="sng" dirty="0"/>
              <a:t>, </a:t>
            </a:r>
            <a:r>
              <a:rPr lang="en-US" u="sng" dirty="0" err="1"/>
              <a:t>Richard.S.Miller@jhuapl.edu</a:t>
            </a:r>
            <a:r>
              <a:rPr lang="en-US" u="sng" dirty="0"/>
              <a:t>, </a:t>
            </a:r>
            <a:r>
              <a:rPr lang="en-US" u="sng" dirty="0" err="1"/>
              <a:t>Anthony.Coburger@jhuapl.edu</a:t>
            </a:r>
            <a:endParaRPr lang="en-US" u="sng" dirty="0"/>
          </a:p>
        </p:txBody>
      </p:sp>
      <p:sp>
        <p:nvSpPr>
          <p:cNvPr id="3" name="Date Placeholder 2">
            <a:extLst>
              <a:ext uri="{FF2B5EF4-FFF2-40B4-BE49-F238E27FC236}">
                <a16:creationId xmlns:a16="http://schemas.microsoft.com/office/drawing/2014/main" id="{66B9B02F-0B17-2241-AFE4-C932307C5A40}"/>
              </a:ext>
            </a:extLst>
          </p:cNvPr>
          <p:cNvSpPr>
            <a:spLocks noGrp="1"/>
          </p:cNvSpPr>
          <p:nvPr>
            <p:ph type="dt" sz="half" idx="15"/>
          </p:nvPr>
        </p:nvSpPr>
        <p:spPr/>
        <p:txBody>
          <a:bodyPr/>
          <a:lstStyle/>
          <a:p>
            <a:fld id="{414BEFFC-0DE2-E945-8CAC-3B69AA567AA5}" type="datetime3">
              <a:rPr lang="en-US" smtClean="0"/>
              <a:t>14 May 2024</a:t>
            </a:fld>
            <a:endParaRPr lang="en-US" dirty="0"/>
          </a:p>
        </p:txBody>
      </p:sp>
      <p:sp>
        <p:nvSpPr>
          <p:cNvPr id="4" name="Slide Number Placeholder 3">
            <a:extLst>
              <a:ext uri="{FF2B5EF4-FFF2-40B4-BE49-F238E27FC236}">
                <a16:creationId xmlns:a16="http://schemas.microsoft.com/office/drawing/2014/main" id="{8427FDAF-F2DA-044A-BB36-DE26408679A6}"/>
              </a:ext>
            </a:extLst>
          </p:cNvPr>
          <p:cNvSpPr>
            <a:spLocks noGrp="1"/>
          </p:cNvSpPr>
          <p:nvPr>
            <p:ph type="sldNum" sz="quarter" idx="17"/>
          </p:nvPr>
        </p:nvSpPr>
        <p:spPr/>
        <p:txBody>
          <a:bodyPr/>
          <a:lstStyle/>
          <a:p>
            <a:fld id="{4EBCDCBD-78E1-0D41-A999-31B5EBF8E02C}" type="slidenum">
              <a:rPr lang="en-US" smtClean="0"/>
              <a:pPr/>
              <a:t>1</a:t>
            </a:fld>
            <a:endParaRPr lang="en-US" dirty="0"/>
          </a:p>
        </p:txBody>
      </p:sp>
      <p:pic>
        <p:nvPicPr>
          <p:cNvPr id="12" name="Picture 11">
            <a:extLst>
              <a:ext uri="{FF2B5EF4-FFF2-40B4-BE49-F238E27FC236}">
                <a16:creationId xmlns:a16="http://schemas.microsoft.com/office/drawing/2014/main" id="{7C35AC17-D72A-F14A-B7F6-24B805D5D479}"/>
              </a:ext>
            </a:extLst>
          </p:cNvPr>
          <p:cNvPicPr>
            <a:picLocks noChangeAspect="1"/>
          </p:cNvPicPr>
          <p:nvPr/>
        </p:nvPicPr>
        <p:blipFill rotWithShape="1">
          <a:blip r:embed="rId5"/>
          <a:srcRect r="28000"/>
          <a:stretch/>
        </p:blipFill>
        <p:spPr>
          <a:xfrm>
            <a:off x="78551" y="230300"/>
            <a:ext cx="8778240" cy="2032000"/>
          </a:xfrm>
          <a:prstGeom prst="rect">
            <a:avLst/>
          </a:prstGeom>
        </p:spPr>
      </p:pic>
    </p:spTree>
    <p:extLst>
      <p:ext uri="{BB962C8B-B14F-4D97-AF65-F5344CB8AC3E}">
        <p14:creationId xmlns:p14="http://schemas.microsoft.com/office/powerpoint/2010/main" val="73277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354281" y="1046821"/>
            <a:ext cx="11483438" cy="1046570"/>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with Community</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354281" y="2347784"/>
            <a:ext cx="11483439" cy="3782262"/>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517525" indent="-506413" algn="ctr">
              <a:lnSpc>
                <a:spcPct val="100000"/>
              </a:lnSpc>
              <a:buFont typeface="+mj-lt"/>
              <a:buAutoNum type="arabicPeriod"/>
            </a:pPr>
            <a:r>
              <a:rPr lang="en-US" sz="3200" dirty="0"/>
              <a:t>Do you think beneficiation will be required initially for lunar mining? </a:t>
            </a:r>
            <a:endParaRPr lang="en-US" sz="2400" dirty="0"/>
          </a:p>
        </p:txBody>
      </p:sp>
    </p:spTree>
    <p:extLst>
      <p:ext uri="{BB962C8B-B14F-4D97-AF65-F5344CB8AC3E}">
        <p14:creationId xmlns:p14="http://schemas.microsoft.com/office/powerpoint/2010/main" val="325103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354281" y="1046821"/>
            <a:ext cx="11483438" cy="1046570"/>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with Community</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354281" y="2347784"/>
            <a:ext cx="11483439" cy="3782262"/>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457200" indent="-457200" algn="ctr">
              <a:lnSpc>
                <a:spcPct val="100000"/>
              </a:lnSpc>
              <a:spcBef>
                <a:spcPts val="0"/>
              </a:spcBef>
              <a:buFont typeface="+mj-lt"/>
              <a:buAutoNum type="arabicPeriod" startAt="2"/>
            </a:pPr>
            <a:r>
              <a:rPr lang="en-US" sz="3200" kern="100" dirty="0">
                <a:latin typeface="Arial" panose="020B0604020202020204" pitchFamily="34" charset="0"/>
                <a:ea typeface="Calibri" panose="020F0502020204030204" pitchFamily="34" charset="0"/>
                <a:cs typeface="Arial" panose="020B0604020202020204" pitchFamily="34" charset="0"/>
              </a:rPr>
              <a:t>Which beneficiation method(s) do you believe will lead to industrial level ISRU mining of the Moon, and what infrastructure will be required beforehand?</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824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354281" y="1046821"/>
            <a:ext cx="11483438" cy="1046570"/>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with Community</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354281" y="2347784"/>
            <a:ext cx="11483439" cy="3782262"/>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lnSpcReduction="100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R="0" algn="ctr">
              <a:lnSpc>
                <a:spcPct val="110000"/>
              </a:lnSpc>
              <a:spcBef>
                <a:spcPts val="0"/>
              </a:spcBef>
              <a:spcAft>
                <a:spcPts val="0"/>
              </a:spcAft>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14350" marR="0" indent="-514350" algn="ctr">
              <a:lnSpc>
                <a:spcPct val="110000"/>
              </a:lnSpc>
              <a:spcBef>
                <a:spcPts val="0"/>
              </a:spcBef>
              <a:spcAft>
                <a:spcPts val="0"/>
              </a:spcAft>
              <a:buFont typeface="+mj-lt"/>
              <a:buAutoNum type="arabicPeriod" startAt="3"/>
            </a:pPr>
            <a:r>
              <a:rPr lang="en-US" sz="3200" kern="100" dirty="0">
                <a:latin typeface="Arial" panose="020B0604020202020204" pitchFamily="34" charset="0"/>
                <a:ea typeface="Calibri" panose="020F0502020204030204" pitchFamily="34" charset="0"/>
                <a:cs typeface="Arial" panose="020B0604020202020204" pitchFamily="34" charset="0"/>
              </a:rPr>
              <a:t>Which will happen first: Oxygen production from MRE/MSE/Carbothermal Reduction or water ice mining in PSRs?</a:t>
            </a:r>
          </a:p>
          <a:p>
            <a:pPr marL="457200" marR="0" indent="-457200" algn="ctr">
              <a:lnSpc>
                <a:spcPct val="110000"/>
              </a:lnSpc>
              <a:spcBef>
                <a:spcPts val="0"/>
              </a:spcBef>
              <a:spcAft>
                <a:spcPts val="0"/>
              </a:spcAft>
              <a:buFont typeface="+mj-lt"/>
              <a:buAutoNum type="arabicPeriod" startAt="2"/>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R="0">
              <a:lnSpc>
                <a:spcPct val="110000"/>
              </a:lnSpc>
              <a:spcBef>
                <a:spcPts val="0"/>
              </a:spcBef>
              <a:spcAft>
                <a:spcPts val="0"/>
              </a:spcAft>
            </a:pPr>
            <a:r>
              <a:rPr lang="en-US" sz="2400" kern="100" dirty="0">
                <a:latin typeface="Arial" panose="020B0604020202020204" pitchFamily="34" charset="0"/>
                <a:ea typeface="Calibri" panose="020F0502020204030204" pitchFamily="34" charset="0"/>
                <a:cs typeface="Arial" panose="020B0604020202020204" pitchFamily="34" charset="0"/>
              </a:rPr>
              <a:t>	A. Oxygen production from MRE/MSE/Carbothermal Reduction</a:t>
            </a:r>
          </a:p>
          <a:p>
            <a:pPr marL="457200" marR="0" indent="-457200">
              <a:lnSpc>
                <a:spcPct val="110000"/>
              </a:lnSpc>
              <a:spcBef>
                <a:spcPts val="0"/>
              </a:spcBef>
              <a:spcAft>
                <a:spcPts val="0"/>
              </a:spcAft>
              <a:buFont typeface="Arial" panose="020B0604020202020204" pitchFamily="34" charset="0"/>
              <a:buChar char="•"/>
            </a:pP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R="0">
              <a:lnSpc>
                <a:spcPct val="110000"/>
              </a:lnSpc>
              <a:spcBef>
                <a:spcPts val="0"/>
              </a:spcBef>
              <a:spcAft>
                <a:spcPts val="0"/>
              </a:spcAft>
            </a:pPr>
            <a:r>
              <a:rPr lang="en-US" sz="2400" kern="100" dirty="0">
                <a:latin typeface="Arial" panose="020B0604020202020204" pitchFamily="34" charset="0"/>
                <a:ea typeface="Calibri" panose="020F0502020204030204" pitchFamily="34" charset="0"/>
                <a:cs typeface="Arial" panose="020B0604020202020204" pitchFamily="34" charset="0"/>
              </a:rPr>
              <a:t>	B. Water ice mining in PSRs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gn="ctr">
              <a:lnSpc>
                <a:spcPct val="110000"/>
              </a:lnSpc>
              <a:spcBef>
                <a:spcPts val="0"/>
              </a:spcBef>
              <a:spcAft>
                <a:spcPts val="0"/>
              </a:spcAft>
              <a:buFont typeface="+mj-lt"/>
              <a:buAutoNum type="arabicPeriod" startAt="2"/>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336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354281" y="1046821"/>
            <a:ext cx="11483438" cy="1046570"/>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with Community</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354281" y="2347784"/>
            <a:ext cx="11483439" cy="3782262"/>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514350" marR="0" indent="-514350" algn="ctr">
              <a:lnSpc>
                <a:spcPct val="100000"/>
              </a:lnSpc>
              <a:spcBef>
                <a:spcPts val="0"/>
              </a:spcBef>
              <a:spcAft>
                <a:spcPts val="0"/>
              </a:spcAft>
              <a:buFont typeface="+mj-lt"/>
              <a:buAutoNum type="arabicPeriod" startAt="4"/>
            </a:pPr>
            <a:r>
              <a:rPr lang="en-US" sz="3200" kern="100" dirty="0">
                <a:latin typeface="Arial" panose="020B0604020202020204" pitchFamily="34" charset="0"/>
                <a:ea typeface="Calibri" panose="020F0502020204030204" pitchFamily="34" charset="0"/>
                <a:cs typeface="Arial" panose="020B0604020202020204" pitchFamily="34" charset="0"/>
              </a:rPr>
              <a:t>What program/mission objective would most benefit from a beneficiation testbed? (E.g., CLPS Lander, Artemis Astronauts, etc.)?</a:t>
            </a:r>
          </a:p>
        </p:txBody>
      </p:sp>
    </p:spTree>
    <p:extLst>
      <p:ext uri="{BB962C8B-B14F-4D97-AF65-F5344CB8AC3E}">
        <p14:creationId xmlns:p14="http://schemas.microsoft.com/office/powerpoint/2010/main" val="328814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354281" y="1046821"/>
            <a:ext cx="11483438" cy="1046570"/>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with Community</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354281" y="2347784"/>
            <a:ext cx="11483439" cy="3782262"/>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R="0" algn="ctr">
              <a:lnSpc>
                <a:spcPct val="100000"/>
              </a:lnSpc>
              <a:spcBef>
                <a:spcPts val="0"/>
              </a:spcBef>
              <a:spcAft>
                <a:spcPts val="0"/>
              </a:spcAft>
            </a:pPr>
            <a:endParaRPr lang="en-US" sz="3200" kern="100" dirty="0">
              <a:latin typeface="Arial" panose="020B0604020202020204" pitchFamily="34" charset="0"/>
              <a:ea typeface="Calibri" panose="020F0502020204030204" pitchFamily="34" charset="0"/>
              <a:cs typeface="Arial" panose="020B0604020202020204" pitchFamily="34" charset="0"/>
            </a:endParaRPr>
          </a:p>
          <a:p>
            <a:pPr marL="514350" marR="0" indent="-514350" algn="ctr">
              <a:lnSpc>
                <a:spcPct val="100000"/>
              </a:lnSpc>
              <a:spcBef>
                <a:spcPts val="0"/>
              </a:spcBef>
              <a:spcAft>
                <a:spcPts val="0"/>
              </a:spcAft>
              <a:buFont typeface="+mj-lt"/>
              <a:buAutoNum type="arabicPeriod" startAt="5"/>
            </a:pPr>
            <a:r>
              <a:rPr lang="en-US" sz="3200" kern="100" dirty="0">
                <a:latin typeface="Arial" panose="020B0604020202020204" pitchFamily="34" charset="0"/>
                <a:ea typeface="Calibri" panose="020F0502020204030204" pitchFamily="34" charset="0"/>
                <a:cs typeface="Arial" panose="020B0604020202020204" pitchFamily="34" charset="0"/>
              </a:rPr>
              <a:t>Do you think Rare Earth Element mining on the Moon is feasible?</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lgn="ctr">
              <a:lnSpc>
                <a:spcPct val="100000"/>
              </a:lnSpc>
              <a:spcBef>
                <a:spcPts val="0"/>
              </a:spcBef>
              <a:spcAft>
                <a:spcPts val="0"/>
              </a:spcAft>
              <a:buFont typeface="+mj-lt"/>
              <a:buAutoNum type="arabicPeriod" startAt="2"/>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618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342C89-BE9C-DA42-8C4F-3393732FF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9"/>
            <a:ext cx="12192000" cy="6858000"/>
          </a:xfrm>
          <a:prstGeom prst="rect">
            <a:avLst/>
          </a:prstGeom>
        </p:spPr>
      </p:pic>
      <p:sp>
        <p:nvSpPr>
          <p:cNvPr id="2" name="Title 1">
            <a:extLst>
              <a:ext uri="{FF2B5EF4-FFF2-40B4-BE49-F238E27FC236}">
                <a16:creationId xmlns:a16="http://schemas.microsoft.com/office/drawing/2014/main" id="{628210B3-B280-B942-9DF1-0BBF09169750}"/>
              </a:ext>
            </a:extLst>
          </p:cNvPr>
          <p:cNvSpPr>
            <a:spLocks noGrp="1"/>
          </p:cNvSpPr>
          <p:nvPr>
            <p:ph type="ctrTitle"/>
          </p:nvPr>
        </p:nvSpPr>
        <p:spPr>
          <a:xfrm>
            <a:off x="354281" y="1046821"/>
            <a:ext cx="11483438" cy="1046570"/>
          </a:xfrm>
          <a:solidFill>
            <a:schemeClr val="tx1">
              <a:alpha val="49602"/>
            </a:schemeClr>
          </a:solidFill>
          <a:effectLst>
            <a:outerShdw blurRad="50800" dist="38100" dir="2700000" algn="tl" rotWithShape="0">
              <a:prstClr val="black">
                <a:alpha val="40000"/>
              </a:prstClr>
            </a:outerShdw>
          </a:effectLst>
        </p:spPr>
        <p:txBody>
          <a:bodyPr anchor="ctr">
            <a:normAutofit/>
          </a:bodyPr>
          <a:lstStyle/>
          <a:p>
            <a:pPr algn="ctr">
              <a:spcBef>
                <a:spcPts val="0"/>
              </a:spcBef>
              <a:spcAft>
                <a:spcPts val="400"/>
              </a:spcAft>
            </a:pPr>
            <a:r>
              <a:rPr lang="en-US" dirty="0"/>
              <a:t>Open Discussion with Community</a:t>
            </a:r>
          </a:p>
        </p:txBody>
      </p:sp>
      <p:pic>
        <p:nvPicPr>
          <p:cNvPr id="8" name="Picture 7">
            <a:extLst>
              <a:ext uri="{FF2B5EF4-FFF2-40B4-BE49-F238E27FC236}">
                <a16:creationId xmlns:a16="http://schemas.microsoft.com/office/drawing/2014/main" id="{4DF941C3-28C5-D646-B829-8402B749B8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93" y="6130046"/>
            <a:ext cx="3457129" cy="800261"/>
          </a:xfrm>
          <a:prstGeom prst="rect">
            <a:avLst/>
          </a:prstGeom>
          <a:effectLst>
            <a:outerShdw blurRad="50800" dir="2700000" algn="tl" rotWithShape="0">
              <a:prstClr val="black">
                <a:alpha val="40000"/>
              </a:prstClr>
            </a:outerShdw>
          </a:effectLst>
        </p:spPr>
      </p:pic>
      <p:pic>
        <p:nvPicPr>
          <p:cNvPr id="9" name="Picture 8">
            <a:extLst>
              <a:ext uri="{FF2B5EF4-FFF2-40B4-BE49-F238E27FC236}">
                <a16:creationId xmlns:a16="http://schemas.microsoft.com/office/drawing/2014/main" id="{5D6876E7-B53B-AC4F-8E0D-E1FF8A6D62D3}"/>
              </a:ext>
            </a:extLst>
          </p:cNvPr>
          <p:cNvPicPr>
            <a:picLocks noChangeAspect="1"/>
          </p:cNvPicPr>
          <p:nvPr/>
        </p:nvPicPr>
        <p:blipFill>
          <a:blip r:embed="rId5"/>
          <a:stretch>
            <a:fillRect/>
          </a:stretch>
        </p:blipFill>
        <p:spPr>
          <a:xfrm>
            <a:off x="744255" y="323931"/>
            <a:ext cx="3203114" cy="586102"/>
          </a:xfrm>
          <a:prstGeom prst="rect">
            <a:avLst/>
          </a:prstGeom>
        </p:spPr>
      </p:pic>
      <p:sp>
        <p:nvSpPr>
          <p:cNvPr id="3" name="Title 1">
            <a:extLst>
              <a:ext uri="{FF2B5EF4-FFF2-40B4-BE49-F238E27FC236}">
                <a16:creationId xmlns:a16="http://schemas.microsoft.com/office/drawing/2014/main" id="{8F619BF4-09EA-363E-21C5-13DD999212BA}"/>
              </a:ext>
            </a:extLst>
          </p:cNvPr>
          <p:cNvSpPr txBox="1">
            <a:spLocks/>
          </p:cNvSpPr>
          <p:nvPr/>
        </p:nvSpPr>
        <p:spPr>
          <a:xfrm>
            <a:off x="354281" y="2347784"/>
            <a:ext cx="11483439" cy="3782262"/>
          </a:xfrm>
          <a:prstGeom prst="rect">
            <a:avLst/>
          </a:prstGeom>
          <a:solidFill>
            <a:schemeClr val="tx1">
              <a:alpha val="49602"/>
            </a:schemeClr>
          </a:solidFill>
          <a:effectLst>
            <a:outerShdw blurRad="50800" dist="38100" dir="2700000" algn="tl" rotWithShape="0">
              <a:prstClr val="black">
                <a:alpha val="40000"/>
              </a:prstClr>
            </a:outerShdw>
          </a:effectLst>
        </p:spPr>
        <p:txBody>
          <a:bodyPr vert="horz" lIns="0" tIns="0" rIns="0" bIns="0" rtlCol="0" anchor="ctr" anchorCtr="0">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marL="514350" marR="0" indent="-514350" algn="ctr">
              <a:lnSpc>
                <a:spcPct val="100000"/>
              </a:lnSpc>
              <a:spcBef>
                <a:spcPts val="0"/>
              </a:spcBef>
              <a:spcAft>
                <a:spcPts val="0"/>
              </a:spcAft>
              <a:buFont typeface="+mj-lt"/>
              <a:buAutoNum type="arabicPeriod" startAt="6"/>
            </a:pPr>
            <a:r>
              <a:rPr lang="en-US" sz="3200" kern="100" dirty="0">
                <a:latin typeface="Arial" panose="020B0604020202020204" pitchFamily="34" charset="0"/>
                <a:ea typeface="Calibri" panose="020F0502020204030204" pitchFamily="34" charset="0"/>
                <a:cs typeface="Arial" panose="020B0604020202020204" pitchFamily="34" charset="0"/>
              </a:rPr>
              <a:t>Which ISRU system interface considerations are critical to beneficiation system design (flow rates, regolith size, thermal management, etc.)?</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3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0800-86F3-0046-A16B-FBF71F11FD05}"/>
              </a:ext>
            </a:extLst>
          </p:cNvPr>
          <p:cNvSpPr>
            <a:spLocks noGrp="1"/>
          </p:cNvSpPr>
          <p:nvPr>
            <p:ph type="title"/>
          </p:nvPr>
        </p:nvSpPr>
        <p:spPr>
          <a:xfrm>
            <a:off x="4724313" y="276860"/>
            <a:ext cx="6939280" cy="762000"/>
          </a:xfrm>
        </p:spPr>
        <p:txBody>
          <a:bodyPr/>
          <a:lstStyle/>
          <a:p>
            <a:pPr algn="ctr"/>
            <a:r>
              <a:rPr lang="en-US" dirty="0"/>
              <a:t>Agenda</a:t>
            </a:r>
          </a:p>
        </p:txBody>
      </p:sp>
      <p:sp>
        <p:nvSpPr>
          <p:cNvPr id="4" name="Date Placeholder 3">
            <a:extLst>
              <a:ext uri="{FF2B5EF4-FFF2-40B4-BE49-F238E27FC236}">
                <a16:creationId xmlns:a16="http://schemas.microsoft.com/office/drawing/2014/main" id="{3FDF6108-F94E-374C-92DA-0CB3D08AD4FA}"/>
              </a:ext>
            </a:extLst>
          </p:cNvPr>
          <p:cNvSpPr>
            <a:spLocks noGrp="1"/>
          </p:cNvSpPr>
          <p:nvPr>
            <p:ph type="dt" sz="half" idx="14"/>
          </p:nvPr>
        </p:nvSpPr>
        <p:spPr/>
        <p:txBody>
          <a:bodyPr/>
          <a:lstStyle/>
          <a:p>
            <a:fld id="{23C2CCE9-65D5-4615-9B27-785F94F466C1}" type="datetime3">
              <a:rPr lang="en-US" smtClean="0"/>
              <a:t>14 May 2024</a:t>
            </a:fld>
            <a:endParaRPr lang="en-US" dirty="0"/>
          </a:p>
        </p:txBody>
      </p:sp>
      <p:sp>
        <p:nvSpPr>
          <p:cNvPr id="6" name="Slide Number Placeholder 5">
            <a:extLst>
              <a:ext uri="{FF2B5EF4-FFF2-40B4-BE49-F238E27FC236}">
                <a16:creationId xmlns:a16="http://schemas.microsoft.com/office/drawing/2014/main" id="{413E00A2-DE63-884C-AB47-FD1C1FCF43A7}"/>
              </a:ext>
            </a:extLst>
          </p:cNvPr>
          <p:cNvSpPr>
            <a:spLocks noGrp="1"/>
          </p:cNvSpPr>
          <p:nvPr>
            <p:ph type="sldNum" sz="quarter" idx="16"/>
          </p:nvPr>
        </p:nvSpPr>
        <p:spPr/>
        <p:txBody>
          <a:bodyPr/>
          <a:lstStyle/>
          <a:p>
            <a:fld id="{4EBCDCBD-78E1-0D41-A999-31B5EBF8E02C}" type="slidenum">
              <a:rPr lang="en-US" smtClean="0"/>
              <a:pPr/>
              <a:t>2</a:t>
            </a:fld>
            <a:endParaRPr lang="en-US" dirty="0"/>
          </a:p>
        </p:txBody>
      </p:sp>
      <p:sp>
        <p:nvSpPr>
          <p:cNvPr id="9" name="Content Placeholder 2">
            <a:extLst>
              <a:ext uri="{FF2B5EF4-FFF2-40B4-BE49-F238E27FC236}">
                <a16:creationId xmlns:a16="http://schemas.microsoft.com/office/drawing/2014/main" id="{240305AD-6D65-6A4D-BFA5-2A4942425459}"/>
              </a:ext>
            </a:extLst>
          </p:cNvPr>
          <p:cNvSpPr>
            <a:spLocks noGrp="1"/>
          </p:cNvSpPr>
          <p:nvPr>
            <p:ph sz="quarter" idx="13"/>
          </p:nvPr>
        </p:nvSpPr>
        <p:spPr>
          <a:xfrm>
            <a:off x="378040" y="1424372"/>
            <a:ext cx="10559135" cy="3907916"/>
          </a:xfrm>
        </p:spPr>
        <p:txBody>
          <a:bodyPr>
            <a:normAutofit/>
          </a:bodyPr>
          <a:lstStyle/>
          <a:p>
            <a:pPr>
              <a:spcAft>
                <a:spcPts val="600"/>
              </a:spcAft>
            </a:pPr>
            <a:r>
              <a:rPr lang="en-US" dirty="0"/>
              <a:t>General updates and house-keeping</a:t>
            </a:r>
          </a:p>
          <a:p>
            <a:pPr lvl="1">
              <a:spcBef>
                <a:spcPts val="0"/>
              </a:spcBef>
              <a:spcAft>
                <a:spcPts val="400"/>
              </a:spcAft>
            </a:pPr>
            <a:r>
              <a:rPr lang="en-US" dirty="0"/>
              <a:t>APL is happy to consult as appropriate with ISRU related technologies. </a:t>
            </a:r>
            <a:r>
              <a:rPr lang="en-US" b="1" dirty="0"/>
              <a:t>This includes site visits!</a:t>
            </a:r>
            <a:endParaRPr lang="en-US" b="1" dirty="0">
              <a:solidFill>
                <a:srgbClr val="FF0000"/>
              </a:solidFill>
            </a:endParaRPr>
          </a:p>
          <a:p>
            <a:pPr lvl="1">
              <a:spcBef>
                <a:spcPts val="0"/>
              </a:spcBef>
              <a:spcAft>
                <a:spcPts val="400"/>
              </a:spcAft>
            </a:pPr>
            <a:r>
              <a:rPr lang="en-US" dirty="0"/>
              <a:t>Upcoming Meetings</a:t>
            </a:r>
          </a:p>
          <a:p>
            <a:pPr lvl="1">
              <a:spcBef>
                <a:spcPts val="0"/>
              </a:spcBef>
              <a:spcAft>
                <a:spcPts val="400"/>
              </a:spcAft>
            </a:pPr>
            <a:r>
              <a:rPr lang="en-US" dirty="0"/>
              <a:t>Funding Opportunities</a:t>
            </a:r>
          </a:p>
          <a:p>
            <a:pPr lvl="1">
              <a:spcBef>
                <a:spcPts val="0"/>
              </a:spcBef>
              <a:spcAft>
                <a:spcPts val="400"/>
              </a:spcAft>
            </a:pPr>
            <a:endParaRPr lang="en-US" dirty="0"/>
          </a:p>
          <a:p>
            <a:pPr>
              <a:spcBef>
                <a:spcPts val="0"/>
              </a:spcBef>
              <a:spcAft>
                <a:spcPts val="400"/>
              </a:spcAft>
            </a:pPr>
            <a:r>
              <a:rPr lang="en-US" dirty="0"/>
              <a:t>Beneficiation Speakers and Topics:</a:t>
            </a:r>
          </a:p>
          <a:p>
            <a:pPr lvl="1">
              <a:spcBef>
                <a:spcPts val="0"/>
              </a:spcBef>
              <a:spcAft>
                <a:spcPts val="400"/>
              </a:spcAft>
            </a:pPr>
            <a:r>
              <a:rPr lang="en-US" dirty="0"/>
              <a:t>Chris Tolton (Colorado School of Mines): Intro to beneficiation and lunar beneficiation, including use cases, industrial scale, and challenges</a:t>
            </a:r>
          </a:p>
          <a:p>
            <a:pPr lvl="1">
              <a:spcBef>
                <a:spcPts val="0"/>
              </a:spcBef>
              <a:spcAft>
                <a:spcPts val="400"/>
              </a:spcAft>
            </a:pPr>
            <a:r>
              <a:rPr lang="en-US" dirty="0"/>
              <a:t>Kevin Cannon (Colorado School of Mines): Lunar soil classification system</a:t>
            </a:r>
          </a:p>
          <a:p>
            <a:pPr lvl="1">
              <a:spcBef>
                <a:spcPts val="0"/>
              </a:spcBef>
              <a:spcAft>
                <a:spcPts val="400"/>
              </a:spcAft>
            </a:pPr>
            <a:r>
              <a:rPr lang="en-US" dirty="0"/>
              <a:t>David Butler (SLB): </a:t>
            </a:r>
            <a:r>
              <a:rPr lang="en-US" dirty="0" err="1"/>
              <a:t>MCSifter</a:t>
            </a:r>
            <a:r>
              <a:rPr lang="en-US" dirty="0"/>
              <a:t> lunar beneficiation tool</a:t>
            </a:r>
          </a:p>
          <a:p>
            <a:pPr lvl="1">
              <a:spcBef>
                <a:spcPts val="0"/>
              </a:spcBef>
              <a:spcAft>
                <a:spcPts val="400"/>
              </a:spcAft>
            </a:pPr>
            <a:r>
              <a:rPr lang="en-US" dirty="0"/>
              <a:t>Xu Wang (University of Colorado, Boulder): CLIFF DIVER lunar beneficiation tool</a:t>
            </a:r>
          </a:p>
          <a:p>
            <a:pPr lvl="1">
              <a:spcBef>
                <a:spcPts val="0"/>
              </a:spcBef>
              <a:spcAft>
                <a:spcPts val="400"/>
              </a:spcAft>
            </a:pPr>
            <a:endParaRPr lang="en-US" dirty="0"/>
          </a:p>
          <a:p>
            <a:pPr>
              <a:spcBef>
                <a:spcPts val="0"/>
              </a:spcBef>
              <a:spcAft>
                <a:spcPts val="400"/>
              </a:spcAft>
            </a:pPr>
            <a:r>
              <a:rPr lang="en-US" dirty="0"/>
              <a:t>Open Discussion with Community</a:t>
            </a:r>
          </a:p>
          <a:p>
            <a:pPr lvl="1">
              <a:spcBef>
                <a:spcPts val="0"/>
              </a:spcBef>
              <a:spcAft>
                <a:spcPts val="400"/>
              </a:spcAft>
            </a:pPr>
            <a:r>
              <a:rPr lang="en-US" dirty="0"/>
              <a:t>Bring your questions and ideas! Much of this meeting is reserved for audience Q&amp;A and open discussion.</a:t>
            </a:r>
          </a:p>
          <a:p>
            <a:pPr lvl="1">
              <a:spcBef>
                <a:spcPts val="0"/>
              </a:spcBef>
              <a:spcAft>
                <a:spcPts val="400"/>
              </a:spcAft>
            </a:pPr>
            <a:r>
              <a:rPr lang="en-US" dirty="0"/>
              <a:t>We’ll have Zoom polls toward the end to help propel the conversation.</a:t>
            </a:r>
          </a:p>
          <a:p>
            <a:pPr>
              <a:spcAft>
                <a:spcPts val="600"/>
              </a:spcAft>
            </a:pPr>
            <a:endParaRPr lang="en-US" dirty="0"/>
          </a:p>
        </p:txBody>
      </p:sp>
    </p:spTree>
    <p:extLst>
      <p:ext uri="{BB962C8B-B14F-4D97-AF65-F5344CB8AC3E}">
        <p14:creationId xmlns:p14="http://schemas.microsoft.com/office/powerpoint/2010/main" val="1208440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F6753A-3D94-D24C-8317-B19910F1BCA6}"/>
              </a:ext>
            </a:extLst>
          </p:cNvPr>
          <p:cNvSpPr>
            <a:spLocks noGrp="1"/>
          </p:cNvSpPr>
          <p:nvPr>
            <p:ph type="title"/>
          </p:nvPr>
        </p:nvSpPr>
        <p:spPr>
          <a:xfrm>
            <a:off x="5278318" y="273244"/>
            <a:ext cx="5801360" cy="762000"/>
          </a:xfrm>
        </p:spPr>
        <p:txBody>
          <a:bodyPr/>
          <a:lstStyle/>
          <a:p>
            <a:r>
              <a:rPr lang="en-US" dirty="0"/>
              <a:t>Notable News</a:t>
            </a:r>
          </a:p>
        </p:txBody>
      </p:sp>
      <p:sp>
        <p:nvSpPr>
          <p:cNvPr id="4" name="Date Placeholder 3">
            <a:extLst>
              <a:ext uri="{FF2B5EF4-FFF2-40B4-BE49-F238E27FC236}">
                <a16:creationId xmlns:a16="http://schemas.microsoft.com/office/drawing/2014/main" id="{DEB141DF-3881-9F4C-B98D-E3C32D31A0D0}"/>
              </a:ext>
            </a:extLst>
          </p:cNvPr>
          <p:cNvSpPr>
            <a:spLocks noGrp="1"/>
          </p:cNvSpPr>
          <p:nvPr>
            <p:ph type="dt" sz="half" idx="10"/>
          </p:nvPr>
        </p:nvSpPr>
        <p:spPr/>
        <p:txBody>
          <a:bodyPr/>
          <a:lstStyle/>
          <a:p>
            <a:fld id="{9324A27A-71D7-D144-92D7-2DC26EE9771C}" type="datetime3">
              <a:rPr lang="en-US" smtClean="0"/>
              <a:t>14 May 2024</a:t>
            </a:fld>
            <a:endParaRPr lang="en-US" dirty="0"/>
          </a:p>
        </p:txBody>
      </p:sp>
      <p:sp>
        <p:nvSpPr>
          <p:cNvPr id="6" name="Slide Number Placeholder 5">
            <a:extLst>
              <a:ext uri="{FF2B5EF4-FFF2-40B4-BE49-F238E27FC236}">
                <a16:creationId xmlns:a16="http://schemas.microsoft.com/office/drawing/2014/main" id="{A1ADE05B-B052-C042-A6B4-D00E38022161}"/>
              </a:ext>
            </a:extLst>
          </p:cNvPr>
          <p:cNvSpPr>
            <a:spLocks noGrp="1"/>
          </p:cNvSpPr>
          <p:nvPr>
            <p:ph type="sldNum" sz="quarter" idx="12"/>
          </p:nvPr>
        </p:nvSpPr>
        <p:spPr/>
        <p:txBody>
          <a:bodyPr/>
          <a:lstStyle/>
          <a:p>
            <a:fld id="{4EBCDCBD-78E1-0D41-A999-31B5EBF8E02C}" type="slidenum">
              <a:rPr lang="en-US" smtClean="0"/>
              <a:pPr/>
              <a:t>3</a:t>
            </a:fld>
            <a:endParaRPr lang="en-US" dirty="0"/>
          </a:p>
        </p:txBody>
      </p:sp>
      <p:sp>
        <p:nvSpPr>
          <p:cNvPr id="2" name="TextBox 1">
            <a:extLst>
              <a:ext uri="{FF2B5EF4-FFF2-40B4-BE49-F238E27FC236}">
                <a16:creationId xmlns:a16="http://schemas.microsoft.com/office/drawing/2014/main" id="{1DCE7D8A-AABD-A4D7-1771-9B9523F908A6}"/>
              </a:ext>
            </a:extLst>
          </p:cNvPr>
          <p:cNvSpPr txBox="1"/>
          <p:nvPr/>
        </p:nvSpPr>
        <p:spPr>
          <a:xfrm>
            <a:off x="98687" y="1770503"/>
            <a:ext cx="5397126" cy="400110"/>
          </a:xfrm>
          <a:prstGeom prst="rect">
            <a:avLst/>
          </a:prstGeom>
          <a:solidFill>
            <a:srgbClr val="595959">
              <a:alpha val="76000"/>
            </a:srgbClr>
          </a:solidFill>
          <a:ln w="19050">
            <a:noFill/>
          </a:ln>
        </p:spPr>
        <p:txBody>
          <a:bodyPr wrap="square" rtlCol="0">
            <a:spAutoFit/>
          </a:bodyPr>
          <a:lstStyle/>
          <a:p>
            <a:pPr algn="ctr"/>
            <a:r>
              <a:rPr lang="en-US" sz="2000" b="1" dirty="0" err="1">
                <a:solidFill>
                  <a:schemeClr val="bg1"/>
                </a:solidFill>
              </a:rPr>
              <a:t>Chang’e</a:t>
            </a:r>
            <a:r>
              <a:rPr lang="en-US" sz="2000" b="1" dirty="0">
                <a:solidFill>
                  <a:schemeClr val="bg1"/>
                </a:solidFill>
              </a:rPr>
              <a:t> 6 Sample Return Launch</a:t>
            </a:r>
            <a:endParaRPr lang="en-US" dirty="0">
              <a:solidFill>
                <a:schemeClr val="bg1"/>
              </a:solidFill>
            </a:endParaRPr>
          </a:p>
        </p:txBody>
      </p:sp>
      <p:sp>
        <p:nvSpPr>
          <p:cNvPr id="8" name="TextBox 7">
            <a:extLst>
              <a:ext uri="{FF2B5EF4-FFF2-40B4-BE49-F238E27FC236}">
                <a16:creationId xmlns:a16="http://schemas.microsoft.com/office/drawing/2014/main" id="{002DDA83-FDCD-B5BE-2358-80461E15165B}"/>
              </a:ext>
            </a:extLst>
          </p:cNvPr>
          <p:cNvSpPr txBox="1"/>
          <p:nvPr/>
        </p:nvSpPr>
        <p:spPr>
          <a:xfrm>
            <a:off x="5632174" y="1109191"/>
            <a:ext cx="6559826" cy="1015663"/>
          </a:xfrm>
          <a:prstGeom prst="rect">
            <a:avLst/>
          </a:prstGeom>
          <a:solidFill>
            <a:srgbClr val="595959">
              <a:alpha val="76000"/>
            </a:srgbClr>
          </a:solidFill>
          <a:ln w="19050">
            <a:noFill/>
          </a:ln>
        </p:spPr>
        <p:txBody>
          <a:bodyPr wrap="square" rtlCol="0">
            <a:spAutoFit/>
          </a:bodyPr>
          <a:lstStyle/>
          <a:p>
            <a:pPr algn="ctr"/>
            <a:r>
              <a:rPr lang="en-US" sz="2000" b="1" dirty="0">
                <a:solidFill>
                  <a:schemeClr val="bg1"/>
                </a:solidFill>
              </a:rPr>
              <a:t>NASA and Japan Sign Agreement </a:t>
            </a:r>
          </a:p>
          <a:p>
            <a:pPr algn="ctr"/>
            <a:r>
              <a:rPr lang="en-US" sz="2000" dirty="0">
                <a:solidFill>
                  <a:schemeClr val="bg1"/>
                </a:solidFill>
              </a:rPr>
              <a:t>NASA to send 2 Japanese Astronauts to the Moon and JAXA to design rover with mobile habitat and laboratory</a:t>
            </a:r>
            <a:endParaRPr lang="en-US" dirty="0">
              <a:solidFill>
                <a:schemeClr val="bg1"/>
              </a:solidFill>
            </a:endParaRPr>
          </a:p>
        </p:txBody>
      </p:sp>
      <p:pic>
        <p:nvPicPr>
          <p:cNvPr id="1026" name="Picture 2">
            <a:extLst>
              <a:ext uri="{FF2B5EF4-FFF2-40B4-BE49-F238E27FC236}">
                <a16:creationId xmlns:a16="http://schemas.microsoft.com/office/drawing/2014/main" id="{AF11E3F9-36F1-F54D-FCEF-8BE52CCD9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174" y="2198801"/>
            <a:ext cx="6522099" cy="3989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A3EA1C-E04C-BB42-9032-10702A187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87" y="2275209"/>
            <a:ext cx="5397126" cy="335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7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686" y="272153"/>
            <a:ext cx="7508240" cy="762000"/>
          </a:xfrm>
        </p:spPr>
        <p:txBody>
          <a:bodyPr/>
          <a:lstStyle/>
          <a:p>
            <a:r>
              <a:rPr lang="en-US" dirty="0"/>
              <a:t>Upcoming Meetings</a:t>
            </a:r>
          </a:p>
        </p:txBody>
      </p:sp>
      <p:sp>
        <p:nvSpPr>
          <p:cNvPr id="3" name="Content Placeholder 2"/>
          <p:cNvSpPr>
            <a:spLocks noGrp="1"/>
          </p:cNvSpPr>
          <p:nvPr>
            <p:ph idx="1"/>
          </p:nvPr>
        </p:nvSpPr>
        <p:spPr>
          <a:xfrm>
            <a:off x="288236" y="1371600"/>
            <a:ext cx="11661690" cy="4813012"/>
          </a:xfrm>
        </p:spPr>
        <p:txBody>
          <a:bodyPr>
            <a:normAutofit fontScale="77500" lnSpcReduction="20000"/>
          </a:bodyPr>
          <a:lstStyle/>
          <a:p>
            <a:pPr>
              <a:lnSpc>
                <a:spcPct val="110000"/>
              </a:lnSpc>
              <a:spcBef>
                <a:spcPts val="0"/>
              </a:spcBef>
              <a:spcAft>
                <a:spcPts val="600"/>
              </a:spcAft>
            </a:pPr>
            <a:r>
              <a:rPr lang="en-US" b="1" dirty="0"/>
              <a:t>NASA-USGS Workshop: Planetary subsurface exploration for science and resources (May 21-22)</a:t>
            </a:r>
          </a:p>
          <a:p>
            <a:pPr lvl="1">
              <a:lnSpc>
                <a:spcPct val="110000"/>
              </a:lnSpc>
              <a:spcBef>
                <a:spcPts val="0"/>
              </a:spcBef>
              <a:spcAft>
                <a:spcPts val="600"/>
              </a:spcAft>
            </a:pPr>
            <a:r>
              <a:rPr lang="en-US" dirty="0"/>
              <a:t>NASA and USGS combined workshop of ISRU that will be held in Moffett Field, California on May 21-22. </a:t>
            </a:r>
          </a:p>
          <a:p>
            <a:pPr lvl="1">
              <a:lnSpc>
                <a:spcPct val="110000"/>
              </a:lnSpc>
              <a:spcBef>
                <a:spcPts val="0"/>
              </a:spcBef>
              <a:spcAft>
                <a:spcPts val="600"/>
              </a:spcAft>
            </a:pPr>
            <a:r>
              <a:rPr lang="en-US" dirty="0"/>
              <a:t>You can register at: </a:t>
            </a:r>
            <a:r>
              <a:rPr lang="en-US" dirty="0">
                <a:hlinkClick r:id="rId3"/>
              </a:rPr>
              <a:t>https://sservi.nasa.gov/nasa-usgs-workshop/</a:t>
            </a:r>
            <a:r>
              <a:rPr lang="en-US" dirty="0"/>
              <a:t> </a:t>
            </a:r>
          </a:p>
          <a:p>
            <a:pPr>
              <a:lnSpc>
                <a:spcPct val="110000"/>
              </a:lnSpc>
              <a:spcBef>
                <a:spcPts val="0"/>
              </a:spcBef>
              <a:spcAft>
                <a:spcPts val="600"/>
              </a:spcAft>
            </a:pPr>
            <a:r>
              <a:rPr lang="en-US" b="1" dirty="0"/>
              <a:t>Paris Open Science (May 23-25 – dates potentially being postponed!)</a:t>
            </a:r>
          </a:p>
          <a:p>
            <a:pPr lvl="1">
              <a:lnSpc>
                <a:spcPct val="110000"/>
              </a:lnSpc>
              <a:spcBef>
                <a:spcPts val="0"/>
              </a:spcBef>
              <a:spcAft>
                <a:spcPts val="600"/>
              </a:spcAft>
            </a:pPr>
            <a:r>
              <a:rPr lang="en-US" dirty="0"/>
              <a:t>Space science &amp; technology, fusion energy, robotics &amp; AI, etc.</a:t>
            </a:r>
          </a:p>
          <a:p>
            <a:pPr lvl="1">
              <a:lnSpc>
                <a:spcPct val="110000"/>
              </a:lnSpc>
              <a:spcBef>
                <a:spcPts val="0"/>
              </a:spcBef>
              <a:spcAft>
                <a:spcPts val="600"/>
              </a:spcAft>
            </a:pPr>
            <a:r>
              <a:rPr lang="en-US" dirty="0">
                <a:hlinkClick r:id="rId4"/>
              </a:rPr>
              <a:t>http://paris-open-</a:t>
            </a:r>
            <a:r>
              <a:rPr lang="en-US" dirty="0" err="1">
                <a:hlinkClick r:id="rId4"/>
              </a:rPr>
              <a:t>science.org</a:t>
            </a:r>
            <a:endParaRPr lang="en-US" dirty="0"/>
          </a:p>
          <a:p>
            <a:pPr>
              <a:lnSpc>
                <a:spcPct val="110000"/>
              </a:lnSpc>
              <a:spcBef>
                <a:spcPts val="0"/>
              </a:spcBef>
              <a:spcAft>
                <a:spcPts val="600"/>
              </a:spcAft>
            </a:pPr>
            <a:r>
              <a:rPr lang="en-US" b="1" dirty="0"/>
              <a:t>Space Resources Roundtable (June 4-7)</a:t>
            </a:r>
          </a:p>
          <a:p>
            <a:pPr lvl="1">
              <a:lnSpc>
                <a:spcPct val="110000"/>
              </a:lnSpc>
              <a:spcBef>
                <a:spcPts val="0"/>
              </a:spcBef>
              <a:spcAft>
                <a:spcPts val="600"/>
              </a:spcAft>
            </a:pPr>
            <a:r>
              <a:rPr lang="en-US" dirty="0">
                <a:hlinkClick r:id="rId5"/>
              </a:rPr>
              <a:t>https://learn.mines.edu/srr/</a:t>
            </a:r>
            <a:r>
              <a:rPr lang="en-US" dirty="0"/>
              <a:t> </a:t>
            </a:r>
          </a:p>
          <a:p>
            <a:pPr lvl="1">
              <a:lnSpc>
                <a:spcPct val="110000"/>
              </a:lnSpc>
              <a:spcBef>
                <a:spcPts val="0"/>
              </a:spcBef>
              <a:spcAft>
                <a:spcPts val="600"/>
              </a:spcAft>
            </a:pPr>
            <a:r>
              <a:rPr lang="en-US" dirty="0"/>
              <a:t>Looking forward to seeing you all there!</a:t>
            </a:r>
          </a:p>
          <a:p>
            <a:pPr>
              <a:lnSpc>
                <a:spcPct val="110000"/>
              </a:lnSpc>
              <a:spcBef>
                <a:spcPts val="0"/>
              </a:spcBef>
              <a:spcAft>
                <a:spcPts val="600"/>
              </a:spcAft>
            </a:pPr>
            <a:r>
              <a:rPr lang="en-US" b="1" dirty="0"/>
              <a:t>International Conference on Environmental Systems (ICES) (July 21-25)</a:t>
            </a:r>
          </a:p>
          <a:p>
            <a:pPr lvl="1">
              <a:lnSpc>
                <a:spcPct val="110000"/>
              </a:lnSpc>
              <a:spcBef>
                <a:spcPts val="0"/>
              </a:spcBef>
              <a:spcAft>
                <a:spcPts val="600"/>
              </a:spcAft>
            </a:pPr>
            <a:r>
              <a:rPr lang="en-US" dirty="0">
                <a:hlinkClick r:id="rId6"/>
              </a:rPr>
              <a:t>https://www.ices.space/call-for-paper-2024/</a:t>
            </a:r>
            <a:endParaRPr lang="en-US" dirty="0"/>
          </a:p>
          <a:p>
            <a:pPr lvl="1">
              <a:lnSpc>
                <a:spcPct val="110000"/>
              </a:lnSpc>
              <a:spcBef>
                <a:spcPts val="0"/>
              </a:spcBef>
              <a:spcAft>
                <a:spcPts val="600"/>
              </a:spcAft>
            </a:pPr>
            <a:r>
              <a:rPr lang="en-US" dirty="0"/>
              <a:t>Sessions include: “Advanced Technologies for In-Situ Resource Utilization”, “Space Architecture”, “Planetary and Spacecraft Dust Properties and Mitigation Technologies”, “Human/Robotics System Integration”</a:t>
            </a:r>
          </a:p>
          <a:p>
            <a:pPr marL="0" indent="0">
              <a:lnSpc>
                <a:spcPct val="110000"/>
              </a:lnSpc>
              <a:spcBef>
                <a:spcPts val="0"/>
              </a:spcBef>
              <a:spcAft>
                <a:spcPts val="600"/>
              </a:spcAft>
              <a:buNone/>
            </a:pPr>
            <a:endParaRPr lang="en-US" sz="2800" b="1" dirty="0"/>
          </a:p>
          <a:p>
            <a:pPr marL="0" indent="0">
              <a:lnSpc>
                <a:spcPct val="110000"/>
              </a:lnSpc>
              <a:spcBef>
                <a:spcPts val="0"/>
              </a:spcBef>
              <a:spcAft>
                <a:spcPts val="600"/>
              </a:spcAft>
              <a:buNone/>
            </a:pPr>
            <a:endParaRPr lang="en-US" sz="2800" b="1" dirty="0"/>
          </a:p>
          <a:p>
            <a:pPr marL="0" indent="0">
              <a:lnSpc>
                <a:spcPct val="110000"/>
              </a:lnSpc>
              <a:spcBef>
                <a:spcPts val="0"/>
              </a:spcBef>
              <a:spcAft>
                <a:spcPts val="600"/>
              </a:spcAft>
              <a:buNone/>
            </a:pPr>
            <a:endParaRPr lang="en-US" sz="2800" b="1" dirty="0"/>
          </a:p>
          <a:p>
            <a:pPr>
              <a:lnSpc>
                <a:spcPct val="110000"/>
              </a:lnSpc>
              <a:spcBef>
                <a:spcPts val="0"/>
              </a:spcBef>
              <a:spcAft>
                <a:spcPts val="600"/>
              </a:spcAft>
            </a:pPr>
            <a:r>
              <a:rPr lang="en-US" sz="2800" b="1" dirty="0"/>
              <a:t>ISRU FG Meetings have moved to third Wednesdays at </a:t>
            </a:r>
            <a:r>
              <a:rPr lang="en-US" sz="2800" b="1" u="sng" dirty="0"/>
              <a:t>11am ET</a:t>
            </a:r>
          </a:p>
        </p:txBody>
      </p:sp>
      <p:sp>
        <p:nvSpPr>
          <p:cNvPr id="4" name="Date Placeholder 3"/>
          <p:cNvSpPr>
            <a:spLocks noGrp="1"/>
          </p:cNvSpPr>
          <p:nvPr>
            <p:ph type="dt" sz="half" idx="10"/>
          </p:nvPr>
        </p:nvSpPr>
        <p:spPr/>
        <p:txBody>
          <a:bodyPr/>
          <a:lstStyle/>
          <a:p>
            <a:fld id="{24B93144-C76E-764F-93FB-58C67DB58A80}" type="datetime3">
              <a:rPr lang="en-US" smtClean="0"/>
              <a:t>14 May 2024</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4</a:t>
            </a:fld>
            <a:endParaRPr lang="en-US" dirty="0"/>
          </a:p>
        </p:txBody>
      </p:sp>
    </p:spTree>
    <p:extLst>
      <p:ext uri="{BB962C8B-B14F-4D97-AF65-F5344CB8AC3E}">
        <p14:creationId xmlns:p14="http://schemas.microsoft.com/office/powerpoint/2010/main" val="4175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0C5A-C583-83AA-4708-9DD74E023A48}"/>
              </a:ext>
            </a:extLst>
          </p:cNvPr>
          <p:cNvSpPr>
            <a:spLocks noGrp="1"/>
          </p:cNvSpPr>
          <p:nvPr>
            <p:ph type="title"/>
          </p:nvPr>
        </p:nvSpPr>
        <p:spPr>
          <a:xfrm>
            <a:off x="5366657" y="157843"/>
            <a:ext cx="5671457" cy="762000"/>
          </a:xfrm>
        </p:spPr>
        <p:txBody>
          <a:bodyPr/>
          <a:lstStyle/>
          <a:p>
            <a:r>
              <a:rPr lang="en-US" dirty="0"/>
              <a:t>ISRU June Telecon: Lightning Talks!</a:t>
            </a:r>
          </a:p>
        </p:txBody>
      </p:sp>
      <p:sp>
        <p:nvSpPr>
          <p:cNvPr id="3" name="Content Placeholder 2">
            <a:extLst>
              <a:ext uri="{FF2B5EF4-FFF2-40B4-BE49-F238E27FC236}">
                <a16:creationId xmlns:a16="http://schemas.microsoft.com/office/drawing/2014/main" id="{EC5B5D73-D817-C108-E422-7060DB64AED0}"/>
              </a:ext>
            </a:extLst>
          </p:cNvPr>
          <p:cNvSpPr>
            <a:spLocks noGrp="1"/>
          </p:cNvSpPr>
          <p:nvPr>
            <p:ph idx="1"/>
          </p:nvPr>
        </p:nvSpPr>
        <p:spPr>
          <a:xfrm>
            <a:off x="952500" y="1719943"/>
            <a:ext cx="10287000" cy="4452258"/>
          </a:xfrm>
        </p:spPr>
        <p:txBody>
          <a:bodyPr/>
          <a:lstStyle/>
          <a:p>
            <a:r>
              <a:rPr lang="en-US" dirty="0"/>
              <a:t>On June 19, the ISRU Focus Group will host a telecon dedicated to community lightning talks and networking.</a:t>
            </a:r>
          </a:p>
          <a:p>
            <a:pPr lvl="1"/>
            <a:r>
              <a:rPr lang="en-US" dirty="0"/>
              <a:t>First half: lightning talks from you!</a:t>
            </a:r>
          </a:p>
          <a:p>
            <a:pPr lvl="1"/>
            <a:r>
              <a:rPr lang="en-US" dirty="0"/>
              <a:t>Second half: each lightning talk speaker will have their own Zoom breakout room to host their own mini-Q&amp;A, networking, collaboration discussions and opportunities, etc.</a:t>
            </a:r>
          </a:p>
          <a:p>
            <a:r>
              <a:rPr lang="en-US" dirty="0"/>
              <a:t>Lightning talk: One slide, two minutes.</a:t>
            </a:r>
          </a:p>
          <a:p>
            <a:r>
              <a:rPr lang="en-US" b="1" dirty="0"/>
              <a:t>Slide submission deadline: June 16, 2024 (end of day).</a:t>
            </a:r>
          </a:p>
          <a:p>
            <a:endParaRPr lang="en-US" dirty="0"/>
          </a:p>
          <a:p>
            <a:r>
              <a:rPr lang="en-US" dirty="0">
                <a:hlinkClick r:id="rId2"/>
              </a:rPr>
              <a:t>https://jhuapl.app.box.com/f/2e7560300642496c8835457b4830caff</a:t>
            </a:r>
            <a:r>
              <a:rPr lang="en-US" dirty="0"/>
              <a:t> </a:t>
            </a:r>
          </a:p>
          <a:p>
            <a:endParaRPr lang="en-US" dirty="0"/>
          </a:p>
        </p:txBody>
      </p:sp>
      <p:sp>
        <p:nvSpPr>
          <p:cNvPr id="4" name="Date Placeholder 3">
            <a:extLst>
              <a:ext uri="{FF2B5EF4-FFF2-40B4-BE49-F238E27FC236}">
                <a16:creationId xmlns:a16="http://schemas.microsoft.com/office/drawing/2014/main" id="{43D00A5B-23E0-11F0-0D31-2E9F7A60E63B}"/>
              </a:ext>
            </a:extLst>
          </p:cNvPr>
          <p:cNvSpPr>
            <a:spLocks noGrp="1"/>
          </p:cNvSpPr>
          <p:nvPr>
            <p:ph type="dt" sz="half" idx="10"/>
          </p:nvPr>
        </p:nvSpPr>
        <p:spPr/>
        <p:txBody>
          <a:bodyPr/>
          <a:lstStyle/>
          <a:p>
            <a:fld id="{24B93144-C76E-764F-93FB-58C67DB58A80}" type="datetime3">
              <a:rPr lang="en-US" smtClean="0"/>
              <a:t>14 May 2024</a:t>
            </a:fld>
            <a:endParaRPr lang="en-US" dirty="0"/>
          </a:p>
        </p:txBody>
      </p:sp>
      <p:sp>
        <p:nvSpPr>
          <p:cNvPr id="5" name="Footer Placeholder 4">
            <a:extLst>
              <a:ext uri="{FF2B5EF4-FFF2-40B4-BE49-F238E27FC236}">
                <a16:creationId xmlns:a16="http://schemas.microsoft.com/office/drawing/2014/main" id="{0271305F-973B-CAF6-075D-8DD9ACAEAB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771146-E3BA-389D-DAA1-5BEF704FFD9A}"/>
              </a:ext>
            </a:extLst>
          </p:cNvPr>
          <p:cNvSpPr>
            <a:spLocks noGrp="1"/>
          </p:cNvSpPr>
          <p:nvPr>
            <p:ph type="sldNum" sz="quarter" idx="12"/>
          </p:nvPr>
        </p:nvSpPr>
        <p:spPr/>
        <p:txBody>
          <a:bodyPr/>
          <a:lstStyle/>
          <a:p>
            <a:fld id="{4EBCDCBD-78E1-0D41-A999-31B5EBF8E02C}" type="slidenum">
              <a:rPr lang="en-US" smtClean="0"/>
              <a:pPr/>
              <a:t>5</a:t>
            </a:fld>
            <a:endParaRPr lang="en-US" dirty="0"/>
          </a:p>
        </p:txBody>
      </p:sp>
      <p:pic>
        <p:nvPicPr>
          <p:cNvPr id="8" name="Picture 7">
            <a:extLst>
              <a:ext uri="{FF2B5EF4-FFF2-40B4-BE49-F238E27FC236}">
                <a16:creationId xmlns:a16="http://schemas.microsoft.com/office/drawing/2014/main" id="{E688B8B9-763E-3A7F-4B85-74CC5B59D1EA}"/>
              </a:ext>
            </a:extLst>
          </p:cNvPr>
          <p:cNvPicPr>
            <a:picLocks noChangeAspect="1"/>
          </p:cNvPicPr>
          <p:nvPr/>
        </p:nvPicPr>
        <p:blipFill>
          <a:blip r:embed="rId3">
            <a:duotone>
              <a:prstClr val="black"/>
              <a:schemeClr val="accent4">
                <a:tint val="45000"/>
                <a:satMod val="400000"/>
              </a:schemeClr>
            </a:duotone>
          </a:blip>
          <a:stretch>
            <a:fillRect/>
          </a:stretch>
        </p:blipFill>
        <p:spPr>
          <a:xfrm>
            <a:off x="9317579" y="3846237"/>
            <a:ext cx="2490107" cy="2490107"/>
          </a:xfrm>
          <a:prstGeom prst="rect">
            <a:avLst/>
          </a:prstGeom>
        </p:spPr>
      </p:pic>
    </p:spTree>
    <p:extLst>
      <p:ext uri="{BB962C8B-B14F-4D97-AF65-F5344CB8AC3E}">
        <p14:creationId xmlns:p14="http://schemas.microsoft.com/office/powerpoint/2010/main" val="31873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564" y="278117"/>
            <a:ext cx="8403436" cy="762000"/>
          </a:xfrm>
        </p:spPr>
        <p:txBody>
          <a:bodyPr/>
          <a:lstStyle/>
          <a:p>
            <a:r>
              <a:rPr lang="en-US" dirty="0"/>
              <a:t>Funding &amp; Opportunities</a:t>
            </a:r>
          </a:p>
        </p:txBody>
      </p:sp>
      <p:sp>
        <p:nvSpPr>
          <p:cNvPr id="3" name="Content Placeholder 2"/>
          <p:cNvSpPr>
            <a:spLocks noGrp="1"/>
          </p:cNvSpPr>
          <p:nvPr>
            <p:ph idx="1"/>
          </p:nvPr>
        </p:nvSpPr>
        <p:spPr>
          <a:xfrm>
            <a:off x="288234" y="805543"/>
            <a:ext cx="11404655" cy="5694945"/>
          </a:xfrm>
        </p:spPr>
        <p:txBody>
          <a:bodyPr>
            <a:normAutofit fontScale="92500" lnSpcReduction="20000"/>
          </a:bodyPr>
          <a:lstStyle/>
          <a:p>
            <a:pPr marL="325437" indent="-342900">
              <a:lnSpc>
                <a:spcPct val="110000"/>
              </a:lnSpc>
              <a:spcBef>
                <a:spcPts val="0"/>
              </a:spcBef>
              <a:spcAft>
                <a:spcPts val="600"/>
              </a:spcAft>
              <a:buFont typeface="Arial" panose="020B0604020202020204" pitchFamily="34" charset="0"/>
              <a:buChar char="•"/>
              <a:defRPr/>
            </a:pPr>
            <a:r>
              <a:rPr lang="en-US" sz="1900" b="1" dirty="0">
                <a:solidFill>
                  <a:srgbClr val="FFFFFF"/>
                </a:solidFill>
                <a:latin typeface="Arial" panose="020B0604020202020204"/>
              </a:rPr>
              <a:t>ROSES 2024: F.21 Economic, Social, and Policy Analyses of Lunar Surface Sustainability: Deadline May 17</a:t>
            </a:r>
          </a:p>
          <a:p>
            <a:pPr lvl="1">
              <a:lnSpc>
                <a:spcPct val="110000"/>
              </a:lnSpc>
              <a:spcBef>
                <a:spcPts val="0"/>
              </a:spcBef>
              <a:spcAft>
                <a:spcPts val="600"/>
              </a:spcAft>
              <a:buFont typeface="Arial" panose="020B0604020202020204" pitchFamily="34" charset="0"/>
              <a:buChar char="•"/>
              <a:defRPr/>
            </a:pPr>
            <a:r>
              <a:rPr lang="en-US" dirty="0">
                <a:solidFill>
                  <a:srgbClr val="FFFFFF"/>
                </a:solidFill>
                <a:latin typeface="Arial" panose="020B0604020202020204"/>
                <a:hlinkClick r:id="rId3"/>
              </a:rPr>
              <a:t>https://nspires.nasaprs.com/external/solicitations/summary.do?solId=%7b48D6B21B-0171-D79D-E111-BCDFCC02E0F0%7d&amp;path=&amp;method=init</a:t>
            </a:r>
            <a:endParaRPr lang="en-US" dirty="0">
              <a:solidFill>
                <a:srgbClr val="FFFFFF"/>
              </a:solidFill>
              <a:latin typeface="Arial" panose="020B0604020202020204"/>
            </a:endParaRPr>
          </a:p>
          <a:p>
            <a:pPr lvl="1">
              <a:lnSpc>
                <a:spcPct val="110000"/>
              </a:lnSpc>
              <a:spcBef>
                <a:spcPts val="0"/>
              </a:spcBef>
              <a:spcAft>
                <a:spcPts val="600"/>
              </a:spcAft>
              <a:buFont typeface="Arial" panose="020B0604020202020204" pitchFamily="34" charset="0"/>
              <a:buChar char="•"/>
              <a:defRPr/>
            </a:pPr>
            <a:r>
              <a:rPr lang="en-US" dirty="0">
                <a:solidFill>
                  <a:srgbClr val="FFFFFF"/>
                </a:solidFill>
                <a:latin typeface="Arial" panose="020B0604020202020204"/>
              </a:rPr>
              <a:t>Solicitation for proposals to evaluate the economic, social, and political elements of lunar surface sustainability</a:t>
            </a:r>
          </a:p>
          <a:p>
            <a:pPr>
              <a:lnSpc>
                <a:spcPct val="110000"/>
              </a:lnSpc>
              <a:spcBef>
                <a:spcPts val="0"/>
              </a:spcBef>
              <a:spcAft>
                <a:spcPts val="600"/>
              </a:spcAft>
              <a:buFont typeface="Arial" panose="020B0604020202020204" pitchFamily="34" charset="0"/>
              <a:buChar char="•"/>
              <a:defRPr/>
            </a:pPr>
            <a:r>
              <a:rPr lang="en-US" sz="1900" b="1" dirty="0"/>
              <a:t>ROSES 2024: C.8 Lunar Data Analysis Program: Deadline April 30, 2025</a:t>
            </a:r>
          </a:p>
          <a:p>
            <a:pPr lvl="1">
              <a:lnSpc>
                <a:spcPct val="110000"/>
              </a:lnSpc>
              <a:spcBef>
                <a:spcPts val="0"/>
              </a:spcBef>
              <a:spcAft>
                <a:spcPts val="600"/>
              </a:spcAft>
              <a:buFont typeface="Arial" panose="020B0604020202020204" pitchFamily="34" charset="0"/>
              <a:buChar char="•"/>
              <a:defRPr/>
            </a:pPr>
            <a:r>
              <a:rPr lang="en-US" dirty="0">
                <a:hlinkClick r:id="rId4"/>
              </a:rPr>
              <a:t>https://nspires.nasaprs.com/external/solicitations/summary!init.do?solId={CD554FF5-5F05-3833-5120-985C271695D7}&amp;path=open</a:t>
            </a:r>
            <a:endParaRPr lang="en-US" dirty="0"/>
          </a:p>
          <a:p>
            <a:pPr lvl="1">
              <a:lnSpc>
                <a:spcPct val="110000"/>
              </a:lnSpc>
              <a:spcBef>
                <a:spcPts val="0"/>
              </a:spcBef>
              <a:spcAft>
                <a:spcPts val="600"/>
              </a:spcAft>
              <a:buFont typeface="Arial" panose="020B0604020202020204" pitchFamily="34" charset="0"/>
              <a:buChar char="•"/>
              <a:defRPr/>
            </a:pPr>
            <a:r>
              <a:rPr lang="en-US" dirty="0"/>
              <a:t>More science than tech, but likely still relevant to many in community: analysis of data from missions for use in lunar science investigations.</a:t>
            </a:r>
          </a:p>
          <a:p>
            <a:pPr>
              <a:lnSpc>
                <a:spcPct val="110000"/>
              </a:lnSpc>
              <a:spcBef>
                <a:spcPts val="0"/>
              </a:spcBef>
              <a:spcAft>
                <a:spcPts val="600"/>
              </a:spcAft>
              <a:buFont typeface="Arial" panose="020B0604020202020204" pitchFamily="34" charset="0"/>
              <a:buChar char="•"/>
              <a:defRPr/>
            </a:pPr>
            <a:r>
              <a:rPr lang="en-US" sz="1900" b="1" dirty="0"/>
              <a:t>SBIRs and STTRs</a:t>
            </a:r>
          </a:p>
          <a:p>
            <a:pPr lvl="1">
              <a:buFont typeface="Arial" panose="020B0604020202020204" pitchFamily="34" charset="0"/>
              <a:buChar char="•"/>
            </a:pPr>
            <a:r>
              <a:rPr lang="en-US" dirty="0"/>
              <a:t>Open SBIRs and STTRs can be found here: </a:t>
            </a:r>
            <a:r>
              <a:rPr lang="en-US" dirty="0">
                <a:hlinkClick r:id="rId5"/>
              </a:rPr>
              <a:t>https://www.sbir.gov/solicitations/open</a:t>
            </a:r>
            <a:endParaRPr lang="en-US" dirty="0"/>
          </a:p>
          <a:p>
            <a:pPr>
              <a:buFont typeface="Arial" panose="020B0604020202020204" pitchFamily="34" charset="0"/>
              <a:buChar char="•"/>
            </a:pPr>
            <a:r>
              <a:rPr lang="en-US" sz="1900" b="1" dirty="0" err="1"/>
              <a:t>SpaceTech</a:t>
            </a:r>
            <a:r>
              <a:rPr lang="en-US" sz="1900" b="1" dirty="0"/>
              <a:t> REDDI: Early Stage Innovations solicitation: Deadline June 6</a:t>
            </a:r>
          </a:p>
          <a:p>
            <a:pPr lvl="1">
              <a:buFont typeface="Arial" panose="020B0604020202020204" pitchFamily="34" charset="0"/>
              <a:buChar char="•"/>
            </a:pPr>
            <a:r>
              <a:rPr lang="en-US" dirty="0"/>
              <a:t>Topic 1 – Computational Materials Engineering for Lunar Metals Welding</a:t>
            </a:r>
          </a:p>
          <a:p>
            <a:pPr lvl="1">
              <a:buFont typeface="Arial" panose="020B0604020202020204" pitchFamily="34" charset="0"/>
              <a:buChar char="•"/>
            </a:pPr>
            <a:r>
              <a:rPr lang="en-US" dirty="0"/>
              <a:t>Topic 2 – Passive Lunar Dust Control through Advanced Materials and Surface Engineering</a:t>
            </a:r>
          </a:p>
          <a:p>
            <a:pPr lvl="1">
              <a:buFont typeface="Arial" panose="020B0604020202020204" pitchFamily="34" charset="0"/>
              <a:buChar char="•"/>
            </a:pPr>
            <a:r>
              <a:rPr lang="en-US" dirty="0">
                <a:hlinkClick r:id="rId6"/>
              </a:rPr>
              <a:t>https://tinyurl.com/NASA-ESI24</a:t>
            </a:r>
            <a:r>
              <a:rPr lang="en-US" dirty="0"/>
              <a:t> </a:t>
            </a:r>
          </a:p>
          <a:p>
            <a:pPr>
              <a:buFont typeface="Arial" panose="020B0604020202020204" pitchFamily="34" charset="0"/>
              <a:buChar char="•"/>
            </a:pPr>
            <a:r>
              <a:rPr lang="en-US" sz="1900" b="1" dirty="0"/>
              <a:t>NASA STMD seeking SMEs to serve as peer reviewers </a:t>
            </a:r>
            <a:r>
              <a:rPr lang="en-US" sz="1900" dirty="0"/>
              <a:t>of proposals submitted to the Early Stage Innovations (ESI) 2024 solicitation (above link)</a:t>
            </a:r>
          </a:p>
          <a:p>
            <a:pPr lvl="1">
              <a:buFont typeface="Arial" panose="020B0604020202020204" pitchFamily="34" charset="0"/>
              <a:buChar char="•"/>
            </a:pPr>
            <a:r>
              <a:rPr lang="en-US" dirty="0"/>
              <a:t>If you are interested in serving as a peer reviewer for the ESI24 solicitation, please fill out the following form: </a:t>
            </a:r>
            <a:r>
              <a:rPr lang="en-US" dirty="0">
                <a:hlinkClick r:id="rId7"/>
              </a:rPr>
              <a:t>https://forms.gle/qj2KYkDeUVp6TrwU6 </a:t>
            </a:r>
            <a:endParaRPr kumimoji="0" lang="en-US" i="0" u="none" strike="noStrike" kern="1200" cap="none" spc="0" normalizeH="0" baseline="0" noProof="0" dirty="0">
              <a:ln>
                <a:noFill/>
              </a:ln>
              <a:solidFill>
                <a:srgbClr val="0537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endParaRPr>
          </a:p>
          <a:p>
            <a:pPr marL="447675" lvl="1" indent="0">
              <a:buNone/>
            </a:pPr>
            <a:endParaRPr kumimoji="0" lang="en-US" i="0" u="none" strike="noStrike" kern="1200" cap="none" spc="0" normalizeH="0" baseline="0" noProof="0" dirty="0">
              <a:ln>
                <a:noFill/>
              </a:ln>
              <a:solidFill>
                <a:srgbClr val="0537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endParaRPr>
          </a:p>
          <a:p>
            <a:pPr>
              <a:lnSpc>
                <a:spcPct val="110000"/>
              </a:lnSpc>
              <a:spcBef>
                <a:spcPts val="0"/>
              </a:spcBef>
              <a:spcAft>
                <a:spcPts val="600"/>
              </a:spcAft>
              <a:defRPr/>
            </a:pPr>
            <a:r>
              <a:rPr kumimoji="0" lang="en-US" sz="1700" i="0" u="none" strike="noStrike" kern="1200" cap="none" spc="0" normalizeH="0" baseline="0" noProof="0" dirty="0">
                <a:ln>
                  <a:noFill/>
                </a:ln>
                <a:solidFill>
                  <a:srgbClr val="0537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https://lsic.jhuapl.edu/Resources/Opportunities.php?f=Job</a:t>
            </a:r>
            <a:r>
              <a:rPr lang="en-US" sz="1700" noProof="0" dirty="0">
                <a:solidFill>
                  <a:srgbClr val="0537FF"/>
                </a:solidFill>
                <a:latin typeface="Arial" panose="020B0604020202020204"/>
                <a:hlinkClick r:id="rId8">
                  <a:extLst>
                    <a:ext uri="{A12FA001-AC4F-418D-AE19-62706E023703}">
                      <ahyp:hlinkClr xmlns:ahyp="http://schemas.microsoft.com/office/drawing/2018/hyperlinkcolor" val="tx"/>
                    </a:ext>
                  </a:extLst>
                </a:hlinkClick>
              </a:rPr>
              <a:t>      </a:t>
            </a:r>
            <a:r>
              <a:rPr kumimoji="0" lang="en-US" sz="1700" i="0" u="none" strike="noStrike" kern="1200" cap="none" spc="0" normalizeH="0" baseline="0" noProof="0" dirty="0">
                <a:ln>
                  <a:noFill/>
                </a:ln>
                <a:solidFill>
                  <a:srgbClr val="0537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rPr>
              <a:t>https://lsic.jhuapl.edu/Resources/Funding-Opportunities.php</a:t>
            </a:r>
            <a:endParaRPr lang="en-US" sz="1700" dirty="0">
              <a:solidFill>
                <a:srgbClr val="0537FF"/>
              </a:solidFill>
              <a:latin typeface="Arial" panose="020B0604020202020204"/>
              <a:hlinkClick r:id="rId8">
                <a:extLst>
                  <a:ext uri="{A12FA001-AC4F-418D-AE19-62706E023703}">
                    <ahyp:hlinkClr xmlns:ahyp="http://schemas.microsoft.com/office/drawing/2018/hyperlinkcolor" val="tx"/>
                  </a:ext>
                </a:extLst>
              </a:hlinkClick>
            </a:endParaRPr>
          </a:p>
          <a:p>
            <a:pPr marL="447675" lvl="1" indent="0">
              <a:lnSpc>
                <a:spcPct val="110000"/>
              </a:lnSpc>
              <a:spcBef>
                <a:spcPts val="0"/>
              </a:spcBef>
              <a:spcAft>
                <a:spcPts val="600"/>
              </a:spcAft>
              <a:buNone/>
              <a:defRPr/>
            </a:pPr>
            <a:endParaRPr kumimoji="0" lang="en-US" sz="2000" i="0" u="none" strike="noStrike" kern="1200" cap="none" spc="0" normalizeH="0" baseline="0" noProof="0" dirty="0">
              <a:ln>
                <a:noFill/>
              </a:ln>
              <a:solidFill>
                <a:srgbClr val="0537FF"/>
              </a:solidFill>
              <a:effectLst/>
              <a:uLnTx/>
              <a:uFillTx/>
              <a:latin typeface="Arial" panose="020B0604020202020204"/>
              <a:ea typeface="+mn-ea"/>
              <a:cs typeface="+mn-cs"/>
              <a:hlinkClick r:id="rId8">
                <a:extLst>
                  <a:ext uri="{A12FA001-AC4F-418D-AE19-62706E023703}">
                    <ahyp:hlinkClr xmlns:ahyp="http://schemas.microsoft.com/office/drawing/2018/hyperlinkcolor" val="tx"/>
                  </a:ext>
                </a:extLst>
              </a:hlinkClick>
            </a:endParaRPr>
          </a:p>
        </p:txBody>
      </p:sp>
      <p:sp>
        <p:nvSpPr>
          <p:cNvPr id="4" name="Date Placeholder 3"/>
          <p:cNvSpPr>
            <a:spLocks noGrp="1"/>
          </p:cNvSpPr>
          <p:nvPr>
            <p:ph type="dt" sz="half" idx="10"/>
          </p:nvPr>
        </p:nvSpPr>
        <p:spPr/>
        <p:txBody>
          <a:bodyPr/>
          <a:lstStyle/>
          <a:p>
            <a:fld id="{24B93144-C76E-764F-93FB-58C67DB58A80}" type="datetime3">
              <a:rPr lang="en-US" smtClean="0"/>
              <a:t>14 May 2024</a:t>
            </a:fld>
            <a:endParaRPr lang="en-US" dirty="0"/>
          </a:p>
        </p:txBody>
      </p:sp>
      <p:sp>
        <p:nvSpPr>
          <p:cNvPr id="6" name="Slide Number Placeholder 5"/>
          <p:cNvSpPr>
            <a:spLocks noGrp="1"/>
          </p:cNvSpPr>
          <p:nvPr>
            <p:ph type="sldNum" sz="quarter" idx="12"/>
          </p:nvPr>
        </p:nvSpPr>
        <p:spPr/>
        <p:txBody>
          <a:bodyPr/>
          <a:lstStyle/>
          <a:p>
            <a:fld id="{4EBCDCBD-78E1-0D41-A999-31B5EBF8E02C}" type="slidenum">
              <a:rPr lang="en-US" smtClean="0"/>
              <a:pPr/>
              <a:t>6</a:t>
            </a:fld>
            <a:endParaRPr lang="en-US" dirty="0"/>
          </a:p>
        </p:txBody>
      </p:sp>
    </p:spTree>
    <p:extLst>
      <p:ext uri="{BB962C8B-B14F-4D97-AF65-F5344CB8AC3E}">
        <p14:creationId xmlns:p14="http://schemas.microsoft.com/office/powerpoint/2010/main" val="379210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260A-FE43-36CD-8673-C7B98A8E8380}"/>
              </a:ext>
            </a:extLst>
          </p:cNvPr>
          <p:cNvSpPr>
            <a:spLocks noGrp="1"/>
          </p:cNvSpPr>
          <p:nvPr>
            <p:ph type="title"/>
          </p:nvPr>
        </p:nvSpPr>
        <p:spPr>
          <a:xfrm>
            <a:off x="4027714" y="206829"/>
            <a:ext cx="7707086" cy="974271"/>
          </a:xfrm>
        </p:spPr>
        <p:txBody>
          <a:bodyPr/>
          <a:lstStyle/>
          <a:p>
            <a:r>
              <a:rPr lang="en-US" dirty="0"/>
              <a:t>OTPS Lunar Non-Interference Questionnaire</a:t>
            </a:r>
          </a:p>
        </p:txBody>
      </p:sp>
      <p:sp>
        <p:nvSpPr>
          <p:cNvPr id="3" name="Content Placeholder 2">
            <a:extLst>
              <a:ext uri="{FF2B5EF4-FFF2-40B4-BE49-F238E27FC236}">
                <a16:creationId xmlns:a16="http://schemas.microsoft.com/office/drawing/2014/main" id="{702431D5-9D0B-D172-8219-9CBA4A9A963E}"/>
              </a:ext>
            </a:extLst>
          </p:cNvPr>
          <p:cNvSpPr>
            <a:spLocks noGrp="1"/>
          </p:cNvSpPr>
          <p:nvPr>
            <p:ph idx="1"/>
          </p:nvPr>
        </p:nvSpPr>
        <p:spPr>
          <a:xfrm>
            <a:off x="185057" y="1327377"/>
            <a:ext cx="11832772" cy="4986338"/>
          </a:xfrm>
          <a:solidFill>
            <a:schemeClr val="bg1"/>
          </a:solidFill>
        </p:spPr>
        <p:txBody>
          <a:bodyPr>
            <a:noAutofit/>
          </a:bodyPr>
          <a:lstStyle/>
          <a:p>
            <a:pPr marL="0" indent="0">
              <a:buNone/>
            </a:pPr>
            <a:r>
              <a:rPr lang="en-US" sz="1800" dirty="0">
                <a:solidFill>
                  <a:schemeClr val="tx1"/>
                </a:solidFill>
                <a:highlight>
                  <a:srgbClr val="FFFF00"/>
                </a:highlight>
              </a:rPr>
              <a:t>NASA’s Office of Technology, Policy, and Strategy (OTPS)</a:t>
            </a:r>
            <a:r>
              <a:rPr lang="en-US" sz="1800" dirty="0">
                <a:solidFill>
                  <a:schemeClr val="tx1"/>
                </a:solidFill>
              </a:rPr>
              <a:t> </a:t>
            </a:r>
            <a:r>
              <a:rPr lang="en-US" sz="1800" dirty="0">
                <a:solidFill>
                  <a:schemeClr val="tx1"/>
                </a:solidFill>
                <a:hlinkClick r:id="rId2">
                  <a:extLst>
                    <a:ext uri="{A12FA001-AC4F-418D-AE19-62706E023703}">
                      <ahyp:hlinkClr xmlns:ahyp="http://schemas.microsoft.com/office/drawing/2018/hyperlinkcolor" val="tx"/>
                    </a:ext>
                  </a:extLst>
                </a:hlinkClick>
              </a:rPr>
              <a:t>https://</a:t>
            </a:r>
            <a:r>
              <a:rPr lang="en-US" sz="1800" dirty="0" err="1">
                <a:solidFill>
                  <a:schemeClr val="tx1"/>
                </a:solidFill>
                <a:hlinkClick r:id="rId2">
                  <a:extLst>
                    <a:ext uri="{A12FA001-AC4F-418D-AE19-62706E023703}">
                      <ahyp:hlinkClr xmlns:ahyp="http://schemas.microsoft.com/office/drawing/2018/hyperlinkcolor" val="tx"/>
                    </a:ext>
                  </a:extLst>
                </a:hlinkClick>
              </a:rPr>
              <a:t>www.nasa.gov</a:t>
            </a:r>
            <a:r>
              <a:rPr lang="en-US" sz="1800" dirty="0">
                <a:solidFill>
                  <a:schemeClr val="tx1"/>
                </a:solidFill>
                <a:hlinkClick r:id="rId2">
                  <a:extLst>
                    <a:ext uri="{A12FA001-AC4F-418D-AE19-62706E023703}">
                      <ahyp:hlinkClr xmlns:ahyp="http://schemas.microsoft.com/office/drawing/2018/hyperlinkcolor" val="tx"/>
                    </a:ext>
                  </a:extLst>
                </a:hlinkClick>
              </a:rPr>
              <a:t>/</a:t>
            </a:r>
            <a:r>
              <a:rPr lang="en-US" sz="1800" dirty="0" err="1">
                <a:solidFill>
                  <a:schemeClr val="tx1"/>
                </a:solidFill>
                <a:hlinkClick r:id="rId2">
                  <a:extLst>
                    <a:ext uri="{A12FA001-AC4F-418D-AE19-62706E023703}">
                      <ahyp:hlinkClr xmlns:ahyp="http://schemas.microsoft.com/office/drawing/2018/hyperlinkcolor" val="tx"/>
                    </a:ext>
                  </a:extLst>
                </a:hlinkClick>
              </a:rPr>
              <a:t>otps</a:t>
            </a:r>
            <a:r>
              <a:rPr lang="en-US" sz="1800" dirty="0">
                <a:solidFill>
                  <a:schemeClr val="tx1"/>
                </a:solidFill>
                <a:hlinkClick r:id="rId2">
                  <a:extLst>
                    <a:ext uri="{A12FA001-AC4F-418D-AE19-62706E023703}">
                      <ahyp:hlinkClr xmlns:ahyp="http://schemas.microsoft.com/office/drawing/2018/hyperlinkcolor" val="tx"/>
                    </a:ext>
                  </a:extLst>
                </a:hlinkClick>
              </a:rPr>
              <a:t>/</a:t>
            </a:r>
            <a:r>
              <a:rPr lang="en-US" sz="1800" dirty="0">
                <a:solidFill>
                  <a:schemeClr val="tx1"/>
                </a:solidFill>
              </a:rPr>
              <a:t> is asking members of the lunar community to respond to a new </a:t>
            </a:r>
            <a:r>
              <a:rPr lang="en-US" sz="1800" dirty="0">
                <a:solidFill>
                  <a:schemeClr val="tx1"/>
                </a:solidFill>
                <a:highlight>
                  <a:srgbClr val="FFFF00"/>
                </a:highlight>
              </a:rPr>
              <a:t>Lunar Non-Interference Questionnaire that will inform the development of a framework for further work on non-interference of lunar activities</a:t>
            </a:r>
            <a:r>
              <a:rPr lang="en-US" sz="1800" dirty="0">
                <a:solidFill>
                  <a:schemeClr val="tx1"/>
                </a:solidFill>
              </a:rPr>
              <a:t>.</a:t>
            </a:r>
          </a:p>
          <a:p>
            <a:pPr marL="0" indent="0">
              <a:buNone/>
            </a:pPr>
            <a:r>
              <a:rPr lang="en-US" sz="1800" dirty="0">
                <a:solidFill>
                  <a:schemeClr val="tx1"/>
                </a:solidFill>
              </a:rPr>
              <a:t> </a:t>
            </a:r>
          </a:p>
          <a:p>
            <a:pPr marL="0" indent="0">
              <a:buNone/>
            </a:pPr>
            <a:r>
              <a:rPr lang="en-US" sz="1800" dirty="0">
                <a:solidFill>
                  <a:schemeClr val="tx1"/>
                </a:solidFill>
              </a:rPr>
              <a:t>In 2016, a roadmap exploring the prioritization of lunar science activities, and designating which science objectives could be adversely impacted by further lunar exploration was developed.  “The Lunar Exploration Roadmap: Exploring the Moon in the 21st Century: Themes, Goals, Objectives, Investigations, and Priorities, 2016,” is available at </a:t>
            </a:r>
            <a:r>
              <a:rPr lang="en-US" sz="1800" dirty="0">
                <a:solidFill>
                  <a:schemeClr val="tx1"/>
                </a:solidFill>
                <a:hlinkClick r:id="rId3">
                  <a:extLst>
                    <a:ext uri="{A12FA001-AC4F-418D-AE19-62706E023703}">
                      <ahyp:hlinkClr xmlns:ahyp="http://schemas.microsoft.com/office/drawing/2018/hyperlinkcolor" val="tx"/>
                    </a:ext>
                  </a:extLst>
                </a:hlinkClick>
              </a:rPr>
              <a:t>https://</a:t>
            </a:r>
            <a:r>
              <a:rPr lang="en-US" sz="1800" dirty="0" err="1">
                <a:solidFill>
                  <a:schemeClr val="tx1"/>
                </a:solidFill>
                <a:hlinkClick r:id="rId3">
                  <a:extLst>
                    <a:ext uri="{A12FA001-AC4F-418D-AE19-62706E023703}">
                      <ahyp:hlinkClr xmlns:ahyp="http://schemas.microsoft.com/office/drawing/2018/hyperlinkcolor" val="tx"/>
                    </a:ext>
                  </a:extLst>
                </a:hlinkClick>
              </a:rPr>
              <a:t>www.lpi.usra.edu</a:t>
            </a:r>
            <a:r>
              <a:rPr lang="en-US" sz="1800" dirty="0">
                <a:solidFill>
                  <a:schemeClr val="tx1"/>
                </a:solidFill>
                <a:hlinkClick r:id="rId3">
                  <a:extLst>
                    <a:ext uri="{A12FA001-AC4F-418D-AE19-62706E023703}">
                      <ahyp:hlinkClr xmlns:ahyp="http://schemas.microsoft.com/office/drawing/2018/hyperlinkcolor" val="tx"/>
                    </a:ext>
                  </a:extLst>
                </a:hlinkClick>
              </a:rPr>
              <a:t>/</a:t>
            </a:r>
            <a:r>
              <a:rPr lang="en-US" sz="1800" dirty="0" err="1">
                <a:solidFill>
                  <a:schemeClr val="tx1"/>
                </a:solidFill>
                <a:hlinkClick r:id="rId3">
                  <a:extLst>
                    <a:ext uri="{A12FA001-AC4F-418D-AE19-62706E023703}">
                      <ahyp:hlinkClr xmlns:ahyp="http://schemas.microsoft.com/office/drawing/2018/hyperlinkcolor" val="tx"/>
                    </a:ext>
                  </a:extLst>
                </a:hlinkClick>
              </a:rPr>
              <a:t>leag</a:t>
            </a:r>
            <a:r>
              <a:rPr lang="en-US" sz="1800" dirty="0">
                <a:solidFill>
                  <a:schemeClr val="tx1"/>
                </a:solidFill>
                <a:hlinkClick r:id="rId3">
                  <a:extLst>
                    <a:ext uri="{A12FA001-AC4F-418D-AE19-62706E023703}">
                      <ahyp:hlinkClr xmlns:ahyp="http://schemas.microsoft.com/office/drawing/2018/hyperlinkcolor" val="tx"/>
                    </a:ext>
                  </a:extLst>
                </a:hlinkClick>
              </a:rPr>
              <a:t>/LER-2016.pdf</a:t>
            </a:r>
            <a:r>
              <a:rPr lang="en-US" sz="1800" dirty="0">
                <a:solidFill>
                  <a:schemeClr val="tx1"/>
                </a:solidFill>
              </a:rPr>
              <a:t>. Lunar interference and contamination concerns have since been broadly identified and expanded, however, there is no </a:t>
            </a:r>
            <a:r>
              <a:rPr lang="en-US" sz="1800" dirty="0">
                <a:solidFill>
                  <a:schemeClr val="tx1"/>
                </a:solidFill>
                <a:highlight>
                  <a:srgbClr val="FFFF00"/>
                </a:highlight>
              </a:rPr>
              <a:t>consensus in the lunar scientific or technical community on key questions such as the breadth of interference and contamination concerns, how to understand the potential value of lunar sites, how to mitigate the impacts of interference or contamination at such sites, and how to determine the change in value of a lunar site should certain interference or contamination activities occur</a:t>
            </a:r>
            <a:r>
              <a:rPr lang="en-US" sz="1800" dirty="0">
                <a:solidFill>
                  <a:schemeClr val="tx1"/>
                </a:solidFill>
              </a:rPr>
              <a:t>.</a:t>
            </a:r>
          </a:p>
          <a:p>
            <a:pPr marL="0" indent="0">
              <a:buNone/>
            </a:pPr>
            <a:r>
              <a:rPr lang="en-US" sz="1800" dirty="0">
                <a:solidFill>
                  <a:schemeClr val="tx1"/>
                </a:solidFill>
              </a:rPr>
              <a:t> </a:t>
            </a:r>
          </a:p>
          <a:p>
            <a:pPr marL="0" indent="0">
              <a:buNone/>
            </a:pPr>
            <a:r>
              <a:rPr lang="en-US" sz="1800" dirty="0">
                <a:solidFill>
                  <a:schemeClr val="tx1"/>
                </a:solidFill>
              </a:rPr>
              <a:t>Please see the Questionnaire at </a:t>
            </a:r>
            <a:r>
              <a:rPr lang="en-US" sz="1800" dirty="0">
                <a:solidFill>
                  <a:schemeClr val="tx1"/>
                </a:solidFill>
                <a:hlinkClick r:id="rId4">
                  <a:extLst>
                    <a:ext uri="{A12FA001-AC4F-418D-AE19-62706E023703}">
                      <ahyp:hlinkClr xmlns:ahyp="http://schemas.microsoft.com/office/drawing/2018/hyperlinkcolor" val="tx"/>
                    </a:ext>
                  </a:extLst>
                </a:hlinkClick>
              </a:rPr>
              <a:t>https://</a:t>
            </a:r>
            <a:r>
              <a:rPr lang="en-US" sz="1800" dirty="0" err="1">
                <a:solidFill>
                  <a:schemeClr val="tx1"/>
                </a:solidFill>
                <a:hlinkClick r:id="rId4">
                  <a:extLst>
                    <a:ext uri="{A12FA001-AC4F-418D-AE19-62706E023703}">
                      <ahyp:hlinkClr xmlns:ahyp="http://schemas.microsoft.com/office/drawing/2018/hyperlinkcolor" val="tx"/>
                    </a:ext>
                  </a:extLst>
                </a:hlinkClick>
              </a:rPr>
              <a:t>www.nasa.gov</a:t>
            </a:r>
            <a:r>
              <a:rPr lang="en-US" sz="1800" dirty="0">
                <a:solidFill>
                  <a:schemeClr val="tx1"/>
                </a:solidFill>
                <a:hlinkClick r:id="rId4">
                  <a:extLst>
                    <a:ext uri="{A12FA001-AC4F-418D-AE19-62706E023703}">
                      <ahyp:hlinkClr xmlns:ahyp="http://schemas.microsoft.com/office/drawing/2018/hyperlinkcolor" val="tx"/>
                    </a:ext>
                  </a:extLst>
                </a:hlinkClick>
              </a:rPr>
              <a:t>/organizations/</a:t>
            </a:r>
            <a:r>
              <a:rPr lang="en-US" sz="1800" dirty="0" err="1">
                <a:solidFill>
                  <a:schemeClr val="tx1"/>
                </a:solidFill>
                <a:hlinkClick r:id="rId4">
                  <a:extLst>
                    <a:ext uri="{A12FA001-AC4F-418D-AE19-62706E023703}">
                      <ahyp:hlinkClr xmlns:ahyp="http://schemas.microsoft.com/office/drawing/2018/hyperlinkcolor" val="tx"/>
                    </a:ext>
                  </a:extLst>
                </a:hlinkClick>
              </a:rPr>
              <a:t>otps</a:t>
            </a:r>
            <a:r>
              <a:rPr lang="en-US" sz="1800" dirty="0">
                <a:solidFill>
                  <a:schemeClr val="tx1"/>
                </a:solidFill>
                <a:hlinkClick r:id="rId4">
                  <a:extLst>
                    <a:ext uri="{A12FA001-AC4F-418D-AE19-62706E023703}">
                      <ahyp:hlinkClr xmlns:ahyp="http://schemas.microsoft.com/office/drawing/2018/hyperlinkcolor" val="tx"/>
                    </a:ext>
                  </a:extLst>
                </a:hlinkClick>
              </a:rPr>
              <a:t>/otps-seeks-input-from-the-lunar-community-to-inform-a-framework-for-further-work-on-non-interference-of-lunar-activities/</a:t>
            </a:r>
            <a:r>
              <a:rPr lang="en-US" sz="1800" dirty="0">
                <a:solidFill>
                  <a:schemeClr val="tx1"/>
                </a:solidFill>
              </a:rPr>
              <a:t> and direct any questions to the PoC at NASA HQ below.  Answers to the questionnaire are due </a:t>
            </a:r>
            <a:r>
              <a:rPr lang="en-US" sz="1800" b="1" dirty="0">
                <a:solidFill>
                  <a:schemeClr val="tx1"/>
                </a:solidFill>
                <a:highlight>
                  <a:srgbClr val="FFFF00"/>
                </a:highlight>
              </a:rPr>
              <a:t>Friday, June 7th, 2024</a:t>
            </a:r>
            <a:r>
              <a:rPr lang="en-US" sz="1800" dirty="0">
                <a:solidFill>
                  <a:schemeClr val="tx1"/>
                </a:solidFill>
              </a:rPr>
              <a:t>.</a:t>
            </a:r>
          </a:p>
          <a:p>
            <a:pPr marL="0" indent="0">
              <a:buNone/>
            </a:pPr>
            <a:endParaRPr lang="en-US" sz="1800" dirty="0">
              <a:solidFill>
                <a:schemeClr val="tx1"/>
              </a:solidFill>
            </a:endParaRPr>
          </a:p>
        </p:txBody>
      </p:sp>
      <p:sp>
        <p:nvSpPr>
          <p:cNvPr id="4" name="Date Placeholder 3">
            <a:extLst>
              <a:ext uri="{FF2B5EF4-FFF2-40B4-BE49-F238E27FC236}">
                <a16:creationId xmlns:a16="http://schemas.microsoft.com/office/drawing/2014/main" id="{E6E0355E-2333-FFE6-54C1-3FB13369EA75}"/>
              </a:ext>
            </a:extLst>
          </p:cNvPr>
          <p:cNvSpPr>
            <a:spLocks noGrp="1"/>
          </p:cNvSpPr>
          <p:nvPr>
            <p:ph type="dt" sz="half" idx="10"/>
          </p:nvPr>
        </p:nvSpPr>
        <p:spPr/>
        <p:txBody>
          <a:bodyPr/>
          <a:lstStyle/>
          <a:p>
            <a:fld id="{24B93144-C76E-764F-93FB-58C67DB58A80}" type="datetime3">
              <a:rPr lang="en-US" smtClean="0"/>
              <a:t>14 May 2024</a:t>
            </a:fld>
            <a:endParaRPr lang="en-US" dirty="0"/>
          </a:p>
        </p:txBody>
      </p:sp>
      <p:sp>
        <p:nvSpPr>
          <p:cNvPr id="5" name="Footer Placeholder 4">
            <a:extLst>
              <a:ext uri="{FF2B5EF4-FFF2-40B4-BE49-F238E27FC236}">
                <a16:creationId xmlns:a16="http://schemas.microsoft.com/office/drawing/2014/main" id="{6AC2F7A8-B1FE-68DF-6640-80403D7415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2BAFC4-F9D8-6B74-4439-65049977E5DF}"/>
              </a:ext>
            </a:extLst>
          </p:cNvPr>
          <p:cNvSpPr>
            <a:spLocks noGrp="1"/>
          </p:cNvSpPr>
          <p:nvPr>
            <p:ph type="sldNum" sz="quarter" idx="12"/>
          </p:nvPr>
        </p:nvSpPr>
        <p:spPr/>
        <p:txBody>
          <a:bodyPr/>
          <a:lstStyle/>
          <a:p>
            <a:fld id="{4EBCDCBD-78E1-0D41-A999-31B5EBF8E02C}" type="slidenum">
              <a:rPr lang="en-US" smtClean="0"/>
              <a:pPr/>
              <a:t>7</a:t>
            </a:fld>
            <a:endParaRPr lang="en-US" dirty="0"/>
          </a:p>
        </p:txBody>
      </p:sp>
    </p:spTree>
    <p:extLst>
      <p:ext uri="{BB962C8B-B14F-4D97-AF65-F5344CB8AC3E}">
        <p14:creationId xmlns:p14="http://schemas.microsoft.com/office/powerpoint/2010/main" val="110159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A52B5F-524A-4952-9F66-7FE8275FDE41}"/>
              </a:ext>
            </a:extLst>
          </p:cNvPr>
          <p:cNvSpPr>
            <a:spLocks noGrp="1"/>
          </p:cNvSpPr>
          <p:nvPr>
            <p:ph type="title"/>
          </p:nvPr>
        </p:nvSpPr>
        <p:spPr>
          <a:xfrm>
            <a:off x="3982454" y="190497"/>
            <a:ext cx="7824537" cy="944153"/>
          </a:xfrm>
        </p:spPr>
        <p:txBody>
          <a:bodyPr/>
          <a:lstStyle/>
          <a:p>
            <a:pPr algn="ctr"/>
            <a:r>
              <a:rPr lang="en-US" sz="3200" dirty="0"/>
              <a:t>Lunar Beneficiation</a:t>
            </a:r>
            <a:endParaRPr lang="en-US" dirty="0"/>
          </a:p>
        </p:txBody>
      </p:sp>
      <p:sp>
        <p:nvSpPr>
          <p:cNvPr id="2" name="Date Placeholder 1">
            <a:extLst>
              <a:ext uri="{FF2B5EF4-FFF2-40B4-BE49-F238E27FC236}">
                <a16:creationId xmlns:a16="http://schemas.microsoft.com/office/drawing/2014/main" id="{26A8E314-B2FD-4DC7-9850-86FC55F7DA76}"/>
              </a:ext>
            </a:extLst>
          </p:cNvPr>
          <p:cNvSpPr>
            <a:spLocks noGrp="1"/>
          </p:cNvSpPr>
          <p:nvPr>
            <p:ph type="dt" sz="half" idx="10"/>
          </p:nvPr>
        </p:nvSpPr>
        <p:spPr/>
        <p:txBody>
          <a:bodyPr/>
          <a:lstStyle/>
          <a:p>
            <a:fld id="{6C1123CB-3959-8245-AF3D-DDDD939CF756}" type="datetime3">
              <a:rPr lang="en-US" smtClean="0"/>
              <a:t>14 May 2024</a:t>
            </a:fld>
            <a:endParaRPr lang="en-US" dirty="0"/>
          </a:p>
        </p:txBody>
      </p:sp>
      <p:sp>
        <p:nvSpPr>
          <p:cNvPr id="3" name="Footer Placeholder 2">
            <a:extLst>
              <a:ext uri="{FF2B5EF4-FFF2-40B4-BE49-F238E27FC236}">
                <a16:creationId xmlns:a16="http://schemas.microsoft.com/office/drawing/2014/main" id="{F7790A8C-26D7-49AB-BE4A-7EB2C0A7DE16}"/>
              </a:ext>
            </a:extLst>
          </p:cNvPr>
          <p:cNvSpPr>
            <a:spLocks noGrp="1"/>
          </p:cNvSpPr>
          <p:nvPr>
            <p:ph type="ftr" sz="quarter" idx="11"/>
          </p:nvPr>
        </p:nvSpPr>
        <p:spPr>
          <a:xfrm>
            <a:off x="742415" y="6500488"/>
            <a:ext cx="4963059" cy="357511"/>
          </a:xfrm>
        </p:spPr>
        <p:txBody>
          <a:bodyPr/>
          <a:lstStyle/>
          <a:p>
            <a:endParaRPr lang="en-US" dirty="0"/>
          </a:p>
        </p:txBody>
      </p:sp>
      <p:sp>
        <p:nvSpPr>
          <p:cNvPr id="4" name="Slide Number Placeholder 3">
            <a:extLst>
              <a:ext uri="{FF2B5EF4-FFF2-40B4-BE49-F238E27FC236}">
                <a16:creationId xmlns:a16="http://schemas.microsoft.com/office/drawing/2014/main" id="{4C9F699B-82C8-42D3-A644-8E953C56D73E}"/>
              </a:ext>
            </a:extLst>
          </p:cNvPr>
          <p:cNvSpPr>
            <a:spLocks noGrp="1"/>
          </p:cNvSpPr>
          <p:nvPr>
            <p:ph type="sldNum" sz="quarter" idx="12"/>
          </p:nvPr>
        </p:nvSpPr>
        <p:spPr/>
        <p:txBody>
          <a:bodyPr/>
          <a:lstStyle/>
          <a:p>
            <a:fld id="{4EBCDCBD-78E1-0D41-A999-31B5EBF8E02C}" type="slidenum">
              <a:rPr lang="en-US" smtClean="0"/>
              <a:pPr/>
              <a:t>8</a:t>
            </a:fld>
            <a:endParaRPr lang="en-US" dirty="0"/>
          </a:p>
        </p:txBody>
      </p:sp>
      <p:pic>
        <p:nvPicPr>
          <p:cNvPr id="10" name="Picture 9">
            <a:extLst>
              <a:ext uri="{FF2B5EF4-FFF2-40B4-BE49-F238E27FC236}">
                <a16:creationId xmlns:a16="http://schemas.microsoft.com/office/drawing/2014/main" id="{B957CEC0-5ADD-4699-8ADD-E2F3B5378338}"/>
              </a:ext>
            </a:extLst>
          </p:cNvPr>
          <p:cNvPicPr>
            <a:picLocks noChangeAspect="1"/>
          </p:cNvPicPr>
          <p:nvPr/>
        </p:nvPicPr>
        <p:blipFill>
          <a:blip r:embed="rId3"/>
          <a:srcRect/>
          <a:stretch/>
        </p:blipFill>
        <p:spPr>
          <a:xfrm>
            <a:off x="208641" y="1181041"/>
            <a:ext cx="2096096" cy="2096096"/>
          </a:xfrm>
          <a:prstGeom prst="ellipse">
            <a:avLst/>
          </a:prstGeom>
        </p:spPr>
      </p:pic>
      <p:sp>
        <p:nvSpPr>
          <p:cNvPr id="5" name="Rectangle: Rounded Corners 53">
            <a:extLst>
              <a:ext uri="{FF2B5EF4-FFF2-40B4-BE49-F238E27FC236}">
                <a16:creationId xmlns:a16="http://schemas.microsoft.com/office/drawing/2014/main" id="{8D439946-3EBD-7E0D-F79F-1AE40F5AC92B}"/>
              </a:ext>
            </a:extLst>
          </p:cNvPr>
          <p:cNvSpPr/>
          <p:nvPr/>
        </p:nvSpPr>
        <p:spPr>
          <a:xfrm>
            <a:off x="2516315" y="1181040"/>
            <a:ext cx="3481709" cy="2258109"/>
          </a:xfrm>
          <a:prstGeom prst="roundRect">
            <a:avLst/>
          </a:prstGeom>
          <a:solidFill>
            <a:schemeClr val="bg2">
              <a:lumMod val="10000"/>
              <a:alpha val="5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en-US" sz="1200" b="1" dirty="0">
                <a:latin typeface="Aptos" panose="020B0004020202020204" pitchFamily="34" charset="0"/>
              </a:rPr>
              <a:t>Chris Tolton (Colorado School of Mines)</a:t>
            </a:r>
          </a:p>
          <a:p>
            <a:pPr algn="ctr"/>
            <a:endParaRPr lang="en-US" sz="1100" b="1" dirty="0">
              <a:latin typeface="Aptos" panose="020B0004020202020204" pitchFamily="34" charset="0"/>
            </a:endParaRPr>
          </a:p>
          <a:p>
            <a:pPr algn="ctr"/>
            <a:r>
              <a:rPr lang="en-US" sz="1200" dirty="0">
                <a:latin typeface="Aptos" panose="020B0004020202020204" pitchFamily="34" charset="0"/>
              </a:rPr>
              <a:t>Co-Founder of space startup Orbital Mining Corporation (OMC) in Golden, Colorado.</a:t>
            </a:r>
          </a:p>
          <a:p>
            <a:pPr algn="ctr"/>
            <a:r>
              <a:rPr lang="en-US" sz="1200" dirty="0">
                <a:latin typeface="Aptos" panose="020B0004020202020204" pitchFamily="34" charset="0"/>
              </a:rPr>
              <a:t>Graduate student in Space Resources at Colorado School of Mines. Currently building a lunar electrical transmission and storage system under NASA’s Watts on the Moon Challenge (1 of 4 remaining teams).  Former US Naval Intelligence Officer with a background in remote sensing. He also holds an MBA from Oxford University. </a:t>
            </a:r>
          </a:p>
        </p:txBody>
      </p:sp>
      <p:sp>
        <p:nvSpPr>
          <p:cNvPr id="6" name="Rectangle: Rounded Corners 53">
            <a:extLst>
              <a:ext uri="{FF2B5EF4-FFF2-40B4-BE49-F238E27FC236}">
                <a16:creationId xmlns:a16="http://schemas.microsoft.com/office/drawing/2014/main" id="{C0249E9B-2694-A40F-3803-98F08DFF2D65}"/>
              </a:ext>
            </a:extLst>
          </p:cNvPr>
          <p:cNvSpPr/>
          <p:nvPr/>
        </p:nvSpPr>
        <p:spPr>
          <a:xfrm>
            <a:off x="2516315" y="3954989"/>
            <a:ext cx="3481709" cy="2258109"/>
          </a:xfrm>
          <a:prstGeom prst="roundRect">
            <a:avLst/>
          </a:prstGeom>
          <a:solidFill>
            <a:schemeClr val="bg2">
              <a:lumMod val="10000"/>
              <a:alpha val="5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en-US" sz="1200" b="1" dirty="0">
                <a:latin typeface="Aptos" panose="020B0004020202020204" pitchFamily="34" charset="0"/>
              </a:rPr>
              <a:t>David Butler (Schlumberger)</a:t>
            </a:r>
          </a:p>
          <a:p>
            <a:pPr algn="ctr"/>
            <a:endParaRPr lang="en-US" sz="1100" b="1" dirty="0">
              <a:latin typeface="Aptos" panose="020B0004020202020204" pitchFamily="34" charset="0"/>
            </a:endParaRPr>
          </a:p>
          <a:p>
            <a:pPr algn="ctr"/>
            <a:r>
              <a:rPr lang="en-US" sz="1200" dirty="0">
                <a:latin typeface="Aptos" panose="020B0004020202020204" pitchFamily="34" charset="0"/>
              </a:rPr>
              <a:t>Senior Geophysicist at Schlumberger</a:t>
            </a:r>
          </a:p>
          <a:p>
            <a:pPr algn="ctr"/>
            <a:r>
              <a:rPr lang="en-US" sz="1200" dirty="0">
                <a:latin typeface="Aptos" panose="020B0004020202020204" pitchFamily="34" charset="0"/>
              </a:rPr>
              <a:t>Graduate student in Space Resources at Colorado School of Mines (graduated 9 May)</a:t>
            </a:r>
          </a:p>
          <a:p>
            <a:pPr algn="ctr"/>
            <a:r>
              <a:rPr lang="en-US" sz="1200" dirty="0">
                <a:latin typeface="Aptos" panose="020B0004020202020204" pitchFamily="34" charset="0"/>
              </a:rPr>
              <a:t>Presenting </a:t>
            </a:r>
            <a:r>
              <a:rPr lang="en-US" sz="1200" dirty="0" err="1">
                <a:latin typeface="Aptos" panose="020B0004020202020204" pitchFamily="34" charset="0"/>
              </a:rPr>
              <a:t>MCSiFTER</a:t>
            </a:r>
            <a:r>
              <a:rPr lang="en-US" sz="1200" dirty="0">
                <a:latin typeface="Aptos" panose="020B0004020202020204" pitchFamily="34" charset="0"/>
              </a:rPr>
              <a:t> (Mines Centrifugal Size Filtering Tool Employing Rotating sieves), a Commercial Payload System payload design for demonstrating beneficiation using nested, centrifugal sieves in a lunar environment. He holds an MS in Geology from the University of Kentucky. </a:t>
            </a:r>
          </a:p>
        </p:txBody>
      </p:sp>
      <p:pic>
        <p:nvPicPr>
          <p:cNvPr id="1026" name="Picture 2">
            <a:extLst>
              <a:ext uri="{FF2B5EF4-FFF2-40B4-BE49-F238E27FC236}">
                <a16:creationId xmlns:a16="http://schemas.microsoft.com/office/drawing/2014/main" id="{ECC0392C-069A-B317-9775-F087B8EE7AF2}"/>
              </a:ext>
            </a:extLst>
          </p:cNvPr>
          <p:cNvPicPr>
            <a:picLocks noChangeAspect="1" noChangeArrowheads="1"/>
          </p:cNvPicPr>
          <p:nvPr/>
        </p:nvPicPr>
        <p:blipFill>
          <a:blip r:embed="rId4"/>
          <a:srcRect/>
          <a:stretch/>
        </p:blipFill>
        <p:spPr bwMode="auto">
          <a:xfrm>
            <a:off x="170143" y="3954989"/>
            <a:ext cx="2096097" cy="209609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802D6D9-A9C4-8585-9987-9F8745032398}"/>
              </a:ext>
            </a:extLst>
          </p:cNvPr>
          <p:cNvPicPr>
            <a:picLocks noChangeAspect="1"/>
          </p:cNvPicPr>
          <p:nvPr/>
        </p:nvPicPr>
        <p:blipFill>
          <a:blip r:embed="rId5"/>
          <a:srcRect/>
          <a:stretch/>
        </p:blipFill>
        <p:spPr>
          <a:xfrm>
            <a:off x="9888354" y="1181040"/>
            <a:ext cx="2096096" cy="2096096"/>
          </a:xfrm>
          <a:prstGeom prst="ellipse">
            <a:avLst/>
          </a:prstGeom>
        </p:spPr>
      </p:pic>
      <p:pic>
        <p:nvPicPr>
          <p:cNvPr id="8" name="Picture 2">
            <a:extLst>
              <a:ext uri="{FF2B5EF4-FFF2-40B4-BE49-F238E27FC236}">
                <a16:creationId xmlns:a16="http://schemas.microsoft.com/office/drawing/2014/main" id="{7685DB0C-FDAA-8F83-3F7F-F4EA6B23E02B}"/>
              </a:ext>
            </a:extLst>
          </p:cNvPr>
          <p:cNvPicPr>
            <a:picLocks noChangeAspect="1" noChangeArrowheads="1"/>
          </p:cNvPicPr>
          <p:nvPr/>
        </p:nvPicPr>
        <p:blipFill>
          <a:blip r:embed="rId6"/>
          <a:srcRect/>
          <a:stretch/>
        </p:blipFill>
        <p:spPr bwMode="auto">
          <a:xfrm>
            <a:off x="9849856" y="3954988"/>
            <a:ext cx="2096097" cy="2096097"/>
          </a:xfrm>
          <a:prstGeom prst="ellipse">
            <a:avLst/>
          </a:prstGeom>
          <a:noFill/>
          <a:extLst>
            <a:ext uri="{909E8E84-426E-40DD-AFC4-6F175D3DCCD1}">
              <a14:hiddenFill xmlns:a14="http://schemas.microsoft.com/office/drawing/2010/main">
                <a:solidFill>
                  <a:srgbClr val="FFFFFF"/>
                </a:solidFill>
              </a14:hiddenFill>
            </a:ext>
          </a:extLst>
        </p:spPr>
      </p:pic>
      <p:sp>
        <p:nvSpPr>
          <p:cNvPr id="11" name="Rectangle: Rounded Corners 53">
            <a:extLst>
              <a:ext uri="{FF2B5EF4-FFF2-40B4-BE49-F238E27FC236}">
                <a16:creationId xmlns:a16="http://schemas.microsoft.com/office/drawing/2014/main" id="{C0F556BB-E53D-01DA-F632-41CD25FEB635}"/>
              </a:ext>
            </a:extLst>
          </p:cNvPr>
          <p:cNvSpPr/>
          <p:nvPr/>
        </p:nvSpPr>
        <p:spPr>
          <a:xfrm>
            <a:off x="6172195" y="1181040"/>
            <a:ext cx="3481709" cy="2258109"/>
          </a:xfrm>
          <a:prstGeom prst="roundRect">
            <a:avLst/>
          </a:prstGeom>
          <a:solidFill>
            <a:schemeClr val="bg2">
              <a:lumMod val="10000"/>
              <a:alpha val="5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en-US" sz="1200" b="1" dirty="0">
                <a:latin typeface="Aptos" panose="020B0004020202020204" pitchFamily="34" charset="0"/>
              </a:rPr>
              <a:t>Kevin Cannon (Colorado School of Mines)</a:t>
            </a:r>
          </a:p>
          <a:p>
            <a:pPr algn="ctr"/>
            <a:endParaRPr lang="en-US" sz="1100" b="1" dirty="0">
              <a:latin typeface="Aptos" panose="020B0004020202020204" pitchFamily="34" charset="0"/>
            </a:endParaRPr>
          </a:p>
          <a:p>
            <a:pPr algn="ctr"/>
            <a:r>
              <a:rPr lang="en-US" sz="1400" dirty="0">
                <a:latin typeface="Aptos" panose="020B0004020202020204" pitchFamily="34" charset="0"/>
              </a:rPr>
              <a:t>Dr. Kevin Cannon is an Assistant Professor, Geology and Geological Engineering at the</a:t>
            </a:r>
          </a:p>
          <a:p>
            <a:pPr algn="ctr"/>
            <a:r>
              <a:rPr lang="en-US" sz="1400" dirty="0">
                <a:latin typeface="Aptos" panose="020B0004020202020204" pitchFamily="34" charset="0"/>
              </a:rPr>
              <a:t>Colorado School of Mines. He holds a </a:t>
            </a:r>
            <a:r>
              <a:rPr lang="en-US" sz="1400" dirty="0" err="1">
                <a:latin typeface="Aptos" panose="020B0004020202020204" pitchFamily="34" charset="0"/>
              </a:rPr>
              <a:t>Ph.D</a:t>
            </a:r>
            <a:r>
              <a:rPr lang="en-US" sz="1400" dirty="0">
                <a:latin typeface="Aptos" panose="020B0004020202020204" pitchFamily="34" charset="0"/>
              </a:rPr>
              <a:t> in Geological and Earth Sciences/Geosciences from Brown University. </a:t>
            </a:r>
          </a:p>
        </p:txBody>
      </p:sp>
      <p:sp>
        <p:nvSpPr>
          <p:cNvPr id="12" name="Rectangle: Rounded Corners 53">
            <a:extLst>
              <a:ext uri="{FF2B5EF4-FFF2-40B4-BE49-F238E27FC236}">
                <a16:creationId xmlns:a16="http://schemas.microsoft.com/office/drawing/2014/main" id="{C96EFCD2-AB95-F288-2974-F46A4A583852}"/>
              </a:ext>
            </a:extLst>
          </p:cNvPr>
          <p:cNvSpPr/>
          <p:nvPr/>
        </p:nvSpPr>
        <p:spPr>
          <a:xfrm>
            <a:off x="6172195" y="3954989"/>
            <a:ext cx="3481709" cy="2258109"/>
          </a:xfrm>
          <a:prstGeom prst="roundRect">
            <a:avLst/>
          </a:prstGeom>
          <a:solidFill>
            <a:schemeClr val="bg2">
              <a:lumMod val="10000"/>
              <a:alpha val="5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en-US" sz="1200" b="1" dirty="0">
                <a:latin typeface="Aptos" panose="020B0004020202020204" pitchFamily="34" charset="0"/>
              </a:rPr>
              <a:t>Xu Wang (University of Colorado, Boulder)</a:t>
            </a:r>
          </a:p>
          <a:p>
            <a:pPr algn="ctr"/>
            <a:endParaRPr lang="en-US" sz="1100" b="1" dirty="0">
              <a:latin typeface="Aptos" panose="020B0004020202020204" pitchFamily="34" charset="0"/>
            </a:endParaRPr>
          </a:p>
          <a:p>
            <a:pPr algn="ctr"/>
            <a:r>
              <a:rPr lang="en-US" sz="1100" dirty="0">
                <a:latin typeface="Aptos" panose="020B0004020202020204" pitchFamily="34" charset="0"/>
              </a:rPr>
              <a:t>Dr. Xu Wang is a research scientist at Laboratory for Atmospheric and Space Physics (LASP) and is affiliated with NASA/SSERVI’s Institute for Modeling Plasma, Atmospheres and Cosmic Dust (IMPACT) at the University of Colorado Boulder. Dr. Wang’s research interests include dust charging and transport, plasma interactions with airless bodies, plasma and dust instrument development, and ISRU and dust mitigation technologies for lunar exploration. He holds a </a:t>
            </a:r>
            <a:r>
              <a:rPr lang="en-US" sz="1100" dirty="0" err="1">
                <a:latin typeface="Aptos" panose="020B0004020202020204" pitchFamily="34" charset="0"/>
              </a:rPr>
              <a:t>Ph.D</a:t>
            </a:r>
            <a:r>
              <a:rPr lang="en-US" sz="1100" dirty="0">
                <a:latin typeface="Aptos" panose="020B0004020202020204" pitchFamily="34" charset="0"/>
              </a:rPr>
              <a:t> in Engineering Physics from the University of Wisconsin (Madison). </a:t>
            </a:r>
          </a:p>
        </p:txBody>
      </p:sp>
    </p:spTree>
    <p:extLst>
      <p:ext uri="{BB962C8B-B14F-4D97-AF65-F5344CB8AC3E}">
        <p14:creationId xmlns:p14="http://schemas.microsoft.com/office/powerpoint/2010/main" val="202901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4BD6-E58C-48AB-B43D-0F267A94EEC8}"/>
              </a:ext>
            </a:extLst>
          </p:cNvPr>
          <p:cNvSpPr>
            <a:spLocks noGrp="1"/>
          </p:cNvSpPr>
          <p:nvPr>
            <p:ph type="title"/>
          </p:nvPr>
        </p:nvSpPr>
        <p:spPr>
          <a:xfrm>
            <a:off x="3977912" y="119613"/>
            <a:ext cx="7829774" cy="762000"/>
          </a:xfrm>
        </p:spPr>
        <p:txBody>
          <a:bodyPr/>
          <a:lstStyle/>
          <a:p>
            <a:r>
              <a:rPr lang="en-US" dirty="0"/>
              <a:t>Discussion Etiquette</a:t>
            </a:r>
          </a:p>
        </p:txBody>
      </p:sp>
      <p:sp>
        <p:nvSpPr>
          <p:cNvPr id="3" name="Content Placeholder 2">
            <a:extLst>
              <a:ext uri="{FF2B5EF4-FFF2-40B4-BE49-F238E27FC236}">
                <a16:creationId xmlns:a16="http://schemas.microsoft.com/office/drawing/2014/main" id="{5747FDC0-2F6F-4E99-ACD0-E10750A6CC01}"/>
              </a:ext>
            </a:extLst>
          </p:cNvPr>
          <p:cNvSpPr>
            <a:spLocks noGrp="1"/>
          </p:cNvSpPr>
          <p:nvPr>
            <p:ph idx="1"/>
          </p:nvPr>
        </p:nvSpPr>
        <p:spPr>
          <a:xfrm>
            <a:off x="952500" y="1569307"/>
            <a:ext cx="10287000" cy="4602893"/>
          </a:xfrm>
        </p:spPr>
        <p:txBody>
          <a:bodyPr/>
          <a:lstStyle/>
          <a:p>
            <a:r>
              <a:rPr lang="en-US" dirty="0"/>
              <a:t>Please remain muted when not speaking</a:t>
            </a:r>
          </a:p>
          <a:p>
            <a:r>
              <a:rPr lang="en-US" dirty="0"/>
              <a:t>Welcome to turn on video at your discretion</a:t>
            </a:r>
          </a:p>
          <a:p>
            <a:r>
              <a:rPr lang="en-US" dirty="0"/>
              <a:t>Content Reminders</a:t>
            </a:r>
          </a:p>
          <a:p>
            <a:pPr lvl="1"/>
            <a:r>
              <a:rPr lang="en-US" dirty="0"/>
              <a:t>This is a public, international forum</a:t>
            </a:r>
          </a:p>
          <a:p>
            <a:pPr lvl="1"/>
            <a:r>
              <a:rPr lang="en-US" dirty="0"/>
              <a:t>Respect other speakers and points of view</a:t>
            </a:r>
          </a:p>
          <a:p>
            <a:pPr lvl="1"/>
            <a:r>
              <a:rPr lang="en-US" dirty="0"/>
              <a:t>No sharing CUI, proprietary, intellectual property, etc. </a:t>
            </a:r>
          </a:p>
          <a:p>
            <a:r>
              <a:rPr lang="en-US" dirty="0"/>
              <a:t>Questions for Panel</a:t>
            </a:r>
          </a:p>
          <a:p>
            <a:pPr lvl="1"/>
            <a:r>
              <a:rPr lang="en-US" dirty="0"/>
              <a:t>Write them in the chat</a:t>
            </a:r>
          </a:p>
          <a:p>
            <a:pPr lvl="1"/>
            <a:r>
              <a:rPr lang="en-US" dirty="0"/>
              <a:t>Raise hand to unmute and ask</a:t>
            </a:r>
          </a:p>
        </p:txBody>
      </p:sp>
      <p:sp>
        <p:nvSpPr>
          <p:cNvPr id="4" name="Date Placeholder 3">
            <a:extLst>
              <a:ext uri="{FF2B5EF4-FFF2-40B4-BE49-F238E27FC236}">
                <a16:creationId xmlns:a16="http://schemas.microsoft.com/office/drawing/2014/main" id="{5C3652FA-B6E5-4CC8-B510-79D55F8673F0}"/>
              </a:ext>
            </a:extLst>
          </p:cNvPr>
          <p:cNvSpPr>
            <a:spLocks noGrp="1"/>
          </p:cNvSpPr>
          <p:nvPr>
            <p:ph type="dt" sz="half" idx="10"/>
          </p:nvPr>
        </p:nvSpPr>
        <p:spPr/>
        <p:txBody>
          <a:bodyPr/>
          <a:lstStyle/>
          <a:p>
            <a:fld id="{24B93144-C76E-764F-93FB-58C67DB58A80}" type="datetime3">
              <a:rPr lang="en-US" smtClean="0"/>
              <a:t>14 May 2024</a:t>
            </a:fld>
            <a:endParaRPr lang="en-US" dirty="0"/>
          </a:p>
        </p:txBody>
      </p:sp>
      <p:sp>
        <p:nvSpPr>
          <p:cNvPr id="6" name="Slide Number Placeholder 5">
            <a:extLst>
              <a:ext uri="{FF2B5EF4-FFF2-40B4-BE49-F238E27FC236}">
                <a16:creationId xmlns:a16="http://schemas.microsoft.com/office/drawing/2014/main" id="{F7C47E4C-2E01-4073-9F9B-AB4182FBF273}"/>
              </a:ext>
            </a:extLst>
          </p:cNvPr>
          <p:cNvSpPr>
            <a:spLocks noGrp="1"/>
          </p:cNvSpPr>
          <p:nvPr>
            <p:ph type="sldNum" sz="quarter" idx="12"/>
          </p:nvPr>
        </p:nvSpPr>
        <p:spPr/>
        <p:txBody>
          <a:bodyPr/>
          <a:lstStyle/>
          <a:p>
            <a:fld id="{4EBCDCBD-78E1-0D41-A999-31B5EBF8E02C}" type="slidenum">
              <a:rPr lang="en-US" smtClean="0"/>
              <a:pPr/>
              <a:t>9</a:t>
            </a:fld>
            <a:endParaRPr lang="en-US" dirty="0"/>
          </a:p>
        </p:txBody>
      </p:sp>
      <p:pic>
        <p:nvPicPr>
          <p:cNvPr id="8" name="Picture 7">
            <a:extLst>
              <a:ext uri="{FF2B5EF4-FFF2-40B4-BE49-F238E27FC236}">
                <a16:creationId xmlns:a16="http://schemas.microsoft.com/office/drawing/2014/main" id="{E864860A-A221-47FD-8249-C9FE11081CB1}"/>
              </a:ext>
            </a:extLst>
          </p:cNvPr>
          <p:cNvPicPr>
            <a:picLocks noChangeAspect="1"/>
          </p:cNvPicPr>
          <p:nvPr/>
        </p:nvPicPr>
        <p:blipFill rotWithShape="1">
          <a:blip r:embed="rId2"/>
          <a:srcRect l="1333" r="2203"/>
          <a:stretch/>
        </p:blipFill>
        <p:spPr>
          <a:xfrm>
            <a:off x="7196866" y="2038058"/>
            <a:ext cx="4241355" cy="2781884"/>
          </a:xfrm>
          <a:prstGeom prst="rect">
            <a:avLst/>
          </a:prstGeom>
        </p:spPr>
      </p:pic>
      <p:sp>
        <p:nvSpPr>
          <p:cNvPr id="9" name="Oval 8">
            <a:extLst>
              <a:ext uri="{FF2B5EF4-FFF2-40B4-BE49-F238E27FC236}">
                <a16:creationId xmlns:a16="http://schemas.microsoft.com/office/drawing/2014/main" id="{822FE5B8-B50E-4694-AA28-71F8655CB7CB}"/>
              </a:ext>
            </a:extLst>
          </p:cNvPr>
          <p:cNvSpPr/>
          <p:nvPr/>
        </p:nvSpPr>
        <p:spPr>
          <a:xfrm>
            <a:off x="9574306" y="4141694"/>
            <a:ext cx="355002" cy="322730"/>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endParaRPr lang="en-US" sz="2000" dirty="0" err="1"/>
          </a:p>
        </p:txBody>
      </p:sp>
      <p:sp>
        <p:nvSpPr>
          <p:cNvPr id="10" name="Oval 9">
            <a:extLst>
              <a:ext uri="{FF2B5EF4-FFF2-40B4-BE49-F238E27FC236}">
                <a16:creationId xmlns:a16="http://schemas.microsoft.com/office/drawing/2014/main" id="{E7AEC213-EE59-4776-9D8C-FAAB6336A3E7}"/>
              </a:ext>
            </a:extLst>
          </p:cNvPr>
          <p:cNvSpPr/>
          <p:nvPr/>
        </p:nvSpPr>
        <p:spPr>
          <a:xfrm>
            <a:off x="7971416" y="3429000"/>
            <a:ext cx="2441986" cy="508299"/>
          </a:xfrm>
          <a:prstGeom prst="ellipse">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endParaRPr lang="en-US" sz="2000" dirty="0" err="1"/>
          </a:p>
        </p:txBody>
      </p:sp>
    </p:spTree>
    <p:extLst>
      <p:ext uri="{BB962C8B-B14F-4D97-AF65-F5344CB8AC3E}">
        <p14:creationId xmlns:p14="http://schemas.microsoft.com/office/powerpoint/2010/main" val="1503639675"/>
      </p:ext>
    </p:extLst>
  </p:cSld>
  <p:clrMapOvr>
    <a:masterClrMapping/>
  </p:clrMapOvr>
</p:sld>
</file>

<file path=ppt/theme/theme1.xml><?xml version="1.0" encoding="utf-8"?>
<a:theme xmlns:a="http://schemas.openxmlformats.org/drawingml/2006/main" name="APL-PowerPoint-Theme_dark">
  <a:themeElements>
    <a:clrScheme name="APL PPT Template Palette">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7" id="{D68E3EF3-C6FA-1E42-A977-969D056CF3F3}" vid="{09EF0690-C9A7-EB48-8012-9DFA8E0590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05E72-33D2-49FE-82C1-AC4E719A7179}">
  <ds:schemaRefs>
    <ds:schemaRef ds:uri="http://schemas.microsoft.com/sharepoint/v3/contenttype/forms"/>
  </ds:schemaRefs>
</ds:datastoreItem>
</file>

<file path=customXml/itemProps2.xml><?xml version="1.0" encoding="utf-8"?>
<ds:datastoreItem xmlns:ds="http://schemas.openxmlformats.org/officeDocument/2006/customXml" ds:itemID="{E67E9159-B4E5-458F-AE2E-4A186E1ACA1C}">
  <ds:schemaRef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8A0430C-6753-4A49-8EA6-EB015BBD9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APL-PowerPoint-Theme_light</Template>
  <TotalTime>157833</TotalTime>
  <Words>1696</Words>
  <Application>Microsoft Macintosh PowerPoint</Application>
  <PresentationFormat>Widescreen</PresentationFormat>
  <Paragraphs>152</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.AppleSystemUIFont</vt:lpstr>
      <vt:lpstr>Aptos</vt:lpstr>
      <vt:lpstr>Arial</vt:lpstr>
      <vt:lpstr>Calibri</vt:lpstr>
      <vt:lpstr>Courier New</vt:lpstr>
      <vt:lpstr>Helvetica</vt:lpstr>
      <vt:lpstr>Wingdings</vt:lpstr>
      <vt:lpstr>APL-PowerPoint-Theme_dark</vt:lpstr>
      <vt:lpstr>LSIC ISRU Focus Group Monthly  http://lsic.jhuapl.edu/ http://lsic-wiki.jhuapl.edu/ (Confluence sign-up required)</vt:lpstr>
      <vt:lpstr>Agenda</vt:lpstr>
      <vt:lpstr>Notable News</vt:lpstr>
      <vt:lpstr>Upcoming Meetings</vt:lpstr>
      <vt:lpstr>ISRU June Telecon: Lightning Talks!</vt:lpstr>
      <vt:lpstr>Funding &amp; Opportunities</vt:lpstr>
      <vt:lpstr>OTPS Lunar Non-Interference Questionnaire</vt:lpstr>
      <vt:lpstr>Lunar Beneficiation</vt:lpstr>
      <vt:lpstr>Discussion Etiquette</vt:lpstr>
      <vt:lpstr>Open Discussion with Community</vt:lpstr>
      <vt:lpstr>Open Discussion with Community</vt:lpstr>
      <vt:lpstr>Open Discussion with Community</vt:lpstr>
      <vt:lpstr>Open Discussion with Community</vt:lpstr>
      <vt:lpstr>Open Discussion with Community</vt:lpstr>
      <vt:lpstr>Open Discussion with Community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Space Update</dc:title>
  <dc:subject/>
  <dc:creator>Microsoft Office User</dc:creator>
  <cp:keywords/>
  <dc:description>Version 1.0</dc:description>
  <cp:lastModifiedBy>Berdis, Jodi R.</cp:lastModifiedBy>
  <cp:revision>1624</cp:revision>
  <cp:lastPrinted>2019-02-27T12:13:48Z</cp:lastPrinted>
  <dcterms:created xsi:type="dcterms:W3CDTF">2019-01-21T11:32:32Z</dcterms:created>
  <dcterms:modified xsi:type="dcterms:W3CDTF">2024-05-14T12:58:42Z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