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  <p:sldMasterId id="2147483754" r:id="rId3"/>
    <p:sldMasterId id="2147483796" r:id="rId4"/>
    <p:sldMasterId id="2147483800" r:id="rId5"/>
    <p:sldMasterId id="2147483808" r:id="rId6"/>
    <p:sldMasterId id="2147483818" r:id="rId7"/>
  </p:sldMasterIdLst>
  <p:notesMasterIdLst>
    <p:notesMasterId r:id="rId20"/>
  </p:notesMasterIdLst>
  <p:sldIdLst>
    <p:sldId id="2165" r:id="rId8"/>
    <p:sldId id="15889" r:id="rId9"/>
    <p:sldId id="37987" r:id="rId10"/>
    <p:sldId id="37959" r:id="rId11"/>
    <p:sldId id="37984" r:id="rId12"/>
    <p:sldId id="37993" r:id="rId13"/>
    <p:sldId id="15895" r:id="rId14"/>
    <p:sldId id="15931" r:id="rId15"/>
    <p:sldId id="37991" r:id="rId16"/>
    <p:sldId id="37992" r:id="rId17"/>
    <p:sldId id="37954" r:id="rId18"/>
    <p:sldId id="224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7E27F"/>
    <a:srgbClr val="102F60"/>
    <a:srgbClr val="374354"/>
    <a:srgbClr val="333F4E"/>
    <a:srgbClr val="FFFC00"/>
    <a:srgbClr val="000000"/>
    <a:srgbClr val="4499FF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6251" autoAdjust="0"/>
  </p:normalViewPr>
  <p:slideViewPr>
    <p:cSldViewPr snapToGrid="0" snapToObjects="1">
      <p:cViewPr varScale="1">
        <p:scale>
          <a:sx n="75" d="100"/>
          <a:sy n="75" d="100"/>
        </p:scale>
        <p:origin x="72" y="540"/>
      </p:cViewPr>
      <p:guideLst/>
    </p:cSldViewPr>
  </p:slideViewPr>
  <p:outlineViewPr>
    <p:cViewPr>
      <p:scale>
        <a:sx n="33" d="100"/>
        <a:sy n="33" d="100"/>
      </p:scale>
      <p:origin x="0" y="-66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4DE9B-072A-DA43-BFCC-961F4FEB56E9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1359-15F7-1E4E-94ED-77BE296B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6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2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*Replace abstract portal with box with following info*: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7 deadline for in-person and foreign nationals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14 deadline for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vritual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7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2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2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SRR- June 4-7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ASCEND- July 30-Aug 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3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6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728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87449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75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69726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26783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214807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00823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95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6526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9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411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31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29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39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1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7816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16830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14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21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5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9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27ABBC-B63F-9843-9679-6EEE1C17D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BB8CF099-B6A0-084B-878B-FE449839F60D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43C6B0-833C-AE40-A1F3-E71852689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7" y="1765620"/>
            <a:ext cx="5136773" cy="33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8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/>
          <a:lstStyle/>
          <a:p>
            <a:fld id="{871E74CD-29BE-4B77-94EE-C02F47109B98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987027CD-BED2-364A-9A69-47887601DD66}"/>
              </a:ext>
            </a:extLst>
          </p:cNvPr>
          <p:cNvSpPr txBox="1">
            <a:spLocks/>
          </p:cNvSpPr>
          <p:nvPr userDrawn="1"/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C392A5-4836-2A47-91BF-E5C36305BC75}"/>
              </a:ext>
            </a:extLst>
          </p:cNvPr>
          <p:cNvCxnSpPr/>
          <p:nvPr userDrawn="1"/>
        </p:nvCxnSpPr>
        <p:spPr>
          <a:xfrm>
            <a:off x="11434997" y="6604000"/>
            <a:ext cx="0" cy="15514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D2C5DD6-ACFA-A44E-9CFC-1F45F988BBDE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F38D8-02AF-45BB-8278-6DC4E005D754}" type="datetime3">
              <a:rPr lang="en-US" smtClean="0"/>
              <a:pPr/>
              <a:t>21 March 2024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12FADF5-8A16-2042-9499-53CA45919C4E}"/>
              </a:ext>
            </a:extLst>
          </p:cNvPr>
          <p:cNvSpPr txBox="1">
            <a:spLocks/>
          </p:cNvSpPr>
          <p:nvPr userDrawn="1"/>
        </p:nvSpPr>
        <p:spPr>
          <a:xfrm>
            <a:off x="11444710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00B0F0"/>
                </a:solidFill>
              </a:rPr>
              <a:pPr/>
              <a:t>‹#›</a:t>
            </a:fld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E92598-C582-3E4E-9F30-E7298555C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9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75C0-81EB-2441-B8D3-C07521633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2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B08D-9E6A-DB4B-95E0-061747D3EA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05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4CF-BE6C-2C46-8A3D-CB9B3A4CC4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3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77F4-ED6F-8F41-96F2-8EBEB1C1C4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1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E0EF-B1C7-7D4A-8FFD-3FC4D65A0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DD0C6-EB43-3C4F-A72C-52656CA76A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9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952B-248C-9443-A8AF-87AB2E9C18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9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40272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DFB6-2ABF-C14D-942F-D8D9834AC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24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1CCF-5226-D14F-B0C7-AB31D2E1C6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64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4539-12C5-B149-ADA1-5C6AA68A4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0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64EE-8008-CF40-9B9B-00A1B4ED55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2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0">
              <a:schemeClr val="tx1"/>
            </a:gs>
            <a:gs pos="54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5200" y="76200"/>
            <a:ext cx="8737600" cy="914400"/>
          </a:xfrm>
          <a:prstGeom prst="rect">
            <a:avLst/>
          </a:prstGeom>
        </p:spPr>
        <p:txBody>
          <a:bodyPr lIns="91429" tIns="45714" rIns="91429" bIns="45714" anchor="ctr"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480800" cy="495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 marL="742863" indent="-285717"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 marL="1142867" indent="-228573">
              <a:buFont typeface="Wingdings" pitchFamily="2" charset="2"/>
              <a:buChar char="Ø"/>
              <a:defRPr sz="1800">
                <a:latin typeface="Arial" pitchFamily="34" charset="0"/>
                <a:cs typeface="Arial" pitchFamily="34" charset="0"/>
              </a:defRPr>
            </a:lvl3pPr>
            <a:lvl4pPr marL="1600013" indent="-228573">
              <a:buFont typeface="Wingdings" pitchFamily="2" charset="2"/>
              <a:buChar char="v"/>
              <a:defRPr sz="16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356350"/>
            <a:ext cx="28448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1D003BD-4F5E-8D48-98F6-744D19083E45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3/21/2024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2573" y="6356351"/>
            <a:ext cx="3860800" cy="365125"/>
          </a:xfrm>
          <a:prstGeom prst="rect">
            <a:avLst/>
          </a:prstGeom>
        </p:spPr>
        <p:txBody>
          <a:bodyPr lIns="91429" tIns="45714" rIns="91429" bIns="45714" anchor="ctr"/>
          <a:lstStyle>
            <a:lvl1pPr algn="ctr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19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124" y="319367"/>
            <a:ext cx="8451273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69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1"/>
            <a:ext cx="98552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9304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F19A18F2-2E94-4E45-929F-F1201662DFFA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3/21/2024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2"/>
          </p:nvPr>
        </p:nvSpPr>
        <p:spPr>
          <a:xfrm>
            <a:off x="3111500" y="6719888"/>
            <a:ext cx="5985933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6CD54775-52AD-444C-BBFD-4BDD2BBC311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483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F187FAA4-54DB-B443-A672-E4800828FF7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3827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173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00960036-F500-EF49-997E-64DDDF1D121F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06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8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7AB1EC7F-9180-FE43-8749-F5F462EFBFE7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7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092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2667"/>
            <a:ext cx="12192000" cy="2506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0009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C3EDA-968D-6247-9F35-F1F62C83A0D1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3/21/2024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  <a:prstGeom prst="rect">
            <a:avLst/>
          </a:prstGeom>
        </p:spPr>
        <p:txBody>
          <a:bodyPr anchor="b"/>
          <a:lstStyle>
            <a:lvl1pPr algn="ctr">
              <a:defRPr sz="9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0652" y="6637338"/>
            <a:ext cx="641349" cy="220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77929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D5BF5-5B39-AA40-8630-FA705A023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34D75E-54F5-AE47-BEAF-9D7AB55B7CB5}"/>
              </a:ext>
            </a:extLst>
          </p:cNvPr>
          <p:cNvSpPr/>
          <p:nvPr userDrawn="1"/>
        </p:nvSpPr>
        <p:spPr>
          <a:xfrm>
            <a:off x="0" y="-121591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3C496-991D-144E-BC9C-4793C231E6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0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45354-13C8-B341-8631-CC4F1B1E7B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7958" y="1003412"/>
            <a:ext cx="11612070" cy="517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9725" indent="-339725"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543425" y="1104900"/>
            <a:ext cx="6858000" cy="1066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old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319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727549F-637E-442E-8389-6D56CFFE61A1}" type="datetime1">
              <a:rPr lang="en-US">
                <a:solidFill>
                  <a:prstClr val="black"/>
                </a:solidFill>
              </a:rPr>
              <a:pPr>
                <a:defRPr/>
              </a:pPr>
              <a:t>3/21/2024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5CEFF4A-9B7C-2E47-9269-886DBC6A7E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99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5BD575C-622A-4207-841B-8F794EFE5B94}" type="datetime1">
              <a:rPr lang="en-US">
                <a:solidFill>
                  <a:prstClr val="black"/>
                </a:solidFill>
              </a:rPr>
              <a:pPr>
                <a:defRPr/>
              </a:pPr>
              <a:t>3/21/2024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810410D-3055-BC45-960A-FF8F0D1C08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86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787E3-803E-486B-A3B8-E0444E3F83B3}"/>
              </a:ext>
            </a:extLst>
          </p:cNvPr>
          <p:cNvSpPr txBox="1">
            <a:spLocks/>
          </p:cNvSpPr>
          <p:nvPr userDrawn="1"/>
        </p:nvSpPr>
        <p:spPr>
          <a:xfrm>
            <a:off x="340360" y="4422099"/>
            <a:ext cx="10515600" cy="58477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3FD63-0560-400C-8175-CB58AFD98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19" y="3966231"/>
            <a:ext cx="6888481" cy="492443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E929EF-D1D7-4778-8325-82A2A7EB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4458674"/>
            <a:ext cx="6888481" cy="538609"/>
          </a:xfrm>
          <a:prstGeom prst="rect">
            <a:avLst/>
          </a:prstGeom>
        </p:spPr>
        <p:txBody>
          <a:bodyPr wrap="square" tIns="0" bIns="4572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7286AE4-19F8-4DD1-8C7C-C1E4A1C42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19" y="4997283"/>
            <a:ext cx="6888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65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C9-973C-4959-A003-1E50F265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8BDB-4ED3-43EA-AE6E-F3301AB6E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1907-9A8E-47B7-9D3A-82092474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93FB-3590-4799-9695-B1B3AB6F2BF0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C9155-EBF3-4509-9A13-6248DD3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8F4E4-6148-40CE-8E3F-F46C32AA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D1A-A052-44C8-AA35-473A293E36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F0791-E91A-01DD-E4C6-7F2067A3D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5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71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rlow Condensed" panose="000005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588000" cy="5181600"/>
          </a:xfrm>
        </p:spPr>
        <p:txBody>
          <a:bodyPr/>
          <a:lstStyle>
            <a:lvl1pPr>
              <a:defRPr sz="1800">
                <a:latin typeface="Acumin Pro" panose="020B0504020202020204" pitchFamily="34" charset="0"/>
              </a:defRPr>
            </a:lvl1pPr>
            <a:lvl2pPr>
              <a:defRPr sz="1600">
                <a:latin typeface="Acumin Pro" panose="020B0504020202020204" pitchFamily="34" charset="0"/>
              </a:defRPr>
            </a:lvl2pPr>
            <a:lvl3pPr>
              <a:defRPr sz="1600">
                <a:latin typeface="Acumin Pro" panose="020B0504020202020204" pitchFamily="34" charset="0"/>
              </a:defRPr>
            </a:lvl3pPr>
            <a:lvl4pPr>
              <a:defRPr sz="1600">
                <a:latin typeface="Acumin Pro" panose="020B0504020202020204" pitchFamily="34" charset="0"/>
              </a:defRPr>
            </a:lvl4pPr>
            <a:lvl5pPr>
              <a:defRPr sz="1600">
                <a:latin typeface="Acumin Pro" panose="020B05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588000" cy="5181600"/>
          </a:xfrm>
        </p:spPr>
        <p:txBody>
          <a:bodyPr/>
          <a:lstStyle>
            <a:lvl1pPr>
              <a:defRPr sz="1800">
                <a:latin typeface="Acumin Pro" panose="020B0504020202020204" pitchFamily="34" charset="0"/>
              </a:defRPr>
            </a:lvl1pPr>
            <a:lvl2pPr>
              <a:defRPr sz="1600">
                <a:latin typeface="Acumin Pro" panose="020B0504020202020204" pitchFamily="34" charset="0"/>
              </a:defRPr>
            </a:lvl2pPr>
            <a:lvl3pPr>
              <a:defRPr sz="1600">
                <a:latin typeface="Acumin Pro" panose="020B0504020202020204" pitchFamily="34" charset="0"/>
              </a:defRPr>
            </a:lvl3pPr>
            <a:lvl4pPr>
              <a:defRPr sz="1600">
                <a:latin typeface="Acumin Pro" panose="020B0504020202020204" pitchFamily="34" charset="0"/>
              </a:defRPr>
            </a:lvl4pPr>
            <a:lvl5pPr>
              <a:defRPr sz="1600">
                <a:latin typeface="Acumin Pro" panose="020B05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Honeybee Robotics Proprietary - Do Not Distribute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69E0-AB4E-4B5C-9269-18F57A6CA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44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8A78A2-68A8-442E-9A15-65AD7550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68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55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  <a:lvl2pPr marL="742938" indent="-285750">
              <a:buFont typeface="Arial" panose="020B0604020202020204" pitchFamily="34" charset="0"/>
              <a:buChar char="•"/>
              <a:defRPr sz="1800"/>
            </a:lvl2pPr>
            <a:lvl3pPr marL="1200127" indent="-285750">
              <a:buFont typeface="Arial" panose="020B0604020202020204" pitchFamily="34" charset="0"/>
              <a:buChar char="•"/>
              <a:defRPr sz="1800"/>
            </a:lvl3pPr>
            <a:lvl4pPr marL="1657316" indent="-285750">
              <a:buFont typeface="Arial" panose="020B0604020202020204" pitchFamily="34" charset="0"/>
              <a:buChar char="•"/>
              <a:defRPr sz="1800"/>
            </a:lvl4pPr>
            <a:lvl5pPr marL="2114505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580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E07991-8532-4DF0-9064-F38783263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2" y="914399"/>
            <a:ext cx="5730239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1B0ABB-FE06-4631-9A18-00DD0F1DFD3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3019" y="914399"/>
            <a:ext cx="5730239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764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A69E27-8565-4016-A59C-9B6A30E77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2" y="914399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46A6FB-FEC4-4EC3-A9C5-9E8AEB9470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3019" y="914399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DC1BBA-022F-4AF8-A460-CFEF728B5C5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3019" y="3703320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5DD495-ED6E-425E-9ED2-AF0FDBD89A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1" y="3703320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837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86A028-ABBA-4C83-9B34-58818B73A6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54945" y="914402"/>
            <a:ext cx="5730239" cy="54864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C96810-01D5-4A1E-BB86-45547D4DB7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2" y="914402"/>
            <a:ext cx="5730239" cy="54864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FD244-27BD-4BD4-94FD-7273ED3DC624}"/>
              </a:ext>
            </a:extLst>
          </p:cNvPr>
          <p:cNvSpPr/>
          <p:nvPr userDrawn="1"/>
        </p:nvSpPr>
        <p:spPr bwMode="auto">
          <a:xfrm>
            <a:off x="304800" y="914402"/>
            <a:ext cx="5730240" cy="54864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E1DD5-7202-4ED6-B956-3F2616852489}"/>
              </a:ext>
            </a:extLst>
          </p:cNvPr>
          <p:cNvSpPr/>
          <p:nvPr userDrawn="1"/>
        </p:nvSpPr>
        <p:spPr bwMode="auto">
          <a:xfrm>
            <a:off x="6156963" y="914402"/>
            <a:ext cx="5730240" cy="54864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15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FD244-27BD-4BD4-94FD-7273ED3DC624}"/>
              </a:ext>
            </a:extLst>
          </p:cNvPr>
          <p:cNvSpPr/>
          <p:nvPr userDrawn="1"/>
        </p:nvSpPr>
        <p:spPr bwMode="auto">
          <a:xfrm>
            <a:off x="304800" y="914399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2E0D81-8D98-4AF4-AAFE-EEBB18196C7B}"/>
              </a:ext>
            </a:extLst>
          </p:cNvPr>
          <p:cNvSpPr/>
          <p:nvPr userDrawn="1"/>
        </p:nvSpPr>
        <p:spPr bwMode="auto">
          <a:xfrm>
            <a:off x="304800" y="3703320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E1DD5-7202-4ED6-B956-3F2616852489}"/>
              </a:ext>
            </a:extLst>
          </p:cNvPr>
          <p:cNvSpPr/>
          <p:nvPr userDrawn="1"/>
        </p:nvSpPr>
        <p:spPr bwMode="auto">
          <a:xfrm>
            <a:off x="6156963" y="914399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3737DE-7434-4844-B19D-83336FA3D72D}"/>
              </a:ext>
            </a:extLst>
          </p:cNvPr>
          <p:cNvSpPr/>
          <p:nvPr userDrawn="1"/>
        </p:nvSpPr>
        <p:spPr bwMode="auto">
          <a:xfrm>
            <a:off x="6156963" y="3703320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C96810-01D5-4A1E-BB86-45547D4DB7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2" y="914399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86A028-ABBA-4C83-9B34-58818B73A6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54945" y="914399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FB2CE3-C2DA-46AF-99F0-A71BD7923A5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54945" y="3703320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C520D8-FF89-44FF-9CBC-94AF803BF79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04803" y="3703320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760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787E3-803E-486B-A3B8-E0444E3F83B3}"/>
              </a:ext>
            </a:extLst>
          </p:cNvPr>
          <p:cNvSpPr txBox="1">
            <a:spLocks/>
          </p:cNvSpPr>
          <p:nvPr userDrawn="1"/>
        </p:nvSpPr>
        <p:spPr>
          <a:xfrm>
            <a:off x="340360" y="4422099"/>
            <a:ext cx="10515600" cy="58477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3FD63-0560-400C-8175-CB58AFD98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19" y="3966231"/>
            <a:ext cx="6888481" cy="492443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E929EF-D1D7-4778-8325-82A2A7EB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4458674"/>
            <a:ext cx="6888481" cy="538609"/>
          </a:xfrm>
          <a:prstGeom prst="rect">
            <a:avLst/>
          </a:prstGeom>
        </p:spPr>
        <p:txBody>
          <a:bodyPr wrap="square" tIns="0" bIns="4572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7286AE4-19F8-4DD1-8C7C-C1E4A1C42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19" y="4997283"/>
            <a:ext cx="6888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2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1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479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  <p15:guide id="3" pos="678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24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6693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FY18</a:t>
            </a:r>
            <a:r>
              <a:rPr lang="en-US" sz="800" baseline="0" dirty="0">
                <a:solidFill>
                  <a:schemeClr val="bg1"/>
                </a:solidFill>
              </a:rPr>
              <a:t> Mid Year Review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5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9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97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05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-54243"/>
            <a:ext cx="12192001" cy="4803982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C51FD09-7A7E-68BC-55B2-2AA99FDC3A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79" y="2743200"/>
            <a:ext cx="8937553" cy="881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A36B9-6BD4-6617-B660-083E6AEF8EBD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42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Three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E7EBE47-C42F-463E-A18D-5FA034BA2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9556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328F9AF-62EA-4F6E-BF8B-65716F02AC8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9112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5B4DB-32BA-141F-6C53-30AD51482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41EB6-F1C9-A0CF-B224-27D5D15A5016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88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l Title Slide O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1219199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5D0AF-7C6D-4D37-7A0A-14E2F96C14FA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570CFE-0D40-4114-88B7-2BA43DB1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1C60BF-CFA2-410A-B843-9CEAFCB519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  <a:lvl6pPr marL="2286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92B20-A5A6-4909-A73A-C6C85E980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262C48F-4708-42DE-8E80-44A3B0CD3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0A8ED32-609D-7C19-DC91-942051368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C7BB89-2C21-8E87-69D4-8F4D16BAA2D3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7F3881-0CD4-BBC4-DE0D-7670831C2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72E3C-0D0D-BA0A-267E-6CB79B537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0EC690-6145-8029-9086-E6C77A2BE867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4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582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815359" y="3970165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2F4A05-4C17-6B0C-4237-3C99BA5649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9D6F48-80D0-1D20-DF5F-2BF55579277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043C9-B1C8-6359-98EF-D96796473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D19A5E-E778-56A9-2062-A5ED4675B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FD7036-DFAC-C0D0-2B4F-9F5AB7319F2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80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Support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162D26B-0852-410F-A36B-EAD531A8E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D68753-5D2F-461F-AF48-50A66CC7D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C75BF9-3914-4E65-81BD-B09D23C768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4pPr>
            <a:lvl5pPr>
              <a:lnSpc>
                <a:spcPct val="100000"/>
              </a:lnSpc>
              <a:spcBef>
                <a:spcPts val="600"/>
              </a:spcBef>
              <a:defRPr sz="11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D7AB-5058-4107-958E-EF7D6E1E828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96000" y="1189033"/>
            <a:ext cx="5486399" cy="43669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93AC55-DBC3-68C8-CB23-C4B45BFE20A7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C05A12-1E20-0215-A526-E2A843BDF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009574-7F14-3FAA-EEF1-83867893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73B6B8-C436-FC94-8BB3-4696F9F37AC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60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797177" y="3970165"/>
            <a:ext cx="3050266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282149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282148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CAF2C09-6C4F-DCFF-85A3-4CF6EC0DC1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B9400-132F-DEF6-EA46-EDF25F5A18C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98C32F-5623-2AA7-F792-39D0A4B41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CB4456-BEB5-0C6D-0A90-F0D0239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0AC68E-EACD-8069-F1FF-E36CB9B71FD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76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A26BD1-014A-4113-86CB-7536D7778B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14C3FAA-13C8-D347-8F54-8B7489B22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0E67DC-9D0C-C209-8D47-6D2D87097A5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CD98E8-CF38-BB10-6551-01C87EB8A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D3F67-8AB5-AAC3-9233-643638FFB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DDA44-06EA-FE46-A4E7-BFE4BA2CB0A2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85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595D06-54FB-4096-9761-C161613AAED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470993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470992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D283DF-8242-C10D-B0D1-09338E9E6A1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559814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C59EF-E69C-284C-74DE-3713E419E09E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A31FFA-D45E-05A8-241F-FB73C5025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4F733-0338-AC33-B556-98C963CC7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6151ED-F9C6-1A31-E49C-CF0C212E3649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92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86394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8" y="4798258"/>
            <a:ext cx="2999232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8624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9252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BEC01-9F7C-4B40-BB53-7CA71DF23C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598" y="1550504"/>
            <a:ext cx="2999232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BC0D6B-8A30-40EF-AB45-BA0C194FDCF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8624" y="1550504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957662E-BFCE-48F9-862F-DF8DE0A7D64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252" y="1553128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22AF72-7D09-7718-79FC-23C0F02E421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1A947-29A3-BF11-1A63-EC436A3B7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A61104-9893-7D61-B81D-04B052040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EC4113-64BB-2281-3CD4-188D84A29053}"/>
              </a:ext>
            </a:extLst>
          </p:cNvPr>
          <p:cNvSpPr txBox="1"/>
          <p:nvPr userDrawn="1"/>
        </p:nvSpPr>
        <p:spPr>
          <a:xfrm>
            <a:off x="71253" y="6547104"/>
            <a:ext cx="5905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l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57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5302002"/>
            <a:ext cx="2998301" cy="380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B518037-F3DC-4DBC-AA07-629E5C8B49F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09600" y="1258606"/>
            <a:ext cx="10972800" cy="39388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CAD2B6C-443D-28D6-F18D-18F54A9E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804362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8539D1-CD98-51D1-F7A5-CAEEFB3AD88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A3AF1A-3C67-4F0B-04A4-30651C1DB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8AD54A-8787-DB93-4C11-29C142509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DE8E3D-FE09-94E9-C0A5-1D128FCB7DFA}"/>
              </a:ext>
            </a:extLst>
          </p:cNvPr>
          <p:cNvSpPr txBox="1"/>
          <p:nvPr userDrawn="1"/>
        </p:nvSpPr>
        <p:spPr>
          <a:xfrm>
            <a:off x="73152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30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1005457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59C980-A3D0-4EF8-9506-D402C5A6FD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CC6854-32C8-45B3-B6D3-D2E66DF7D4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8341" y="1341437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AA9E988-1444-5E64-B3F6-5961B2D42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7A1C23-DB2A-3C30-0E13-68FEB9198F02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08D145-1541-BB76-77A5-4CFDD4821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350E4-F0C0-A49A-E707-97727F615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C31FCC-A5FE-C2CF-C0F7-E0ECA558E390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38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1D4684-8BB0-4FE9-B1CB-B9F65E4F9D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12192000" cy="34289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DA89AA-3199-43A5-B716-88F9B206E8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B37C666-26F7-4F2C-92CE-67B0C3E5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6E546E26-95A4-4F81-AEA4-F78B3F1908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851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FFA57FE-AEF6-472C-8D21-CC48F53E9B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84102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CBB22-8DA5-45F3-DC73-5F55B7563929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EFE68C-2428-7C9D-C4BE-12D5988AC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0E8DFB-1D27-E3B8-A7FD-8FFFE0CF8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3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with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1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9B4C5E7-2BAE-493F-BBFD-70C991434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63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4C5A27-7B3C-4273-A211-4F8CF1D0C8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82808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816A4C0-7387-4691-A213-8237D3C5C1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007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43098FF-AC40-42B4-B12D-6ECFA4F080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86120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3F9BCE2-3ADE-4F3D-B650-E42610BAF8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540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7F0C345-FD44-4CB9-AA15-F9A7B0CA6D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4171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4A06D38-ACF1-4C38-B96C-4A022CD87D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913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961B3A-4844-482D-8E3E-7A2D4FC915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45026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E71B3E1-54DA-4FBD-B4D4-E14162E1B8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3208" y="1619941"/>
            <a:ext cx="3657600" cy="3657600"/>
          </a:xfrm>
          <a:prstGeom prst="rect">
            <a:avLst/>
          </a:prstGeom>
          <a:solidFill>
            <a:srgbClr val="003478"/>
          </a:solidFill>
        </p:spPr>
        <p:txBody>
          <a:bodyPr lIns="365760" rIns="36576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386BB78-113E-72A3-1A10-779C47F4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58584-ECE1-F481-B358-7467C37E179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DC0A6E-5DEF-7E07-BF97-044EAB9B4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1DA883-40F4-9DF5-A250-44B6AA32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E3AE62-3C01-8F04-8AE0-E82868DB4A2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5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73C045F-876A-487E-9097-CF25663536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2648" y="1331304"/>
            <a:ext cx="10962862" cy="3707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6E007D-4A49-4350-A5D2-296D7DED6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CA206A-CB1D-4E4E-8256-938ED74FCA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910" y="5206735"/>
            <a:ext cx="5108023" cy="23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</a:defRPr>
            </a:lvl1pPr>
            <a:lvl2pPr marL="457200" indent="0">
              <a:buNone/>
              <a:defRPr sz="1000">
                <a:latin typeface="Arial Nova Cond" panose="020B0604020202020204" pitchFamily="34" charset="0"/>
              </a:defRPr>
            </a:lvl2pPr>
            <a:lvl3pPr marL="914400" indent="0">
              <a:buNone/>
              <a:defRPr sz="1000">
                <a:latin typeface="Arial Nova Cond" panose="020B0604020202020204" pitchFamily="34" charset="0"/>
              </a:defRPr>
            </a:lvl3pPr>
            <a:lvl4pPr marL="1371600" indent="0">
              <a:buNone/>
              <a:defRPr sz="1000">
                <a:latin typeface="Arial Nova Cond" panose="020B0604020202020204" pitchFamily="34" charset="0"/>
              </a:defRPr>
            </a:lvl4pPr>
            <a:lvl5pPr marL="1828800" indent="0">
              <a:buNone/>
              <a:defRPr sz="1000">
                <a:latin typeface="Arial Nova Cond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Footnote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04CEAC4-5E47-14AB-3A81-6C2468206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11D703-3B71-95A3-5B15-C6A4D9DA9305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DF24E5-A600-5242-246C-6C4C18872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5637D-2634-5FD6-9556-09A5BD549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253AF9-EF5E-6A8C-1936-5C5C44F3A04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0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205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511" y="3009440"/>
            <a:ext cx="9218621" cy="650277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064096-BC33-4BE5-921C-3C44EFC9E5AC}"/>
              </a:ext>
            </a:extLst>
          </p:cNvPr>
          <p:cNvCxnSpPr>
            <a:cxnSpLocks/>
          </p:cNvCxnSpPr>
          <p:nvPr userDrawn="1"/>
        </p:nvCxnSpPr>
        <p:spPr>
          <a:xfrm>
            <a:off x="5406021" y="4128578"/>
            <a:ext cx="1371600" cy="0"/>
          </a:xfrm>
          <a:prstGeom prst="line">
            <a:avLst/>
          </a:prstGeom>
          <a:ln w="5715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8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B0B67E-E42D-187F-1790-1AFBC4B7F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5030" y="2668858"/>
            <a:ext cx="8091658" cy="12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4C0E2E-CD65-BE45-86A8-48182FA7EC56}"/>
              </a:ext>
            </a:extLst>
          </p:cNvPr>
          <p:cNvSpPr/>
          <p:nvPr userDrawn="1"/>
        </p:nvSpPr>
        <p:spPr>
          <a:xfrm>
            <a:off x="0" y="-101600"/>
            <a:ext cx="1219200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C71C-69F7-4B4D-A275-344B02ECE8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84241-931B-3E41-963A-37B6BDF50BA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0"/>
            <a:ext cx="12192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4113F-4E20-674A-A883-6ACFA8EEBC2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7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50" y="5410200"/>
            <a:ext cx="83693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4CE72-424F-7841-A4BC-E02CFADDD06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6" r:id="rId20"/>
    <p:sldLayoutId id="2147483717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914400"/>
            <a:chOff x="0" y="1752600"/>
            <a:chExt cx="9144000" cy="914400"/>
          </a:xfrm>
        </p:grpSpPr>
        <p:pic>
          <p:nvPicPr>
            <p:cNvPr id="4" name="Picture 3" descr="a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52600"/>
              <a:ext cx="3581400" cy="914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 bwMode="auto">
            <a:xfrm>
              <a:off x="228600" y="1752600"/>
              <a:ext cx="8915400" cy="914400"/>
            </a:xfrm>
            <a:prstGeom prst="rect">
              <a:avLst/>
            </a:prstGeom>
            <a:gradFill flip="none" rotWithShape="1">
              <a:gsLst>
                <a:gs pos="25000">
                  <a:schemeClr val="tx1">
                    <a:alpha val="0"/>
                  </a:schemeClr>
                </a:gs>
                <a:gs pos="34000">
                  <a:schemeClr val="tx1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i="1"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975" y="1884045"/>
              <a:ext cx="753034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FA81E5-61D1-401D-BF36-997EA3D029B7}"/>
              </a:ext>
            </a:extLst>
          </p:cNvPr>
          <p:cNvSpPr/>
          <p:nvPr userDrawn="1"/>
        </p:nvSpPr>
        <p:spPr bwMode="auto">
          <a:xfrm>
            <a:off x="-3" y="0"/>
            <a:ext cx="12192000" cy="6858000"/>
          </a:xfrm>
          <a:prstGeom prst="rect">
            <a:avLst/>
          </a:prstGeom>
          <a:solidFill>
            <a:schemeClr val="accent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9494D-C276-FB4D-114A-B3DEA73DA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0" r="9690" b="8044"/>
          <a:stretch/>
        </p:blipFill>
        <p:spPr>
          <a:xfrm>
            <a:off x="-1" y="7470"/>
            <a:ext cx="9143997" cy="6860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AC8E14-E06F-4E45-B08C-D759A1D70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805" y="6100508"/>
            <a:ext cx="1718382" cy="5068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6604AD-8B47-48FA-BE90-7E631FD9D547}"/>
              </a:ext>
            </a:extLst>
          </p:cNvPr>
          <p:cNvGrpSpPr/>
          <p:nvPr userDrawn="1"/>
        </p:nvGrpSpPr>
        <p:grpSpPr>
          <a:xfrm>
            <a:off x="9435668" y="1964154"/>
            <a:ext cx="2464656" cy="2466052"/>
            <a:chOff x="9435668" y="2186751"/>
            <a:chExt cx="2464656" cy="24660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2A4876-31DD-43F6-B61E-534A5325D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8600" y="2186751"/>
              <a:ext cx="2058793" cy="1124712"/>
            </a:xfrm>
            <a:prstGeom prst="rect">
              <a:avLst/>
            </a:prstGeom>
          </p:spPr>
        </p:pic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033E922-FC7B-4F89-8A74-B35E42198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668" y="4083899"/>
              <a:ext cx="2464656" cy="568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7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FA81E5-61D1-401D-BF36-997EA3D029B7}"/>
              </a:ext>
            </a:extLst>
          </p:cNvPr>
          <p:cNvSpPr/>
          <p:nvPr userDrawn="1"/>
        </p:nvSpPr>
        <p:spPr bwMode="auto">
          <a:xfrm>
            <a:off x="0" y="0"/>
            <a:ext cx="12192000" cy="822960"/>
          </a:xfrm>
          <a:prstGeom prst="rect">
            <a:avLst/>
          </a:prstGeom>
          <a:solidFill>
            <a:schemeClr val="accent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97941"/>
            <a:ext cx="7227539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1158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0EB94-3DBE-419E-9843-E238A0C615A5}"/>
              </a:ext>
            </a:extLst>
          </p:cNvPr>
          <p:cNvSpPr txBox="1"/>
          <p:nvPr userDrawn="1"/>
        </p:nvSpPr>
        <p:spPr>
          <a:xfrm>
            <a:off x="11029321" y="6400800"/>
            <a:ext cx="1040761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DEE994A-6C19-4C10-AACD-8C8ECB3D8C2A}" type="slidenum">
              <a:rPr lang="en-US" sz="1100" smtClean="0">
                <a:solidFill>
                  <a:srgbClr val="989898"/>
                </a:solidFill>
              </a:rPr>
              <a:t>‹#›</a:t>
            </a:fld>
            <a:endParaRPr lang="en-US" sz="1100" dirty="0">
              <a:solidFill>
                <a:srgbClr val="989898"/>
              </a:solidFill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C8B1F8-85E5-4BBC-9A3C-111FF380DB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260" y="176912"/>
            <a:ext cx="2306953" cy="45720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F6A201-E047-470F-81F5-755F6CB12D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31" y="176912"/>
            <a:ext cx="19869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6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ner OCT template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" y="-1"/>
            <a:ext cx="1219200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9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912">
          <p15:clr>
            <a:srgbClr val="F26B43"/>
          </p15:clr>
        </p15:guide>
        <p15:guide id="7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lsic.jhuapl.edu/Resources/Opportunities.php?f=Jo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m.gov/opp/909fd645b59c47988201485b58a72d1f/view#histor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c.jhuapl.edu/Events/Agenda/index.php?id=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logic.jhuapl.ed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cend.events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learn.mines.edu/srr/registratio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ans.org/meetings/nets2024/" TargetMode="External"/><Relationship Id="rId5" Type="http://schemas.openxmlformats.org/officeDocument/2006/relationships/hyperlink" Target="https://lsic.jhuapl.edu/Events/Agenda/index.php?id=465" TargetMode="External"/><Relationship Id="rId4" Type="http://schemas.openxmlformats.org/officeDocument/2006/relationships/hyperlink" Target="https://spw.aerospace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lsic.jhuapl.edu/Resources/Funding-Opportunities.php" TargetMode="Externa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909E4-C768-F04B-B2BC-BB82187C8F45}"/>
              </a:ext>
            </a:extLst>
          </p:cNvPr>
          <p:cNvSpPr/>
          <p:nvPr/>
        </p:nvSpPr>
        <p:spPr>
          <a:xfrm>
            <a:off x="0" y="0"/>
            <a:ext cx="12192001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03590"/>
            <a:ext cx="10215748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LSIC Surface Power Telecon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04790-5E82-3744-927D-A03E287B4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283891"/>
            <a:ext cx="91440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/>
              <a:t>March 28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  <a:p>
            <a:r>
              <a:rPr lang="en-US" dirty="0"/>
              <a:t>Begins at 11:03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8A6F0-3DE7-4A4B-AA3D-EB2108047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876800"/>
            <a:ext cx="61722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99FF"/>
                </a:solidFill>
              </a:rPr>
              <a:t>Samantha Andrade, Dr. Sean Young</a:t>
            </a:r>
          </a:p>
          <a:p>
            <a:r>
              <a:rPr lang="en-US" dirty="0">
                <a:solidFill>
                  <a:srgbClr val="0099FF"/>
                </a:solidFill>
              </a:rPr>
              <a:t>Jacob Gehrett, Dr. Joseph Kozak, Julie Peck</a:t>
            </a:r>
          </a:p>
          <a:p>
            <a:endParaRPr lang="en-US" dirty="0">
              <a:solidFill>
                <a:srgbClr val="0099FF"/>
              </a:solidFill>
            </a:endParaRPr>
          </a:p>
          <a:p>
            <a:r>
              <a:rPr lang="en-US" dirty="0"/>
              <a:t>Johns Hopkins Applied Physics Laboratory</a:t>
            </a:r>
            <a:br>
              <a:rPr lang="en-US" dirty="0"/>
            </a:br>
            <a:r>
              <a:rPr lang="en-US" dirty="0"/>
              <a:t>Space Exploration Sector</a:t>
            </a:r>
          </a:p>
          <a:p>
            <a:endParaRPr lang="en-US" dirty="0"/>
          </a:p>
          <a:p>
            <a:r>
              <a:rPr lang="en-US" dirty="0"/>
              <a:t>LSIC Surface Power Facilitator POC: samantha.andrade@jhuapl.edu </a:t>
            </a:r>
            <a:endParaRPr lang="en-US" sz="1200" dirty="0">
              <a:solidFill>
                <a:srgbClr val="F9E18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40" y="4064861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51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6EE9-1200-449C-9545-E4CC168EA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FEFA4E1-53AC-42CF-8B1F-C78230BEC900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Employment, Internship, and Mentoring Opportunities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DF503-33C5-4105-851D-9C70E6B09B7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DB39F-A47D-4550-A054-9F4BAF39A6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2DFDE-FC09-4E58-B4D2-6AD383E9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38" y="1679517"/>
            <a:ext cx="10391724" cy="4422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9B7C0-DB60-407C-A54F-1F96500EB93F}"/>
              </a:ext>
            </a:extLst>
          </p:cNvPr>
          <p:cNvSpPr txBox="1"/>
          <p:nvPr/>
        </p:nvSpPr>
        <p:spPr>
          <a:xfrm>
            <a:off x="613041" y="817743"/>
            <a:ext cx="10965918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our website!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https://lsic.jhuapl.edu/Resources/Opportunities.php?f=Job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>
              <a:defRPr/>
            </a:pPr>
            <a:endParaRPr lang="en-US" sz="1400" b="1" dirty="0">
              <a:solidFill>
                <a:srgbClr val="00B050"/>
              </a:solidFill>
              <a:latin typeface="Calibri" panose="020F0502020204030204"/>
            </a:endParaRPr>
          </a:p>
          <a:p>
            <a:pPr>
              <a:defRPr/>
            </a:pPr>
            <a:endParaRPr lang="en-US" sz="1200" u="sng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234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 Speakers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AF903B-851B-4F49-BAFD-1DB5D386F094}"/>
              </a:ext>
            </a:extLst>
          </p:cNvPr>
          <p:cNvSpPr txBox="1"/>
          <p:nvPr/>
        </p:nvSpPr>
        <p:spPr>
          <a:xfrm>
            <a:off x="2366899" y="2633677"/>
            <a:ext cx="71274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Modular Power Systems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prstClr val="white"/>
                </a:solidFill>
              </a:rPr>
              <a:t>Olivia </a:t>
            </a:r>
            <a:r>
              <a:rPr lang="en-US" sz="2800" dirty="0" err="1">
                <a:solidFill>
                  <a:prstClr val="white"/>
                </a:solidFill>
              </a:rPr>
              <a:t>Formoso</a:t>
            </a:r>
            <a:r>
              <a:rPr lang="en-US" sz="2800" dirty="0">
                <a:solidFill>
                  <a:prstClr val="white"/>
                </a:solidFill>
              </a:rPr>
              <a:t> &amp; Greenfield Trinh (NASA Ames)</a:t>
            </a:r>
            <a:endParaRPr lang="en-US" sz="2800" b="1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2503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30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53965" y="415789"/>
            <a:ext cx="11998968" cy="51090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Community Updates: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LSIC Spring Meeting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DARPA RFI- SHALE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LOGIC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Conferences/Workshops/Telecons</a:t>
            </a:r>
            <a:endParaRPr lang="en-US" sz="2000" dirty="0">
              <a:solidFill>
                <a:prstClr val="white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Briem Akademi Std Regular"/>
              </a:rPr>
              <a:t>Upcoming 2024 Surface Power Telecons</a:t>
            </a:r>
            <a:endParaRPr lang="en-US" sz="2400" b="1" dirty="0">
              <a:solidFill>
                <a:prstClr val="white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LSIC Resources 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Today’s Topic: “</a:t>
            </a:r>
            <a:r>
              <a:rPr lang="en-US" sz="2400" i="1" dirty="0">
                <a:solidFill>
                  <a:schemeClr val="bg1"/>
                </a:solidFill>
              </a:rPr>
              <a:t>Modular Power Systems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Olivia </a:t>
            </a:r>
            <a:r>
              <a:rPr lang="en-US" sz="2400" dirty="0" err="1">
                <a:solidFill>
                  <a:prstClr val="white"/>
                </a:solidFill>
              </a:rPr>
              <a:t>Formoso</a:t>
            </a:r>
            <a:r>
              <a:rPr lang="en-US" sz="2400" dirty="0">
                <a:solidFill>
                  <a:prstClr val="white"/>
                </a:solidFill>
              </a:rPr>
              <a:t> (NASA Ames)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Greenfield Trinh (NASA Ames)</a:t>
            </a: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Upcoming Meetings and Workshops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5BBCB-44DC-463A-9E8D-63AA651C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36" y="-113882"/>
            <a:ext cx="12230472" cy="6971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238BD0-6F59-48C7-B449-CB710985D994}"/>
              </a:ext>
            </a:extLst>
          </p:cNvPr>
          <p:cNvSpPr/>
          <p:nvPr/>
        </p:nvSpPr>
        <p:spPr>
          <a:xfrm>
            <a:off x="3570052" y="5089677"/>
            <a:ext cx="8307421" cy="1529353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Registration Deadlines: 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April 7 </a:t>
            </a:r>
            <a:r>
              <a:rPr lang="en-US" sz="2000" dirty="0"/>
              <a:t>for in-person attendees AND foreign nationals (in-person and virtual)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April 14 </a:t>
            </a:r>
            <a:r>
              <a:rPr lang="en-US" sz="2000" dirty="0"/>
              <a:t>for virtual attendees (US citizens)</a:t>
            </a:r>
          </a:p>
        </p:txBody>
      </p:sp>
    </p:spTree>
    <p:extLst>
      <p:ext uri="{BB962C8B-B14F-4D97-AF65-F5344CB8AC3E}">
        <p14:creationId xmlns:p14="http://schemas.microsoft.com/office/powerpoint/2010/main" val="332304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D477-2F47-8E9C-7A5B-4DFB36C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933-FD53-FD55-BE12-217CFC84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AC65-F63C-38C4-9C19-93ED819B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955ED-17F0-B24A-3A3E-17D21AA7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0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DARPA RFI- SHALE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169908" y="-73666"/>
            <a:ext cx="939801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183425" y="840734"/>
            <a:ext cx="10287333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42C86-3819-428F-B7CF-A6BE418EAA47}"/>
              </a:ext>
            </a:extLst>
          </p:cNvPr>
          <p:cNvSpPr txBox="1"/>
          <p:nvPr/>
        </p:nvSpPr>
        <p:spPr>
          <a:xfrm>
            <a:off x="183425" y="356197"/>
            <a:ext cx="11645357" cy="692497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Defense Advanced Research Projects Agency (DARPA) has a Request for Information (RFI): Six Hypotheses for Accelerating the Lunar Economy (SHALE).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LunA-10 study has identified six key hypothesis where the lunar economy can be accelerated if improvements in technology can be made. These focus areas are: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1) Centralized thermal rejection and generation as a service,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2) Widespread orbital lunar prospecting and surveying,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3) Creating large silicon wafers for microsystems on the Moon,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4) Biomanufacturing to accelerate lunar construction,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5) New concepts to increase refinement rates in low gravity,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6) New concepts for Lunar position, navigation and timing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White papers can be submitted no later than </a:t>
            </a:r>
            <a:r>
              <a:rPr lang="en-US" sz="2400" b="1" dirty="0">
                <a:solidFill>
                  <a:srgbClr val="FFC000"/>
                </a:solidFill>
              </a:rPr>
              <a:t>4</a:t>
            </a:r>
            <a:r>
              <a:rPr lang="en-US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:00 pm EST, April 15, 2024</a:t>
            </a: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 DARPA-sponsored seminar series is planned for the </a:t>
            </a:r>
            <a:r>
              <a:rPr lang="en-US" sz="2400" b="1" dirty="0">
                <a:solidFill>
                  <a:srgbClr val="FFC000"/>
                </a:solidFill>
              </a:rPr>
              <a:t>week of April 22, 2024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More information can be found here: </a:t>
            </a:r>
            <a:r>
              <a:rPr lang="en-US" sz="2400" dirty="0">
                <a:solidFill>
                  <a:srgbClr val="FFC000"/>
                </a:solidFill>
                <a:hlinkClick r:id="rId3"/>
              </a:rPr>
              <a:t>https://sam.gov/opp/909fd645b59c47988201485b58a72d1f/view#history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2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LOGIC Sign Up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169908" y="-73666"/>
            <a:ext cx="939801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183425" y="840734"/>
            <a:ext cx="10287333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42C86-3819-428F-B7CF-A6BE418EAA47}"/>
              </a:ext>
            </a:extLst>
          </p:cNvPr>
          <p:cNvSpPr txBox="1"/>
          <p:nvPr/>
        </p:nvSpPr>
        <p:spPr>
          <a:xfrm>
            <a:off x="152943" y="432538"/>
            <a:ext cx="7855909" cy="66171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Lunar Operating Guidelines for Infrastructure Consortium (LOGIC) is a catalyst for developing a set of guidelines and standards that enable lunar interoperability.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First LOGIC Working Group Meeting was on March 12.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You can access the past meeting slides, including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	information and announcements, here: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hlinkClick r:id="rId3"/>
              </a:rPr>
              <a:t>https://logic.jhuapl.edu/Events/Agenda/index.php?id=3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Next Working Group Meeting is: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dirty="0">
                <a:solidFill>
                  <a:srgbClr val="FFC000"/>
                </a:solidFill>
              </a:rPr>
              <a:t>Tuesday, April 9</a:t>
            </a:r>
            <a:r>
              <a:rPr lang="en-US" sz="2400" b="1" baseline="30000" dirty="0">
                <a:solidFill>
                  <a:srgbClr val="FFC000"/>
                </a:solidFill>
              </a:rPr>
              <a:t>th</a:t>
            </a:r>
            <a:r>
              <a:rPr lang="en-US" sz="2400" b="1" dirty="0">
                <a:solidFill>
                  <a:srgbClr val="FFC000"/>
                </a:solidFill>
              </a:rPr>
              <a:t>from 1:00-2:00pm EST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To attend, you need to be a member of LOGIC to receive Zoom details (no advance registration is required) </a:t>
            </a:r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https://logic.jhuapl.edu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185E74-3522-4DB5-9EF6-609E4C5E8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002" y="3925802"/>
            <a:ext cx="1918275" cy="1918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53E0B-F922-404D-B5FA-B7D244EEC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494" y="847522"/>
            <a:ext cx="3639293" cy="28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5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Upcoming Meetings and Workshops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395944" y="820626"/>
            <a:ext cx="10029218" cy="840230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Space Power Workshop (SPW)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April 23-25, Torrance, CA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  <a:r>
              <a:rPr lang="en-US" sz="2000" dirty="0">
                <a:solidFill>
                  <a:srgbClr val="FFC000"/>
                </a:solidFill>
                <a:latin typeface="Calibri" panose="020F0502020204030204"/>
              </a:rPr>
              <a:t>Register by April 22: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4"/>
              </a:rPr>
              <a:t>https://spw.aerospace.org/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LSIC 2024 Spring Meeting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April 23-25, Laurel, MD (hybrid)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  <a:r>
              <a:rPr lang="en-US" sz="2000" dirty="0">
                <a:solidFill>
                  <a:srgbClr val="FFC000"/>
                </a:solidFill>
                <a:latin typeface="Calibri" panose="020F0502020204030204"/>
              </a:rPr>
              <a:t>Register by April 7/14: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5"/>
              </a:rPr>
              <a:t>https://lsic.jhuapl.edu/Events/Agenda/index.php?id=465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Nuclear and Emerging Technologies for Space (NETS)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May 6-10, Santa Fe, NM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 Early Bird Registration </a:t>
            </a:r>
            <a:r>
              <a:rPr lang="en-US" sz="2000" dirty="0">
                <a:solidFill>
                  <a:srgbClr val="FFC000"/>
                </a:solidFill>
                <a:latin typeface="Calibri" panose="020F0502020204030204"/>
              </a:rPr>
              <a:t>ends April 12: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6"/>
              </a:rPr>
              <a:t>https://www.ans.org/meetings/nets2024/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Space Resources Roundtable (SRR)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June 4-7, Colorado School Of Mines</a:t>
            </a:r>
          </a:p>
          <a:p>
            <a:pPr lvl="2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Early bird registration </a:t>
            </a:r>
            <a:r>
              <a:rPr lang="en-US" sz="2000" dirty="0">
                <a:solidFill>
                  <a:srgbClr val="FFC000"/>
                </a:solidFill>
                <a:latin typeface="Calibri" panose="020F0502020204030204"/>
              </a:rPr>
              <a:t>ends April 22: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7"/>
              </a:rPr>
              <a:t>https://learn.mines.edu/srr/registration/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2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ASCEND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July 30-August 1, Las Vegas, NV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Early Bird Registration </a:t>
            </a:r>
            <a:r>
              <a:rPr lang="en-US" sz="2000" dirty="0">
                <a:solidFill>
                  <a:srgbClr val="FFC000"/>
                </a:solidFill>
                <a:latin typeface="Calibri" panose="020F0502020204030204"/>
              </a:rPr>
              <a:t>ends June 10: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8"/>
              </a:rPr>
              <a:t>https://www.ascend.events/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2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1C0A11-4F62-4C43-BE0E-044F635BCE24}"/>
              </a:ext>
            </a:extLst>
          </p:cNvPr>
          <p:cNvSpPr/>
          <p:nvPr/>
        </p:nvSpPr>
        <p:spPr>
          <a:xfrm>
            <a:off x="7173972" y="926317"/>
            <a:ext cx="4622084" cy="149033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Check out the LSIC website for a more complete calendar (and add your events, too!)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9430E-F43E-4E94-B6B5-3ABCB55A6818}"/>
              </a:ext>
            </a:extLst>
          </p:cNvPr>
          <p:cNvSpPr txBox="1"/>
          <p:nvPr/>
        </p:nvSpPr>
        <p:spPr>
          <a:xfrm>
            <a:off x="5892530" y="514254"/>
            <a:ext cx="629947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44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Upcoming Surface Power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Telecons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183425" y="840734"/>
            <a:ext cx="10965918" cy="49552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hope to see you all at our upcoming telecons.  As a reminder, Surface Power Telecons typically take place on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fourth Thursday of every month at 11AM ET.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22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200" b="1" u="sng" dirty="0">
                <a:solidFill>
                  <a:schemeClr val="bg1"/>
                </a:solidFill>
                <a:latin typeface="Calibri" panose="020F0502020204030204"/>
              </a:rPr>
              <a:t>April (Spring Meeting)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C000"/>
                </a:solidFill>
                <a:latin typeface="Calibri" panose="020F0502020204030204"/>
              </a:rPr>
              <a:t>NO TELECON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u="sng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200" b="1" u="sng" dirty="0">
                <a:solidFill>
                  <a:schemeClr val="bg1"/>
                </a:solidFill>
                <a:latin typeface="Calibri" panose="020F0502020204030204"/>
              </a:rPr>
              <a:t>May 23</a:t>
            </a:r>
            <a:r>
              <a:rPr lang="en-US" sz="2200" b="1" u="sng" baseline="30000" dirty="0">
                <a:solidFill>
                  <a:schemeClr val="bg1"/>
                </a:solidFill>
                <a:latin typeface="Calibri" panose="020F0502020204030204"/>
              </a:rPr>
              <a:t>rd</a:t>
            </a:r>
            <a:r>
              <a:rPr lang="en-US" sz="2200" b="1" u="sng" dirty="0">
                <a:solidFill>
                  <a:schemeClr val="bg1"/>
                </a:solidFill>
                <a:latin typeface="Calibri" panose="020F0502020204030204"/>
              </a:rPr>
              <a:t> </a:t>
            </a:r>
            <a:endParaRPr lang="en-US" sz="2200" b="1" dirty="0">
              <a:solidFill>
                <a:schemeClr val="bg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Topic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Laser Power Beaming on the Moon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Speaker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Tom Nugent (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/>
              </a:rPr>
              <a:t>PowerLight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 Technologies)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200" b="1" u="sng" dirty="0">
                <a:solidFill>
                  <a:schemeClr val="bg1"/>
                </a:solidFill>
                <a:latin typeface="Calibri" panose="020F0502020204030204"/>
              </a:rPr>
              <a:t>June 27</a:t>
            </a:r>
            <a:r>
              <a:rPr lang="en-US" sz="2200" b="1" u="sng" baseline="30000" dirty="0">
                <a:solidFill>
                  <a:schemeClr val="bg1"/>
                </a:solidFill>
                <a:latin typeface="Calibri" panose="020F0502020204030204"/>
              </a:rPr>
              <a:t>th</a:t>
            </a:r>
            <a:endParaRPr lang="en-US" sz="2200" b="1" u="sng" dirty="0">
              <a:solidFill>
                <a:schemeClr val="bg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Joint telecon with the Crosscutting Capabilities (CC) Focus Area- Stay Tuned!</a:t>
            </a:r>
          </a:p>
          <a:p>
            <a:pPr>
              <a:defRPr/>
            </a:pPr>
            <a:endParaRPr lang="en-US" sz="22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67B01-AF7D-4BA1-A252-03A6F41FD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0EEF4-BB1B-4314-9512-CF80B068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9466E-8616-4979-8910-02C62C8B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51043"/>
            <a:ext cx="7227651" cy="429482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377687A-E2C4-49FA-B3E1-30F71408FA5C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Funding Opportunities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5913F-20F6-4845-A351-81E4F7F2D9DF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441D51-6E45-4F0F-89BD-DF441A0B1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FE477D-3362-4151-90FB-B7FF0172F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512" y="2840639"/>
            <a:ext cx="6170919" cy="3804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6222CE-035E-43FD-B6F8-AB25D92A6CD7}"/>
              </a:ext>
            </a:extLst>
          </p:cNvPr>
          <p:cNvSpPr txBox="1"/>
          <p:nvPr/>
        </p:nvSpPr>
        <p:spPr>
          <a:xfrm>
            <a:off x="613041" y="817743"/>
            <a:ext cx="10965918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our website!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https://lsic.jhuapl.edu/Resources/Funding-Opportunities.php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1400" b="1" dirty="0">
              <a:solidFill>
                <a:srgbClr val="00B050"/>
              </a:solidFill>
              <a:latin typeface="Calibri" panose="020F0502020204030204"/>
            </a:endParaRPr>
          </a:p>
          <a:p>
            <a:pPr>
              <a:defRPr/>
            </a:pPr>
            <a:endParaRPr lang="en-US" sz="1200" u="sng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0165985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62A04129-1660-E04B-8B02-E4664D80B477}"/>
    </a:ext>
  </a:extLst>
</a:theme>
</file>

<file path=ppt/theme/theme2.xml><?xml version="1.0" encoding="utf-8"?>
<a:theme xmlns:a="http://schemas.openxmlformats.org/drawingml/2006/main" name="6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IC_SP_Template2" id="{C6ADA3D5-F5E8-F240-B112-05BEB6FD8BD6}" vid="{16564095-1E1E-3941-BC5A-4165F13D0F5C}"/>
    </a:ext>
  </a:extLst>
</a:theme>
</file>

<file path=ppt/theme/theme3.xml><?xml version="1.0" encoding="utf-8"?>
<a:theme xmlns:a="http://schemas.openxmlformats.org/drawingml/2006/main" name="2_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1DC68319-E44B-124A-A53C-F8A24E0D5CB0}"/>
    </a:ext>
  </a:extLst>
</a:theme>
</file>

<file path=ppt/theme/theme4.xml><?xml version="1.0" encoding="utf-8"?>
<a:theme xmlns:a="http://schemas.openxmlformats.org/drawingml/2006/main" name="1_Titles">
  <a:themeElements>
    <a:clrScheme name="Custom 1">
      <a:dk1>
        <a:srgbClr val="2D2A26"/>
      </a:dk1>
      <a:lt1>
        <a:srgbClr val="FFFFFF"/>
      </a:lt1>
      <a:dk2>
        <a:srgbClr val="76777A"/>
      </a:dk2>
      <a:lt2>
        <a:srgbClr val="C8C8C8"/>
      </a:lt2>
      <a:accent1>
        <a:srgbClr val="F5B335"/>
      </a:accent1>
      <a:accent2>
        <a:srgbClr val="002F87"/>
      </a:accent2>
      <a:accent3>
        <a:srgbClr val="B2292E"/>
      </a:accent3>
      <a:accent4>
        <a:srgbClr val="3D7CC9"/>
      </a:accent4>
      <a:accent5>
        <a:srgbClr val="BDA460"/>
      </a:accent5>
      <a:accent6>
        <a:srgbClr val="E87200"/>
      </a:accent6>
      <a:hlink>
        <a:srgbClr val="3D7CC9"/>
      </a:hlink>
      <a:folHlink>
        <a:srgbClr val="F5B335"/>
      </a:folHlink>
    </a:clrScheme>
    <a:fontScheme name="HBR v2.1">
      <a:majorFont>
        <a:latin typeface="Barlow Condensed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R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7419976-1995-42EE-AFB6-E76576D823C0}" vid="{A7DB05BD-6615-4838-9847-7278807BAFA9}"/>
    </a:ext>
  </a:extLst>
</a:theme>
</file>

<file path=ppt/theme/theme5.xml><?xml version="1.0" encoding="utf-8"?>
<a:theme xmlns:a="http://schemas.openxmlformats.org/drawingml/2006/main" name="Content">
  <a:themeElements>
    <a:clrScheme name="Custom 1">
      <a:dk1>
        <a:srgbClr val="2D2A26"/>
      </a:dk1>
      <a:lt1>
        <a:srgbClr val="FFFFFF"/>
      </a:lt1>
      <a:dk2>
        <a:srgbClr val="76777A"/>
      </a:dk2>
      <a:lt2>
        <a:srgbClr val="C8C8C8"/>
      </a:lt2>
      <a:accent1>
        <a:srgbClr val="F5B335"/>
      </a:accent1>
      <a:accent2>
        <a:srgbClr val="002F87"/>
      </a:accent2>
      <a:accent3>
        <a:srgbClr val="B2292E"/>
      </a:accent3>
      <a:accent4>
        <a:srgbClr val="3D7CC9"/>
      </a:accent4>
      <a:accent5>
        <a:srgbClr val="BDA460"/>
      </a:accent5>
      <a:accent6>
        <a:srgbClr val="E87200"/>
      </a:accent6>
      <a:hlink>
        <a:srgbClr val="3D7CC9"/>
      </a:hlink>
      <a:folHlink>
        <a:srgbClr val="F5B335"/>
      </a:folHlink>
    </a:clrScheme>
    <a:fontScheme name="HBR v2.1">
      <a:majorFont>
        <a:latin typeface="Barlow Condensed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R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7419976-1995-42EE-AFB6-E76576D823C0}" vid="{A7DB05BD-6615-4838-9847-7278807BAFA9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Custom 20">
      <a:dk1>
        <a:srgbClr val="000000"/>
      </a:dk1>
      <a:lt1>
        <a:srgbClr val="FFFFFF"/>
      </a:lt1>
      <a:dk2>
        <a:srgbClr val="414042"/>
      </a:dk2>
      <a:lt2>
        <a:srgbClr val="F7F8F9"/>
      </a:lt2>
      <a:accent1>
        <a:srgbClr val="002F6C"/>
      </a:accent1>
      <a:accent2>
        <a:srgbClr val="00809E"/>
      </a:accent2>
      <a:accent3>
        <a:srgbClr val="00968F"/>
      </a:accent3>
      <a:accent4>
        <a:srgbClr val="F7D117"/>
      </a:accent4>
      <a:accent5>
        <a:srgbClr val="64B3E8"/>
      </a:accent5>
      <a:accent6>
        <a:srgbClr val="A4899F"/>
      </a:accent6>
      <a:hlink>
        <a:srgbClr val="0563C1"/>
      </a:hlink>
      <a:folHlink>
        <a:srgbClr val="A489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APL-PowerPoint-Theme_dark</Template>
  <TotalTime>22696</TotalTime>
  <Words>805</Words>
  <Application>Microsoft Office PowerPoint</Application>
  <PresentationFormat>Widescreen</PresentationFormat>
  <Paragraphs>131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.AppleSystemUIFont</vt:lpstr>
      <vt:lpstr>Acumin Pro</vt:lpstr>
      <vt:lpstr>arial</vt:lpstr>
      <vt:lpstr>arial</vt:lpstr>
      <vt:lpstr>Arial Black</vt:lpstr>
      <vt:lpstr>Arial Bold</vt:lpstr>
      <vt:lpstr>Arial Nova Cond</vt:lpstr>
      <vt:lpstr>Barlow Condensed</vt:lpstr>
      <vt:lpstr>Briem Akademi Std Regular</vt:lpstr>
      <vt:lpstr>Calibri</vt:lpstr>
      <vt:lpstr>Calibri Light</vt:lpstr>
      <vt:lpstr>Courier New</vt:lpstr>
      <vt:lpstr>Helvetica</vt:lpstr>
      <vt:lpstr>Symbol</vt:lpstr>
      <vt:lpstr>Verdana</vt:lpstr>
      <vt:lpstr>Wingdings</vt:lpstr>
      <vt:lpstr>APL-PowerPoint-Theme_dark</vt:lpstr>
      <vt:lpstr>65_Office Theme</vt:lpstr>
      <vt:lpstr>2_Office Theme</vt:lpstr>
      <vt:lpstr>1_Titles</vt:lpstr>
      <vt:lpstr>Content</vt:lpstr>
      <vt:lpstr>3_Office Theme</vt:lpstr>
      <vt:lpstr>1_Office Theme</vt:lpstr>
      <vt:lpstr>LSIC Surface Power Telecon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LSIC Surface Power Telecon </dc:title>
  <dc:creator>Young, Sean A. (SES)</dc:creator>
  <cp:lastModifiedBy>Samantha Andrade</cp:lastModifiedBy>
  <cp:revision>156</cp:revision>
  <dcterms:created xsi:type="dcterms:W3CDTF">2022-10-21T17:12:05Z</dcterms:created>
  <dcterms:modified xsi:type="dcterms:W3CDTF">2024-03-21T16:12:50Z</dcterms:modified>
</cp:coreProperties>
</file>