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20"/>
  </p:notesMasterIdLst>
  <p:sldIdLst>
    <p:sldId id="275" r:id="rId5"/>
    <p:sldId id="2199" r:id="rId6"/>
    <p:sldId id="15919" r:id="rId7"/>
    <p:sldId id="37980" r:id="rId8"/>
    <p:sldId id="2235" r:id="rId9"/>
    <p:sldId id="37983" r:id="rId10"/>
    <p:sldId id="37979" r:id="rId11"/>
    <p:sldId id="37982" r:id="rId12"/>
    <p:sldId id="37975" r:id="rId13"/>
    <p:sldId id="15883" r:id="rId14"/>
    <p:sldId id="37981" r:id="rId15"/>
    <p:sldId id="37973" r:id="rId16"/>
    <p:sldId id="37976" r:id="rId17"/>
    <p:sldId id="37977" r:id="rId18"/>
    <p:sldId id="379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body" id="{49462F3C-D70E-B942-9FC8-8B758D2FFB9F}">
          <p14:sldIdLst>
            <p14:sldId id="275"/>
            <p14:sldId id="2199"/>
            <p14:sldId id="15919"/>
            <p14:sldId id="37980"/>
            <p14:sldId id="2235"/>
            <p14:sldId id="37983"/>
            <p14:sldId id="37979"/>
            <p14:sldId id="37982"/>
            <p14:sldId id="37975"/>
            <p14:sldId id="15883"/>
            <p14:sldId id="37981"/>
            <p14:sldId id="37973"/>
            <p14:sldId id="37976"/>
            <p14:sldId id="37977"/>
            <p14:sldId id="379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73FEFF"/>
    <a:srgbClr val="3B3838"/>
    <a:srgbClr val="F9E180"/>
    <a:srgbClr val="0E3065"/>
    <a:srgbClr val="0F3470"/>
    <a:srgbClr val="595959"/>
    <a:srgbClr val="B2D2F2"/>
    <a:srgbClr val="000000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7211" autoAdjust="0"/>
  </p:normalViewPr>
  <p:slideViewPr>
    <p:cSldViewPr snapToGrid="0" snapToObjects="1" showGuides="1">
      <p:cViewPr varScale="1">
        <p:scale>
          <a:sx n="96" d="100"/>
          <a:sy n="96" d="100"/>
        </p:scale>
        <p:origin x="996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8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01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5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0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5EB434D-5C4E-E745-843B-1DCC4B174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8C2EE-BC0E-3E46-9AA0-8073B00F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8A432-D02C-1F41-94C6-5FE6EFCFE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A2F94-E2A3-D64E-95B3-93EF1F20DF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7D0C1-A1C8-B340-A500-EA84B0D3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A948E-841A-044B-9426-34A8665F73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0A5C5-9C7B-3743-A1D3-72FD7EB68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  <p:sldLayoutId id="2147483808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ir.gov/solicitations/open" TargetMode="External"/><Relationship Id="rId7" Type="http://schemas.openxmlformats.org/officeDocument/2006/relationships/hyperlink" Target="https://nspires.nasaprs.com/external/viewrepositorydocument/cmdocumentid=983533/solicitationId=%7B564C34E1-AD06-31DB-6E0D-4CDB3B1B4B66%7D/viewSolicitationDocument=1/F.13%20LTV_TB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spires.nasaprs.com/external/viewrepositorydocument/cmdocumentid=983466/solicitationId=%7BCD554FF5-5F05-3833-5120-985C271695D7%7D/viewSolicitationDocument=1/C.08%20LDAP_POCupdate052424.pdf" TargetMode="External"/><Relationship Id="rId5" Type="http://schemas.openxmlformats.org/officeDocument/2006/relationships/hyperlink" Target="https://nspires.nasaprs.com/external/viewrepositorydocument/cmdocumentid=983490/solicitationId=%7B36590CEF-D30A-DFDA-EE45-F6C56E9460D5%7D/viewSolicitationDocument=1/C.23%20Analog%20Activities.pdf" TargetMode="External"/><Relationship Id="rId4" Type="http://schemas.openxmlformats.org/officeDocument/2006/relationships/hyperlink" Target="https://nspires.nasaprs.com/external/solicitations/summary!init.do?solId=%7b83A89224-E78F-56D5-F16C-04775814C47A%7d&amp;path=op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ires.nasaprs.com/external/solicitations/summary.do?solId=%7BB3EDCD65-2646-B638-1A4B-9C1A09B87C7A%7D&amp;path=&amp;method=in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spires.nasaprs.com/external/solicitations/summary.do?solId=%7b2A3B6526-0CD7-06FF-38C9-9828AC80E069%7d&amp;path=&amp;method=init" TargetMode="External"/><Relationship Id="rId4" Type="http://schemas.openxmlformats.org/officeDocument/2006/relationships/hyperlink" Target="https://nspires.nasaprs.com/externa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s.space/call-for-paper-2024/" TargetMode="External"/><Relationship Id="rId7" Type="http://schemas.openxmlformats.org/officeDocument/2006/relationships/hyperlink" Target="https://www.hou.usra.edu/meetings/terrestrialanalogs202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ou.usra.edu/meetings/crater2024/" TargetMode="External"/><Relationship Id="rId5" Type="http://schemas.openxmlformats.org/officeDocument/2006/relationships/hyperlink" Target="https://www.ascend.events/" TargetMode="External"/><Relationship Id="rId4" Type="http://schemas.openxmlformats.org/officeDocument/2006/relationships/hyperlink" Target="https://sservi.nasa.gov/nesf202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i.usra.edu/leag/meetings/upcoming/" TargetMode="External"/><Relationship Id="rId7" Type="http://schemas.openxmlformats.org/officeDocument/2006/relationships/hyperlink" Target="https://apec-conf.org/speakers/ts-author-inf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eroconf.org/paper-submission" TargetMode="External"/><Relationship Id="rId5" Type="http://schemas.openxmlformats.org/officeDocument/2006/relationships/hyperlink" Target="https://www1.grc.nasa.gov/sprat/" TargetMode="External"/><Relationship Id="rId4" Type="http://schemas.openxmlformats.org/officeDocument/2006/relationships/hyperlink" Target="mailto:meghan.bush@nasa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6" Type="http://schemas.openxmlformats.org/officeDocument/2006/relationships/hyperlink" Target="mailto:Sarah.Hasnain@jhuapl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hyperlink" Target="mailto:Jibu.Abraham@jhuapl.edu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817" y="2954740"/>
            <a:ext cx="7759338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LSIC Surface Power / Crosscutting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3600" b="0" dirty="0">
                <a:solidFill>
                  <a:srgbClr val="F9E180"/>
                </a:solidFill>
              </a:rPr>
              <a:t>Focus Group Monthly </a:t>
            </a:r>
            <a:br>
              <a:rPr lang="en-US" sz="3600" b="0" dirty="0">
                <a:solidFill>
                  <a:srgbClr val="F9E18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817" y="4347194"/>
            <a:ext cx="7759338" cy="570163"/>
          </a:xfrm>
        </p:spPr>
        <p:txBody>
          <a:bodyPr/>
          <a:lstStyle/>
          <a:p>
            <a:r>
              <a:rPr lang="en-US" dirty="0"/>
              <a:t>June 27, 2024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5817" y="5246169"/>
            <a:ext cx="7980720" cy="13431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9E180"/>
                </a:solidFill>
              </a:rPr>
              <a:t>Power: Sam Andrade, Sean Young, Julie Peck, Joseph Kozak, and Jacob Gehrett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9E180"/>
                </a:solidFill>
              </a:rPr>
              <a:t>CC: Lindsey Tolis, Danielle Mortensen, Angela Stickle, Milena Graziano, Mario Lento, Andrew Gerger, and team!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rgbClr val="F9E18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/>
              <a:t>Facilitator_Power@jhuapl.edu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Facilitator_Crosscutting@jhuapl.edu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564" y="278117"/>
            <a:ext cx="8403436" cy="762000"/>
          </a:xfrm>
        </p:spPr>
        <p:txBody>
          <a:bodyPr/>
          <a:lstStyle/>
          <a:p>
            <a:r>
              <a:rPr lang="en-US" dirty="0"/>
              <a:t>Funding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4" y="854243"/>
            <a:ext cx="11404655" cy="56462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C000"/>
                </a:solidFill>
              </a:rPr>
              <a:t>SBIRs and STTRs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Open SBIRs and STTRs can be found here: </a:t>
            </a:r>
            <a:r>
              <a:rPr lang="en-US" dirty="0">
                <a:hlinkClick r:id="rId3"/>
              </a:rPr>
              <a:t>https://www.sbir.gov/solicitations/open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/>
              </a:rPr>
              <a:t>Lunar Mapping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  <a:hlinkClick r:id="rId4"/>
              </a:rPr>
              <a:t>https://nspires.nasaprs.com/external/solicitations/summary!init.do?solId={83A89224-E78F-56D5-F16C-04775814C47A}&amp;path=open</a:t>
            </a:r>
            <a:r>
              <a:rPr lang="en-US" dirty="0">
                <a:latin typeface="Arial" panose="020B0604020202020204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Proposals Due June 12</a:t>
            </a:r>
            <a:r>
              <a:rPr lang="en-US" baseline="30000" dirty="0">
                <a:latin typeface="Arial" panose="020B0604020202020204"/>
              </a:rPr>
              <a:t>th </a:t>
            </a:r>
            <a:r>
              <a:rPr lang="en-US" dirty="0">
                <a:latin typeface="Arial" panose="020B0604020202020204"/>
              </a:rPr>
              <a:t>2024</a:t>
            </a:r>
            <a:endParaRPr lang="en-US" b="1" dirty="0">
              <a:latin typeface="Arial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/>
              </a:rPr>
              <a:t>Analog Activities to Support Artemis Lunar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  <a:hlinkClick r:id="rId5"/>
              </a:rPr>
              <a:t>https://nspires.nasaprs.com/external/viewrepositorydocument/cmdocumentid=983490/solicitationId=%7B36590CEF-D30A-DFDA-EE45-F6C56E9460D5%7D/viewSolicitationDocument=1/C.23%20Analog%20Activities.pdf</a:t>
            </a:r>
            <a:r>
              <a:rPr lang="en-US" dirty="0">
                <a:latin typeface="Arial" panose="020B0604020202020204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Closes December 4</a:t>
            </a:r>
            <a:r>
              <a:rPr lang="en-US" baseline="30000" dirty="0">
                <a:latin typeface="Arial" panose="020B0604020202020204"/>
              </a:rPr>
              <a:t>th </a:t>
            </a:r>
            <a:r>
              <a:rPr lang="en-US" dirty="0">
                <a:latin typeface="Arial" panose="020B0604020202020204"/>
              </a:rPr>
              <a:t>2024</a:t>
            </a:r>
            <a:endParaRPr lang="en-US" baseline="30000" dirty="0">
              <a:latin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10 awards, $0.4M each, 1 year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/>
              </a:rPr>
              <a:t>Lunar Data Analysis Program (LDAP)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  <a:hlinkClick r:id="rId6"/>
              </a:rPr>
              <a:t>https://nspires.nasaprs.com/external/viewrepositorydocument/cmdocumentid=983466/solicitationId=%7BCD554FF5-5F05-3833-5120-985C271695D7%7D/viewSolicitationDocument=1/C.08%20LDAP_POCupdate052424.pdf</a:t>
            </a:r>
            <a:endParaRPr lang="en-US" dirty="0">
              <a:latin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Closes April 30</a:t>
            </a:r>
            <a:r>
              <a:rPr lang="en-US" baseline="30000" dirty="0">
                <a:latin typeface="Arial" panose="020B0604020202020204"/>
              </a:rPr>
              <a:t>th </a:t>
            </a:r>
            <a:r>
              <a:rPr lang="en-US" dirty="0">
                <a:latin typeface="Arial" panose="020B0604020202020204"/>
              </a:rPr>
              <a:t>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Must include analysis of lunar data from at least one mission, or non-data analysis tasks that either require the use of lunar mission data or significantly enhance the use, or facilitate the interpretation, of data from a lunar 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/>
              </a:rPr>
              <a:t>Lunar Terrain Vehicle Instruments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  <a:hlinkClick r:id="rId7"/>
              </a:rPr>
              <a:t>https://nspires.nasaprs.com/external/viewrepositorydocument/cmdocumentid=983533/solicitationId=%7B564C34E1-AD06-31DB-6E0D-4CDB3B1B4B66%7D/viewSolicitationDocument=1/F.13%20LTV_TBD.pdf</a:t>
            </a:r>
            <a:endParaRPr lang="en-US" dirty="0">
              <a:latin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Closes February 14</a:t>
            </a:r>
            <a:r>
              <a:rPr lang="en-US" baseline="30000" dirty="0">
                <a:latin typeface="Arial" panose="020B0604020202020204"/>
              </a:rPr>
              <a:t>th</a:t>
            </a:r>
            <a:r>
              <a:rPr lang="en-US" dirty="0">
                <a:latin typeface="Arial" panose="020B0604020202020204"/>
              </a:rPr>
              <a:t>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Investigations that include a suite of science instruments that address decadal-level science objectives, for integration onto the Lunar Terrain Vehicle that is anticipated to be delivered to the lunar surface in mid-2028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0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564" y="278117"/>
            <a:ext cx="8403436" cy="762000"/>
          </a:xfrm>
        </p:spPr>
        <p:txBody>
          <a:bodyPr/>
          <a:lstStyle/>
          <a:p>
            <a:r>
              <a:rPr lang="en-US" dirty="0"/>
              <a:t>Funding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4" y="854243"/>
            <a:ext cx="11404655" cy="56462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C000"/>
                </a:solidFill>
              </a:rPr>
              <a:t>NASA Innovative Advanced Concepts (NIAC) Phase I Proposals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Phase I Proposals can be found here: </a:t>
            </a:r>
            <a:r>
              <a:rPr lang="en-US" dirty="0">
                <a:hlinkClick r:id="rId3"/>
              </a:rPr>
              <a:t>https://nspires.nasaprs.com/external/solicitations/summary.do?solId=%7BB3EDCD65-2646-B638-1A4B-9C1A09B87C7A%7D&amp;path=&amp;method=init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complete information, guidelines and announcements regarding NIAC solicitations, visit the NASA Solicitation and Proposal Integrated Review and Evaluation System (NSPIRES) website: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https://nspires.nasaprs.com/external/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Proposals are due July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/>
              </a:rPr>
              <a:t>STMD Early Career Faculty (ECF) Opportunity Released: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The solicitation exclusively seeks proposals that are responsive to one of the following two topics: </a:t>
            </a:r>
          </a:p>
          <a:p>
            <a:pPr marL="447675" lvl="1" indent="0">
              <a:buNone/>
            </a:pPr>
            <a:r>
              <a:rPr lang="en-US" dirty="0">
                <a:latin typeface="Arial" panose="020B0604020202020204"/>
              </a:rPr>
              <a:t>	Topic 1 – Transformational Advanced Energetic Propulsion</a:t>
            </a:r>
          </a:p>
          <a:p>
            <a:pPr marL="447675" lvl="1" indent="0">
              <a:buNone/>
            </a:pPr>
            <a:r>
              <a:rPr lang="en-US" dirty="0">
                <a:latin typeface="Arial" panose="020B0604020202020204"/>
              </a:rPr>
              <a:t>	Topic 2 – Power Systems to Enable Small System Operations in Permanently Shadowed Lunar Regions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solicitation is available on NSPIRES here: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https://nspires.nasaprs.com/external/solicitations/summary.do?solId={2A3B6526-0CD7-06FF-38C9-9828AC80E069}&amp;path=&amp;method=init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/>
              </a:rPr>
              <a:t>Preliminary Proposal is due July 15, 5:00pm ET</a:t>
            </a:r>
            <a:endParaRPr lang="en-US" b="1" dirty="0">
              <a:latin typeface="Arial" panose="020B0604020202020204"/>
            </a:endParaRPr>
          </a:p>
          <a:p>
            <a:pPr marL="0" indent="0">
              <a:buNone/>
            </a:pPr>
            <a:endParaRPr lang="en-US" dirty="0">
              <a:latin typeface="Arial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A52B5F-524A-4952-9F66-7FE8275F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Presentation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8E314-B2FD-4DC7-9850-86FC55F7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F699B-82C8-42D3-A644-8E953C56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FE3911-BC08-4398-B574-36407513FA8B}"/>
              </a:ext>
            </a:extLst>
          </p:cNvPr>
          <p:cNvSpPr/>
          <p:nvPr/>
        </p:nvSpPr>
        <p:spPr>
          <a:xfrm>
            <a:off x="1606151" y="4677849"/>
            <a:ext cx="3890106" cy="120836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b="1" dirty="0"/>
              <a:t>Kristen John</a:t>
            </a:r>
            <a:endParaRPr lang="en-US" sz="2000" dirty="0"/>
          </a:p>
          <a:p>
            <a:pPr algn="ctr"/>
            <a:r>
              <a:rPr lang="en-US" sz="2400" i="1" dirty="0"/>
              <a:t>NASA JSC</a:t>
            </a:r>
          </a:p>
          <a:p>
            <a:pPr algn="ctr"/>
            <a:r>
              <a:rPr lang="en-US" sz="2300" dirty="0"/>
              <a:t>Technical Integration Manager for Lunar Dust Mitigation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7918D-4EB4-4984-8C4C-89A53A67E375}"/>
              </a:ext>
            </a:extLst>
          </p:cNvPr>
          <p:cNvSpPr/>
          <p:nvPr/>
        </p:nvSpPr>
        <p:spPr>
          <a:xfrm>
            <a:off x="6733914" y="4677849"/>
            <a:ext cx="3890106" cy="120836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/>
              <a:t>Ansel Barchowsky</a:t>
            </a:r>
            <a:endParaRPr lang="en-US" sz="2400" dirty="0"/>
          </a:p>
          <a:p>
            <a:pPr algn="ctr"/>
            <a:r>
              <a:rPr lang="en-US" sz="1900" i="1" dirty="0"/>
              <a:t>NASA JPL</a:t>
            </a:r>
          </a:p>
          <a:p>
            <a:pPr algn="ctr"/>
            <a:r>
              <a:rPr lang="en-US" dirty="0"/>
              <a:t>Power Electronics Engineer</a:t>
            </a:r>
          </a:p>
        </p:txBody>
      </p:sp>
      <p:pic>
        <p:nvPicPr>
          <p:cNvPr id="2050" name="Picture 2" descr="2021 Lunar Dust Challenge Judges – BIG Idea Challenge">
            <a:extLst>
              <a:ext uri="{FF2B5EF4-FFF2-40B4-BE49-F238E27FC236}">
                <a16:creationId xmlns:a16="http://schemas.microsoft.com/office/drawing/2014/main" id="{C3798E2E-C146-4AE2-8DE9-2513DFEA8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6053" b="27651"/>
          <a:stretch/>
        </p:blipFill>
        <p:spPr bwMode="auto">
          <a:xfrm>
            <a:off x="2064857" y="1273966"/>
            <a:ext cx="2972693" cy="30164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ound, outdoor, person, tree&#10;&#10;Description automatically generated">
            <a:extLst>
              <a:ext uri="{FF2B5EF4-FFF2-40B4-BE49-F238E27FC236}">
                <a16:creationId xmlns:a16="http://schemas.microsoft.com/office/drawing/2014/main" id="{ADC63A4E-F349-4118-B03F-E2A0CBC34F2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74" r="8044" b="63171"/>
          <a:stretch/>
        </p:blipFill>
        <p:spPr bwMode="auto">
          <a:xfrm>
            <a:off x="7154452" y="1273967"/>
            <a:ext cx="3049029" cy="301649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4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A52B5F-524A-4952-9F66-7FE8275F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Power Transmission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8E314-B2FD-4DC7-9850-86FC55F7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F699B-82C8-42D3-A644-8E953C56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FE3911-BC08-4398-B574-36407513FA8B}"/>
              </a:ext>
            </a:extLst>
          </p:cNvPr>
          <p:cNvSpPr/>
          <p:nvPr/>
        </p:nvSpPr>
        <p:spPr>
          <a:xfrm>
            <a:off x="823065" y="4677849"/>
            <a:ext cx="2741954" cy="120836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b="1" dirty="0"/>
              <a:t>Matt Zamborsky</a:t>
            </a:r>
            <a:endParaRPr lang="en-US" sz="2000" dirty="0"/>
          </a:p>
          <a:p>
            <a:pPr algn="ctr"/>
            <a:r>
              <a:rPr lang="en-US" sz="2400" i="1" dirty="0"/>
              <a:t>Astrobotic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7918D-4EB4-4984-8C4C-89A53A67E375}"/>
              </a:ext>
            </a:extLst>
          </p:cNvPr>
          <p:cNvSpPr/>
          <p:nvPr/>
        </p:nvSpPr>
        <p:spPr>
          <a:xfrm>
            <a:off x="8626981" y="4677849"/>
            <a:ext cx="2741954" cy="120836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b="1" dirty="0"/>
              <a:t>Stephen Indyk</a:t>
            </a:r>
            <a:endParaRPr lang="en-US" sz="2800" dirty="0"/>
          </a:p>
          <a:p>
            <a:pPr algn="ctr"/>
            <a:r>
              <a:rPr lang="en-US" sz="2400" i="1" dirty="0"/>
              <a:t>Honeybee Robotics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1CE7D0-E96B-4CF0-A54B-4FBB542109BE}"/>
              </a:ext>
            </a:extLst>
          </p:cNvPr>
          <p:cNvSpPr/>
          <p:nvPr/>
        </p:nvSpPr>
        <p:spPr>
          <a:xfrm>
            <a:off x="4736875" y="4677849"/>
            <a:ext cx="2741954" cy="120836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b="1" dirty="0"/>
              <a:t>Jeremy </a:t>
            </a:r>
            <a:r>
              <a:rPr lang="en-US" sz="2800" b="1" dirty="0" err="1"/>
              <a:t>Canonge</a:t>
            </a:r>
            <a:endParaRPr lang="en-US" sz="2000" dirty="0"/>
          </a:p>
          <a:p>
            <a:pPr algn="ctr"/>
            <a:r>
              <a:rPr lang="en-US" sz="2400" i="1" dirty="0"/>
              <a:t>Astrobotic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52105-BC3E-4DE1-AE10-A6E83653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95" y="1351054"/>
            <a:ext cx="2972694" cy="297269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1E99C-DCC7-4206-89E3-9EB304943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653" y="1351054"/>
            <a:ext cx="2972694" cy="2972694"/>
          </a:xfrm>
          <a:prstGeom prst="ellipse">
            <a:avLst/>
          </a:prstGeom>
        </p:spPr>
      </p:pic>
      <p:pic>
        <p:nvPicPr>
          <p:cNvPr id="10" name="Picture 9" descr="NJAA Tonight - &quot;Stephen Indyk&quot;">
            <a:extLst>
              <a:ext uri="{FF2B5EF4-FFF2-40B4-BE49-F238E27FC236}">
                <a16:creationId xmlns:a16="http://schemas.microsoft.com/office/drawing/2014/main" id="{A55DDB30-806F-495B-BD82-7149CA437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7539" r="63763" b="33192"/>
          <a:stretch/>
        </p:blipFill>
        <p:spPr bwMode="auto">
          <a:xfrm>
            <a:off x="8553498" y="1388727"/>
            <a:ext cx="2972694" cy="29350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6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A52B5F-524A-4952-9F66-7FE8275F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Dust Impact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8E314-B2FD-4DC7-9850-86FC55F7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F699B-82C8-42D3-A644-8E953C56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FE3911-BC08-4398-B574-36407513FA8B}"/>
              </a:ext>
            </a:extLst>
          </p:cNvPr>
          <p:cNvSpPr/>
          <p:nvPr/>
        </p:nvSpPr>
        <p:spPr>
          <a:xfrm>
            <a:off x="4150947" y="4670630"/>
            <a:ext cx="3890106" cy="120836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/>
              <a:t>Brian Troutman</a:t>
            </a:r>
            <a:endParaRPr lang="en-US" sz="2000" dirty="0"/>
          </a:p>
          <a:p>
            <a:pPr algn="ctr"/>
            <a:r>
              <a:rPr lang="en-US" sz="2400" i="1" dirty="0"/>
              <a:t>NASA</a:t>
            </a:r>
          </a:p>
        </p:txBody>
      </p:sp>
      <p:pic>
        <p:nvPicPr>
          <p:cNvPr id="6" name="Picture 5" descr="A picture containing person, person, suit, posing&#10;&#10;Description automatically generated">
            <a:extLst>
              <a:ext uri="{FF2B5EF4-FFF2-40B4-BE49-F238E27FC236}">
                <a16:creationId xmlns:a16="http://schemas.microsoft.com/office/drawing/2014/main" id="{456D13F3-DE23-8D5B-573C-3B2C76DD7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197" b="27010"/>
          <a:stretch/>
        </p:blipFill>
        <p:spPr>
          <a:xfrm>
            <a:off x="4427088" y="1294382"/>
            <a:ext cx="3337824" cy="3262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2037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A52B5F-524A-4952-9F66-7FE8275F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277"/>
            <a:ext cx="11277600" cy="762000"/>
          </a:xfrm>
        </p:spPr>
        <p:txBody>
          <a:bodyPr/>
          <a:lstStyle/>
          <a:p>
            <a:pPr algn="ctr"/>
            <a:r>
              <a:rPr lang="en-US" dirty="0"/>
              <a:t>Joint Discussion / Q&amp;A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8E314-B2FD-4DC7-9850-86FC55F7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F699B-82C8-42D3-A644-8E953C56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FE3911-BC08-4398-B574-36407513FA8B}"/>
              </a:ext>
            </a:extLst>
          </p:cNvPr>
          <p:cNvSpPr/>
          <p:nvPr/>
        </p:nvSpPr>
        <p:spPr>
          <a:xfrm>
            <a:off x="310219" y="3103419"/>
            <a:ext cx="2093495" cy="735994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/>
              <a:t>Kristen John</a:t>
            </a:r>
            <a:endParaRPr lang="en-US" dirty="0"/>
          </a:p>
          <a:p>
            <a:pPr algn="ctr"/>
            <a:r>
              <a:rPr lang="en-US" sz="1600" i="1" dirty="0"/>
              <a:t>NASA JSC</a:t>
            </a:r>
          </a:p>
        </p:txBody>
      </p:sp>
      <p:pic>
        <p:nvPicPr>
          <p:cNvPr id="2050" name="Picture 2" descr="2021 Lunar Dust Challenge Judges – BIG Idea Challenge">
            <a:extLst>
              <a:ext uri="{FF2B5EF4-FFF2-40B4-BE49-F238E27FC236}">
                <a16:creationId xmlns:a16="http://schemas.microsoft.com/office/drawing/2014/main" id="{C3798E2E-C146-4AE2-8DE9-2513DFEA8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6053" b="27651"/>
          <a:stretch/>
        </p:blipFill>
        <p:spPr bwMode="auto">
          <a:xfrm>
            <a:off x="310219" y="925595"/>
            <a:ext cx="2095107" cy="2125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95435E-11E3-4B55-AEE2-F1A7356BF3B4}"/>
              </a:ext>
            </a:extLst>
          </p:cNvPr>
          <p:cNvSpPr/>
          <p:nvPr/>
        </p:nvSpPr>
        <p:spPr>
          <a:xfrm>
            <a:off x="2150256" y="5702905"/>
            <a:ext cx="2093495" cy="735994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b="1" dirty="0"/>
              <a:t>Ansel Barchowsky</a:t>
            </a:r>
            <a:endParaRPr lang="en-US" sz="1200" dirty="0"/>
          </a:p>
          <a:p>
            <a:pPr algn="ctr"/>
            <a:r>
              <a:rPr lang="en-US" sz="2100" i="1" dirty="0"/>
              <a:t>NASA JPL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B80AA-1D2C-4A37-9173-1AEA4A18FCEC}"/>
              </a:ext>
            </a:extLst>
          </p:cNvPr>
          <p:cNvSpPr/>
          <p:nvPr/>
        </p:nvSpPr>
        <p:spPr>
          <a:xfrm>
            <a:off x="3986263" y="3103419"/>
            <a:ext cx="2093495" cy="735994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/>
              <a:t>Matt Zamborsky</a:t>
            </a:r>
            <a:endParaRPr lang="en-US" dirty="0"/>
          </a:p>
          <a:p>
            <a:pPr algn="ctr"/>
            <a:r>
              <a:rPr lang="en-US" sz="1700" i="1" dirty="0"/>
              <a:t>Astrobotic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EEC294-C876-425D-8691-7EF9920D0929}"/>
              </a:ext>
            </a:extLst>
          </p:cNvPr>
          <p:cNvSpPr/>
          <p:nvPr/>
        </p:nvSpPr>
        <p:spPr>
          <a:xfrm>
            <a:off x="5822290" y="5702905"/>
            <a:ext cx="2093495" cy="735994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100" b="1" dirty="0"/>
              <a:t>Jeremy </a:t>
            </a:r>
            <a:r>
              <a:rPr lang="en-US" sz="2100" b="1" dirty="0" err="1"/>
              <a:t>Canonge</a:t>
            </a:r>
            <a:endParaRPr lang="en-US" sz="2100" dirty="0"/>
          </a:p>
          <a:p>
            <a:pPr algn="ctr"/>
            <a:r>
              <a:rPr lang="en-US" sz="2300" i="1" dirty="0"/>
              <a:t>Astrobotic</a:t>
            </a:r>
            <a:endParaRPr lang="en-US" sz="1700" i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5490CF-895B-432C-8994-A5FEC3B9E278}"/>
              </a:ext>
            </a:extLst>
          </p:cNvPr>
          <p:cNvSpPr/>
          <p:nvPr/>
        </p:nvSpPr>
        <p:spPr>
          <a:xfrm>
            <a:off x="9747782" y="5702905"/>
            <a:ext cx="2093495" cy="735994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/>
              <a:t>Brian Troutman</a:t>
            </a:r>
            <a:endParaRPr lang="en-US" dirty="0"/>
          </a:p>
          <a:p>
            <a:pPr algn="ctr"/>
            <a:r>
              <a:rPr lang="en-US" sz="1600" i="1" dirty="0"/>
              <a:t>NASA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0DE4CB-9E10-43C1-9D73-250F25506EB2}"/>
              </a:ext>
            </a:extLst>
          </p:cNvPr>
          <p:cNvSpPr/>
          <p:nvPr/>
        </p:nvSpPr>
        <p:spPr>
          <a:xfrm>
            <a:off x="7787444" y="3103419"/>
            <a:ext cx="2093495" cy="735994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100" b="1" dirty="0"/>
              <a:t>Stephen Indyk</a:t>
            </a:r>
            <a:endParaRPr lang="en-US" sz="2100" dirty="0"/>
          </a:p>
          <a:p>
            <a:pPr algn="ctr"/>
            <a:r>
              <a:rPr lang="en-US" sz="1700" i="1" dirty="0"/>
              <a:t>Honeybee Robotics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997126-9A20-407A-8805-39F32F020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019" y="925595"/>
            <a:ext cx="2125981" cy="2125981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0D0F08-6BA1-4435-ABAE-2CD05F0E6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046" y="3558070"/>
            <a:ext cx="2125981" cy="2125981"/>
          </a:xfrm>
          <a:prstGeom prst="ellipse">
            <a:avLst/>
          </a:prstGeom>
        </p:spPr>
      </p:pic>
      <p:pic>
        <p:nvPicPr>
          <p:cNvPr id="21" name="Picture 20" descr="A picture containing ground, outdoor, person, tree&#10;&#10;Description automatically generated">
            <a:extLst>
              <a:ext uri="{FF2B5EF4-FFF2-40B4-BE49-F238E27FC236}">
                <a16:creationId xmlns:a16="http://schemas.microsoft.com/office/drawing/2014/main" id="{5EC039CA-D1FA-4CBC-90FD-78E1241997A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74" r="8044" b="63171"/>
          <a:stretch/>
        </p:blipFill>
        <p:spPr bwMode="auto">
          <a:xfrm>
            <a:off x="2134012" y="3526852"/>
            <a:ext cx="2125981" cy="21161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14" descr="NJAA Tonight - &quot;Stephen Indyk&quot;">
            <a:extLst>
              <a:ext uri="{FF2B5EF4-FFF2-40B4-BE49-F238E27FC236}">
                <a16:creationId xmlns:a16="http://schemas.microsoft.com/office/drawing/2014/main" id="{8015F51B-5235-42A0-99FB-733D5C1DF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7539" r="63763" b="33192"/>
          <a:stretch/>
        </p:blipFill>
        <p:spPr bwMode="auto">
          <a:xfrm>
            <a:off x="7565485" y="845530"/>
            <a:ext cx="2315454" cy="2286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person, person, suit, posing&#10;&#10;Description automatically generated">
            <a:extLst>
              <a:ext uri="{FF2B5EF4-FFF2-40B4-BE49-F238E27FC236}">
                <a16:creationId xmlns:a16="http://schemas.microsoft.com/office/drawing/2014/main" id="{85B80ABC-5AF0-4A6F-8979-3AB51AE08A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197" b="27010"/>
          <a:stretch/>
        </p:blipFill>
        <p:spPr>
          <a:xfrm>
            <a:off x="9636802" y="3379504"/>
            <a:ext cx="2315454" cy="22635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621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13" y="276860"/>
            <a:ext cx="6939280" cy="7620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305AD-6D65-6A4D-BFA5-2A4942425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184" y="1299242"/>
            <a:ext cx="7928562" cy="51111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General updates and house-keeping – 10 minutes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Logistical Information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Upcoming Meetings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Funding Opportunities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Overview Presentation – 10 minutes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Kristen John (NASA), Ansel Barchowsky (NASA)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Power Transmission – 20 minutes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Matt Zamborsky (Astrobotic), Stephen Indyk (Honeybee)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Dust Impact – 20 minutes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Brian Troutman (NASA)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Joint Discussion / Q&amp;A – 20 minutes</a:t>
            </a:r>
          </a:p>
        </p:txBody>
      </p:sp>
    </p:spTree>
    <p:extLst>
      <p:ext uri="{BB962C8B-B14F-4D97-AF65-F5344CB8AC3E}">
        <p14:creationId xmlns:p14="http://schemas.microsoft.com/office/powerpoint/2010/main" val="12084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99033-53FE-45F6-8010-18939B6E1C3A}"/>
              </a:ext>
            </a:extLst>
          </p:cNvPr>
          <p:cNvSpPr/>
          <p:nvPr/>
        </p:nvSpPr>
        <p:spPr>
          <a:xfrm>
            <a:off x="411263" y="1473798"/>
            <a:ext cx="6198670" cy="4965102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3B629-D191-4FEF-B062-625A028F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Logistical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1B8D-25FD-4310-A653-14A172C598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931B7-E6F4-684C-ACFC-44768C603396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AFDC7-2DEB-4A86-BE28-76F5EAE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EE15-EDA7-4ED8-9200-F9FE91000A77}"/>
              </a:ext>
            </a:extLst>
          </p:cNvPr>
          <p:cNvSpPr/>
          <p:nvPr/>
        </p:nvSpPr>
        <p:spPr>
          <a:xfrm>
            <a:off x="7092562" y="1816473"/>
            <a:ext cx="4170852" cy="173355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Contact us!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Facilitator_</a:t>
            </a:r>
            <a:r>
              <a:rPr lang="en-US" dirty="0">
                <a:solidFill>
                  <a:srgbClr val="FFC000"/>
                </a:solidFill>
                <a:latin typeface="Arial" panose="020B0604020202020204"/>
              </a:rPr>
              <a:t>Power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@jhuapl.edu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Facilitator_Crosscutting@jhuapl.edu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321580-C8CB-47B5-8680-891D5E80589D}"/>
              </a:ext>
            </a:extLst>
          </p:cNvPr>
          <p:cNvSpPr/>
          <p:nvPr/>
        </p:nvSpPr>
        <p:spPr>
          <a:xfrm>
            <a:off x="7134706" y="4131565"/>
            <a:ext cx="4170852" cy="173355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Need Confluence Access?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dirty="0">
                <a:solidFill>
                  <a:srgbClr val="FFC000"/>
                </a:solidFill>
                <a:effectLst/>
                <a:latin typeface="Slack-Lato"/>
              </a:rPr>
              <a:t>ses-lsic-wiki-admins@jhuapl.edu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1A4FC-B84D-4E41-B96F-4C7A312F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8" y="1661935"/>
            <a:ext cx="1590088" cy="15833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047FF2-4879-451C-BFCB-7B22EAE33C37}"/>
              </a:ext>
            </a:extLst>
          </p:cNvPr>
          <p:cNvSpPr txBox="1"/>
          <p:nvPr/>
        </p:nvSpPr>
        <p:spPr>
          <a:xfrm>
            <a:off x="893891" y="3296397"/>
            <a:ext cx="203514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CC 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FD220-5F4F-410F-920D-A73781EAAA3B}"/>
              </a:ext>
            </a:extLst>
          </p:cNvPr>
          <p:cNvSpPr txBox="1"/>
          <p:nvPr/>
        </p:nvSpPr>
        <p:spPr>
          <a:xfrm>
            <a:off x="4139031" y="3296397"/>
            <a:ext cx="203514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Power Website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A0FDF-47FD-4AB6-B0BA-18A27D8F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37" y="4158864"/>
            <a:ext cx="1588336" cy="16085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40C0D7-EDF3-4050-A39F-91B2F0B8DC47}"/>
              </a:ext>
            </a:extLst>
          </p:cNvPr>
          <p:cNvSpPr txBox="1"/>
          <p:nvPr/>
        </p:nvSpPr>
        <p:spPr>
          <a:xfrm>
            <a:off x="893891" y="5827837"/>
            <a:ext cx="203514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CC Confluence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F6A3B-064B-4793-8D1E-65B31C1C46C5}"/>
              </a:ext>
            </a:extLst>
          </p:cNvPr>
          <p:cNvSpPr txBox="1"/>
          <p:nvPr/>
        </p:nvSpPr>
        <p:spPr>
          <a:xfrm>
            <a:off x="3953360" y="5827837"/>
            <a:ext cx="240648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Power Confluence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62BB8-36F0-407E-9D05-E0F8C2D90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996" y="4172325"/>
            <a:ext cx="1588336" cy="1595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3F0876-4FC1-4263-9384-223EE6E9E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33" y="1650303"/>
            <a:ext cx="1588337" cy="1594983"/>
          </a:xfrm>
          <a:prstGeom prst="rect">
            <a:avLst/>
          </a:prstGeom>
        </p:spPr>
      </p:pic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7B845AD0-5D23-4C09-8891-8ACB3737B412}"/>
              </a:ext>
            </a:extLst>
          </p:cNvPr>
          <p:cNvSpPr/>
          <p:nvPr/>
        </p:nvSpPr>
        <p:spPr>
          <a:xfrm>
            <a:off x="10309677" y="3429000"/>
            <a:ext cx="1882323" cy="1635826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New email!</a:t>
            </a:r>
          </a:p>
        </p:txBody>
      </p:sp>
    </p:spTree>
    <p:extLst>
      <p:ext uri="{BB962C8B-B14F-4D97-AF65-F5344CB8AC3E}">
        <p14:creationId xmlns:p14="http://schemas.microsoft.com/office/powerpoint/2010/main" val="162955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F9AA6A-1AAC-DEC8-5996-D0C435EA2495}"/>
              </a:ext>
            </a:extLst>
          </p:cNvPr>
          <p:cNvSpPr/>
          <p:nvPr/>
        </p:nvSpPr>
        <p:spPr>
          <a:xfrm>
            <a:off x="0" y="3605784"/>
            <a:ext cx="4425696" cy="3252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044" y="1211851"/>
            <a:ext cx="8651909" cy="1711055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F8E280"/>
                </a:solidFill>
                <a:ea typeface="Krungthep" panose="02000400000000000000" pitchFamily="2" charset="-34"/>
                <a:cs typeface="Lucida Grande" panose="020B0600040502020204" pitchFamily="34" charset="0"/>
              </a:rPr>
              <a:t>LSIC Monthly Meetings Update</a:t>
            </a:r>
            <a:br>
              <a:rPr lang="en-US" sz="3600" dirty="0">
                <a:ea typeface="Krungthep" panose="02000400000000000000" pitchFamily="2" charset="-34"/>
                <a:cs typeface="Lucida Grande" panose="020B0600040502020204" pitchFamily="34" charset="0"/>
              </a:rPr>
            </a:br>
            <a:r>
              <a:rPr lang="en-US" sz="3600" dirty="0">
                <a:ea typeface="Krungthep" panose="02000400000000000000" pitchFamily="2" charset="-34"/>
                <a:cs typeface="Lucida Grande" panose="020B0600040502020204" pitchFamily="34" charset="0"/>
              </a:rPr>
              <a:t>New Zoom Links</a:t>
            </a:r>
            <a:br>
              <a:rPr lang="en-US" sz="3600" dirty="0">
                <a:ea typeface="Krungthep" panose="02000400000000000000" pitchFamily="2" charset="-34"/>
                <a:cs typeface="Krungthep" panose="02000400000000000000" pitchFamily="2" charset="-34"/>
              </a:rPr>
            </a:br>
            <a:endParaRPr lang="en-US" sz="3600" b="0" dirty="0">
              <a:solidFill>
                <a:srgbClr val="F8E280"/>
              </a:solidFill>
              <a:ea typeface="Krungthep" panose="02000400000000000000" pitchFamily="2" charset="-34"/>
              <a:cs typeface="Krungthep" panose="020004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00"/>
          <a:stretch/>
        </p:blipFill>
        <p:spPr>
          <a:xfrm>
            <a:off x="3643851" y="0"/>
            <a:ext cx="4671093" cy="1019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0B9A4B-614C-A1CD-F6A0-2513E3FBB615}"/>
              </a:ext>
            </a:extLst>
          </p:cNvPr>
          <p:cNvSpPr txBox="1"/>
          <p:nvPr/>
        </p:nvSpPr>
        <p:spPr>
          <a:xfrm>
            <a:off x="379525" y="2477616"/>
            <a:ext cx="11432950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Source Sans"/>
              </a:rPr>
              <a:t>LSIC is updating our zoom sign-in! To better serve the community and contact attending members, our zoom links will now require First and Last Name and email addresses. This will not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urce Sans"/>
              </a:rPr>
              <a:t>affect</a:t>
            </a: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Source Sans"/>
              </a:rPr>
              <a:t> how the monthly meetings are attended, and no passcode will be required. If you have any questions or concerns, please reach out to your Focus Area Lead. 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05593D-1A2A-4362-4A61-EB110C5CC674}"/>
              </a:ext>
            </a:extLst>
          </p:cNvPr>
          <p:cNvCxnSpPr>
            <a:cxnSpLocks/>
          </p:cNvCxnSpPr>
          <p:nvPr/>
        </p:nvCxnSpPr>
        <p:spPr>
          <a:xfrm>
            <a:off x="182879" y="824451"/>
            <a:ext cx="11826240" cy="0"/>
          </a:xfrm>
          <a:prstGeom prst="line">
            <a:avLst/>
          </a:prstGeom>
          <a:ln w="19050">
            <a:solidFill>
              <a:srgbClr val="F8E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35F750-FE76-4A90-3CCF-3FE065F10C96}"/>
              </a:ext>
            </a:extLst>
          </p:cNvPr>
          <p:cNvSpPr txBox="1"/>
          <p:nvPr/>
        </p:nvSpPr>
        <p:spPr>
          <a:xfrm>
            <a:off x="-374806" y="4576070"/>
            <a:ext cx="6015477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8E280"/>
                </a:solidFill>
                <a:latin typeface="Source Sans"/>
              </a:rPr>
              <a:t>New Zoom links start</a:t>
            </a:r>
            <a:r>
              <a:rPr lang="en-US" sz="3600" b="0" i="0" dirty="0">
                <a:solidFill>
                  <a:srgbClr val="F8E280"/>
                </a:solidFill>
                <a:effectLst/>
                <a:latin typeface="Source Sans"/>
              </a:rPr>
              <a:t> </a:t>
            </a:r>
          </a:p>
          <a:p>
            <a:pPr algn="ctr"/>
            <a:r>
              <a:rPr lang="en-US" sz="4000" b="1" i="0" dirty="0">
                <a:solidFill>
                  <a:srgbClr val="F8E280"/>
                </a:solidFill>
                <a:effectLst/>
                <a:latin typeface="Source Sans"/>
              </a:rPr>
              <a:t>July 1</a:t>
            </a:r>
            <a:r>
              <a:rPr lang="en-US" sz="4000" b="1" i="0" baseline="30000" dirty="0">
                <a:solidFill>
                  <a:srgbClr val="F8E280"/>
                </a:solidFill>
                <a:effectLst/>
                <a:latin typeface="Source Sans"/>
              </a:rPr>
              <a:t>st</a:t>
            </a:r>
            <a:r>
              <a:rPr lang="en-US" sz="4000" b="1" i="0" dirty="0">
                <a:solidFill>
                  <a:srgbClr val="F8E280"/>
                </a:solidFill>
                <a:effectLst/>
                <a:latin typeface="Source Sans"/>
              </a:rPr>
              <a:t> </a:t>
            </a:r>
            <a:endParaRPr lang="en-US" sz="4000" dirty="0">
              <a:solidFill>
                <a:srgbClr val="F8E280"/>
              </a:solidFill>
              <a:latin typeface="Source Sans"/>
            </a:endParaRPr>
          </a:p>
          <a:p>
            <a:endParaRPr lang="en-US" sz="3200" dirty="0">
              <a:solidFill>
                <a:srgbClr val="F8E280"/>
              </a:solidFill>
              <a:latin typeface="Source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99124-7BF7-9658-0611-830751C59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53" y="3877056"/>
            <a:ext cx="6674403" cy="25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686" y="272153"/>
            <a:ext cx="750824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Conferences /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6" y="837087"/>
            <a:ext cx="11661690" cy="56674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International Conference on Environmental Systems (ICES) (July 21-25)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https://www.ices.space/call-for-paper-2024/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Sessions include: “Advanced Technologies for In-Situ Resource Utilization”, “Space Architecture”, “Planetary and Spacecraft Dust Properties and Mitigation Technologies”, “Human/Robotics System Integration”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NASA Solar System Exploration Virtual Institute (SSERVI) (July 23-25)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https://sservi.nasa.gov/nesf2024/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 (General registration closes 7/11)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ASCEND (July 30- August 1)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5"/>
              </a:rPr>
              <a:t>https://www.ascend.events/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Planetary Crater Consortium Meeting (August 7-9)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6"/>
              </a:rPr>
              <a:t>https://www.hou.usra.edu/meetings/crater2024/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Abstract Submission deadline July 8, 2024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Terrestrial Analogs Workshop (August 12-14)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7"/>
              </a:rPr>
              <a:t>https://www.hou.usra.edu/meetings/terrestrialanalogs2024/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686" y="272153"/>
            <a:ext cx="750824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Conferences /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6" y="918423"/>
            <a:ext cx="11661690" cy="526618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LEAG (October 28-30)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https://www.lpi.usra.edu/leag/meetings/upcoming/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</a:t>
            </a:r>
            <a:endParaRPr lang="en-US" b="1" dirty="0">
              <a:solidFill>
                <a:srgbClr val="FFC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Space Photovoltaic Research and Technology (SPRAT) Conference in Cleveland, OH (Sept 4-6, 2024)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Hosted by NASA Glenn Research Center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Please email your abstracts to Meghan Bush (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meghan.bush@nasa.gov</a:t>
            </a:r>
            <a:r>
              <a:rPr lang="en-US" sz="1800" dirty="0">
                <a:effectLst/>
                <a:ea typeface="Calibri" panose="020F0502020204030204" pitchFamily="34" charset="0"/>
              </a:rPr>
              <a:t>). Instructions for abstract submissions are attached and can also be found on the SPRAT website here: </a:t>
            </a:r>
            <a:r>
              <a:rPr lang="en-US" sz="1800" dirty="0">
                <a:effectLst/>
                <a:ea typeface="Calibri" panose="020F0502020204030204" pitchFamily="34" charset="0"/>
                <a:hlinkClick r:id="rId5"/>
              </a:rPr>
              <a:t>https://www1.grc.nasa.gov/sprat/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Calibri" panose="020F0502020204030204" pitchFamily="34" charset="0"/>
              </a:rPr>
              <a:t>Abstracts are due June 28, 2024</a:t>
            </a:r>
            <a:endParaRPr lang="en-US" b="1" dirty="0">
              <a:solidFill>
                <a:srgbClr val="FFC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2025 IEEE Aerospace Conference in Big Sky, Montana (March 1-8, 2025)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6"/>
              </a:rPr>
              <a:t>https://www.aeroconf.org/paper-submission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Abstracts are due July 1, 2024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C000"/>
                </a:solidFill>
              </a:rPr>
              <a:t>IEEE Applied Power Electronics Conference (APEC) in Atlanta, GA (March 16-20, 2025)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7"/>
              </a:rPr>
              <a:t>https://apec-conf.org/speakers/ts-author-info/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Submission portal closes August 9, 2024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4466-E8C4-4DDD-B5C3-8931B069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240" y="259720"/>
            <a:ext cx="7782560" cy="762000"/>
          </a:xfrm>
        </p:spPr>
        <p:txBody>
          <a:bodyPr/>
          <a:lstStyle/>
          <a:p>
            <a:r>
              <a:rPr lang="en-US" dirty="0"/>
              <a:t>Future CC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E882-E349-4103-B25A-C7FC34B8E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ahnschrift Light Condensed" panose="020B0502040204020203" pitchFamily="34" charset="0"/>
              </a:rPr>
              <a:t>July 24, 2024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Crosscutting Telecon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Feedback and Special Topic Meetings</a:t>
            </a:r>
          </a:p>
          <a:p>
            <a:r>
              <a:rPr lang="en-US" sz="3200" dirty="0">
                <a:latin typeface="Bahnschrift Light Condensed" panose="020B0502040204020203" pitchFamily="34" charset="0"/>
              </a:rPr>
              <a:t>August 28, 2024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Joint Telecon with CC, E&amp;C, and ISRU</a:t>
            </a:r>
          </a:p>
          <a:p>
            <a:r>
              <a:rPr lang="en-US" sz="3200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September 26, 2024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Joint Telecon with CC and Surface Power</a:t>
            </a:r>
          </a:p>
          <a:p>
            <a:r>
              <a:rPr lang="en-US" sz="3200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October 01, 2024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Crosscutting South Pole Challenges (extended meeting)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4D83-2C25-420B-9877-4198686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89CC-B7B0-428E-8F58-B85C483E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3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4466-E8C4-4DDD-B5C3-8931B069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240" y="259720"/>
            <a:ext cx="7782560" cy="762000"/>
          </a:xfrm>
        </p:spPr>
        <p:txBody>
          <a:bodyPr/>
          <a:lstStyle/>
          <a:p>
            <a:r>
              <a:rPr lang="en-US" dirty="0"/>
              <a:t>Future SP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E882-E349-4103-B25A-C7FC34B8E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ahnschrift Light Condensed" panose="020B0502040204020203" pitchFamily="34" charset="0"/>
              </a:rPr>
              <a:t>July 25, 2024</a:t>
            </a:r>
          </a:p>
          <a:p>
            <a:pPr lvl="1"/>
            <a:r>
              <a:rPr lang="en-US" sz="2800" dirty="0">
                <a:latin typeface="Bahnschrift Light Condensed" panose="020B0502040204020203" pitchFamily="34" charset="0"/>
              </a:rPr>
              <a:t>Energy Storage Telecon- Speakers TBA</a:t>
            </a:r>
          </a:p>
          <a:p>
            <a:r>
              <a:rPr lang="en-US" sz="3200" dirty="0">
                <a:solidFill>
                  <a:srgbClr val="00B0F0"/>
                </a:solidFill>
                <a:latin typeface="Bahnschrift Light Condensed" panose="020B0502040204020203" pitchFamily="34" charset="0"/>
              </a:rPr>
              <a:t>August 22, 2024 (1/2 day event)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M2M Power Trades Virtual Workshop 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Registration will be announced over email</a:t>
            </a:r>
          </a:p>
          <a:p>
            <a:r>
              <a:rPr lang="en-US" sz="3200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September 26, 2024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Joint Telecon with CC and Surface Power</a:t>
            </a:r>
          </a:p>
          <a:p>
            <a:r>
              <a:rPr lang="en-US" sz="3200" dirty="0">
                <a:latin typeface="Bahnschrift Light Condensed" panose="020B0502040204020203" pitchFamily="34" charset="0"/>
              </a:rPr>
              <a:t>October 24, 2024</a:t>
            </a:r>
          </a:p>
          <a:p>
            <a:pPr lvl="1"/>
            <a:r>
              <a:rPr lang="en-US" sz="2400" dirty="0">
                <a:latin typeface="Bahnschrift Light Condensed" panose="020B0502040204020203" pitchFamily="34" charset="0"/>
              </a:rPr>
              <a:t>TBD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4D83-2C25-420B-9877-4198686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89CC-B7B0-428E-8F58-B85C483E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7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5279A78-796D-48DC-9406-30D202D1F576}"/>
              </a:ext>
            </a:extLst>
          </p:cNvPr>
          <p:cNvSpPr/>
          <p:nvPr/>
        </p:nvSpPr>
        <p:spPr>
          <a:xfrm>
            <a:off x="7706695" y="4287084"/>
            <a:ext cx="4223818" cy="2066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327" y="106177"/>
            <a:ext cx="8107599" cy="762000"/>
          </a:xfrm>
        </p:spPr>
        <p:txBody>
          <a:bodyPr>
            <a:noAutofit/>
          </a:bodyPr>
          <a:lstStyle/>
          <a:p>
            <a:r>
              <a:rPr lang="en-US" sz="2400" dirty="0"/>
              <a:t>LSIC Excavation and Construction Focus Area</a:t>
            </a:r>
            <a:br>
              <a:rPr lang="en-US" sz="2400" dirty="0"/>
            </a:br>
            <a:r>
              <a:rPr lang="en-US" sz="2400" dirty="0"/>
              <a:t>Virtual Lunar Launch and Landing</a:t>
            </a:r>
            <a:br>
              <a:rPr lang="en-US" sz="2400" dirty="0"/>
            </a:br>
            <a:r>
              <a:rPr lang="en-US" sz="2400" dirty="0"/>
              <a:t> Facilities Workshop (07/23)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6" y="957470"/>
            <a:ext cx="6530575" cy="5266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AGENDA: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Vision for Deploying Landing and Launch Facilities for a sustained presence on the Moon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Top Level Design Expectations for LLF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LLF Trade Space Considerations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State of the Art Landing Pad Analyses - Plume Surface Interaction Analyses and Failure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Construction Options and Supporting Infrastructure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26 June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C0FB2-7D19-BA62-9509-DA9E9C1D4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71" y="4465671"/>
            <a:ext cx="1732280" cy="1732280"/>
          </a:xfrm>
          <a:prstGeom prst="rect">
            <a:avLst/>
          </a:prstGeom>
        </p:spPr>
      </p:pic>
      <p:pic>
        <p:nvPicPr>
          <p:cNvPr id="1028" name="Picture 4" descr="ICON / NASA Project Olympus 3D-Printed Lunar Landing Pad SEArch+">
            <a:extLst>
              <a:ext uri="{FF2B5EF4-FFF2-40B4-BE49-F238E27FC236}">
                <a16:creationId xmlns:a16="http://schemas.microsoft.com/office/drawing/2014/main" id="{D2C3521C-4A66-4D85-A3CD-F4CEFD48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25" y="1280583"/>
            <a:ext cx="4223818" cy="222685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2BE81-E58B-42D4-BBF4-A6BFD9ABD723}"/>
              </a:ext>
            </a:extLst>
          </p:cNvPr>
          <p:cNvSpPr txBox="1"/>
          <p:nvPr/>
        </p:nvSpPr>
        <p:spPr>
          <a:xfrm>
            <a:off x="7705425" y="3236491"/>
            <a:ext cx="4223818" cy="2616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/>
                </a:solidFill>
                <a:effectLst/>
                <a:latin typeface="Albert Sans"/>
              </a:rPr>
              <a:t>Credit: ICON Technology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DDE82-1520-40A7-9FE0-716181FAD9DE}"/>
              </a:ext>
            </a:extLst>
          </p:cNvPr>
          <p:cNvSpPr txBox="1"/>
          <p:nvPr/>
        </p:nvSpPr>
        <p:spPr>
          <a:xfrm>
            <a:off x="10001233" y="4493701"/>
            <a:ext cx="173228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indent="-7938" algn="ctr">
              <a:buNone/>
            </a:pPr>
            <a:r>
              <a:rPr lang="en-US" sz="1800" b="1" dirty="0">
                <a:solidFill>
                  <a:srgbClr val="73FEFF"/>
                </a:solidFill>
              </a:rPr>
              <a:t>Registration is free and required – Closes July 11</a:t>
            </a:r>
            <a:r>
              <a:rPr lang="en-US" sz="1800" b="1" baseline="30000" dirty="0">
                <a:solidFill>
                  <a:srgbClr val="73FEFF"/>
                </a:solidFill>
              </a:rPr>
              <a:t>th </a:t>
            </a:r>
            <a:endParaRPr lang="en-US" sz="1800" b="1" dirty="0">
              <a:solidFill>
                <a:srgbClr val="73FE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A6C032-5610-4CE5-A062-E7AA117C16CD}"/>
              </a:ext>
            </a:extLst>
          </p:cNvPr>
          <p:cNvGrpSpPr/>
          <p:nvPr/>
        </p:nvGrpSpPr>
        <p:grpSpPr>
          <a:xfrm>
            <a:off x="615720" y="3131079"/>
            <a:ext cx="1130075" cy="1375758"/>
            <a:chOff x="274928" y="3818956"/>
            <a:chExt cx="1130075" cy="1375758"/>
          </a:xfrm>
        </p:grpSpPr>
        <p:pic>
          <p:nvPicPr>
            <p:cNvPr id="1030" name="Picture 6" descr="Mark W. Hilburger">
              <a:extLst>
                <a:ext uri="{FF2B5EF4-FFF2-40B4-BE49-F238E27FC236}">
                  <a16:creationId xmlns:a16="http://schemas.microsoft.com/office/drawing/2014/main" id="{3B579459-410F-4B9C-AC19-BB1089829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65" y="3818956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F50EF-A515-4643-8B19-85E5489A38BF}"/>
                </a:ext>
              </a:extLst>
            </p:cNvPr>
            <p:cNvSpPr txBox="1"/>
            <p:nvPr/>
          </p:nvSpPr>
          <p:spPr>
            <a:xfrm>
              <a:off x="274928" y="4763827"/>
              <a:ext cx="113007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Mark Hilburger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(NASA-LARC)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1B65C8-8CB0-4A51-9E91-976D7ED6AF8C}"/>
              </a:ext>
            </a:extLst>
          </p:cNvPr>
          <p:cNvGrpSpPr/>
          <p:nvPr/>
        </p:nvGrpSpPr>
        <p:grpSpPr>
          <a:xfrm>
            <a:off x="1978749" y="3131079"/>
            <a:ext cx="1130075" cy="1375758"/>
            <a:chOff x="1516128" y="3818956"/>
            <a:chExt cx="1130075" cy="13757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19B451-E6AF-430B-988D-3F211BFB4694}"/>
                </a:ext>
              </a:extLst>
            </p:cNvPr>
            <p:cNvSpPr txBox="1"/>
            <p:nvPr/>
          </p:nvSpPr>
          <p:spPr>
            <a:xfrm>
              <a:off x="1516128" y="4763827"/>
              <a:ext cx="113007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Michelle Munk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(NASA-HQ)</a:t>
              </a:r>
            </a:p>
          </p:txBody>
        </p:sp>
        <p:pic>
          <p:nvPicPr>
            <p:cNvPr id="1032" name="Picture 8" descr="Michelle Munk">
              <a:extLst>
                <a:ext uri="{FF2B5EF4-FFF2-40B4-BE49-F238E27FC236}">
                  <a16:creationId xmlns:a16="http://schemas.microsoft.com/office/drawing/2014/main" id="{9361E946-6910-4C41-BA32-BD868A33C8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8" r="15938"/>
            <a:stretch/>
          </p:blipFill>
          <p:spPr bwMode="auto">
            <a:xfrm>
              <a:off x="1623966" y="3818956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C1025E-0984-4A1C-B5A1-A62F04F72D54}"/>
              </a:ext>
            </a:extLst>
          </p:cNvPr>
          <p:cNvGrpSpPr/>
          <p:nvPr/>
        </p:nvGrpSpPr>
        <p:grpSpPr>
          <a:xfrm>
            <a:off x="3341778" y="3131079"/>
            <a:ext cx="1057959" cy="1363691"/>
            <a:chOff x="2818884" y="3818956"/>
            <a:chExt cx="1057959" cy="1363691"/>
          </a:xfrm>
        </p:grpSpPr>
        <p:pic>
          <p:nvPicPr>
            <p:cNvPr id="1034" name="Picture 10" descr="Moon dust &amp; flying to Mars: South Australia celebrates international space  partnership - Innovation &amp; Collaboration Centre">
              <a:extLst>
                <a:ext uri="{FF2B5EF4-FFF2-40B4-BE49-F238E27FC236}">
                  <a16:creationId xmlns:a16="http://schemas.microsoft.com/office/drawing/2014/main" id="{170824FA-C059-4CF0-BA15-4EEF3699B0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8" r="20648"/>
            <a:stretch/>
          </p:blipFill>
          <p:spPr bwMode="auto">
            <a:xfrm>
              <a:off x="2890663" y="3818956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9FF8A-6978-4C45-BCFE-F51A533EC749}"/>
                </a:ext>
              </a:extLst>
            </p:cNvPr>
            <p:cNvSpPr txBox="1"/>
            <p:nvPr/>
          </p:nvSpPr>
          <p:spPr>
            <a:xfrm>
              <a:off x="2818884" y="4751760"/>
              <a:ext cx="105795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Sam Ximenes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(Astroport)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F31405-2BA9-4579-88AA-A862AEFB7564}"/>
              </a:ext>
            </a:extLst>
          </p:cNvPr>
          <p:cNvGrpSpPr/>
          <p:nvPr/>
        </p:nvGrpSpPr>
        <p:grpSpPr>
          <a:xfrm>
            <a:off x="4603982" y="3131081"/>
            <a:ext cx="1261107" cy="1345287"/>
            <a:chOff x="3932538" y="3818958"/>
            <a:chExt cx="1261107" cy="1345287"/>
          </a:xfrm>
        </p:grpSpPr>
        <p:pic>
          <p:nvPicPr>
            <p:cNvPr id="1036" name="Picture 12" descr="UCF Planetary Scientist's Innovations Help Pave the Way for Economic  Activity Beyond Earth | University of Central Florida News">
              <a:extLst>
                <a:ext uri="{FF2B5EF4-FFF2-40B4-BE49-F238E27FC236}">
                  <a16:creationId xmlns:a16="http://schemas.microsoft.com/office/drawing/2014/main" id="{77F5E771-500D-4B06-A132-2383B77F4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 bwMode="auto">
            <a:xfrm>
              <a:off x="4069084" y="3818958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79D82-570F-4383-A4D1-2FA55C0C72C3}"/>
                </a:ext>
              </a:extLst>
            </p:cNvPr>
            <p:cNvSpPr txBox="1"/>
            <p:nvPr/>
          </p:nvSpPr>
          <p:spPr>
            <a:xfrm>
              <a:off x="3932538" y="4733358"/>
              <a:ext cx="1261107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Phil Metzger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(Univ Central FL)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2901B7-58E3-476D-98D3-B098A34FB822}"/>
              </a:ext>
            </a:extLst>
          </p:cNvPr>
          <p:cNvGrpSpPr/>
          <p:nvPr/>
        </p:nvGrpSpPr>
        <p:grpSpPr>
          <a:xfrm>
            <a:off x="5762766" y="3131080"/>
            <a:ext cx="1631546" cy="1514565"/>
            <a:chOff x="5421974" y="3818957"/>
            <a:chExt cx="1631546" cy="15145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078C0D-6F46-47D8-A490-58A58C2D3AB7}"/>
                </a:ext>
              </a:extLst>
            </p:cNvPr>
            <p:cNvSpPr txBox="1"/>
            <p:nvPr/>
          </p:nvSpPr>
          <p:spPr>
            <a:xfrm>
              <a:off x="5421974" y="4733358"/>
              <a:ext cx="1631546" cy="6001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Ian Jehn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(Colorado School of Mines)</a:t>
              </a:r>
            </a:p>
          </p:txBody>
        </p:sp>
        <p:pic>
          <p:nvPicPr>
            <p:cNvPr id="1038" name="Picture 14" descr="Ian Jehn, PE, SE, MSI">
              <a:extLst>
                <a:ext uri="{FF2B5EF4-FFF2-40B4-BE49-F238E27FC236}">
                  <a16:creationId xmlns:a16="http://schemas.microsoft.com/office/drawing/2014/main" id="{F94CB3A4-BB8C-4E08-908B-DDBA5E919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765" y="381895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43FCCE-5B9D-470B-BB48-019D9EC8BCF8}"/>
              </a:ext>
            </a:extLst>
          </p:cNvPr>
          <p:cNvGrpSpPr/>
          <p:nvPr/>
        </p:nvGrpSpPr>
        <p:grpSpPr>
          <a:xfrm>
            <a:off x="610507" y="4606283"/>
            <a:ext cx="1130075" cy="1346619"/>
            <a:chOff x="274928" y="5294160"/>
            <a:chExt cx="1130075" cy="13466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50F5B0-2753-44B9-B438-BD3848934213}"/>
                </a:ext>
              </a:extLst>
            </p:cNvPr>
            <p:cNvSpPr txBox="1"/>
            <p:nvPr/>
          </p:nvSpPr>
          <p:spPr>
            <a:xfrm>
              <a:off x="274928" y="6209892"/>
              <a:ext cx="113007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Evan Jensen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(ICON)</a:t>
              </a:r>
            </a:p>
          </p:txBody>
        </p:sp>
        <p:pic>
          <p:nvPicPr>
            <p:cNvPr id="1040" name="Picture 16" descr="Evan Jensen">
              <a:extLst>
                <a:ext uri="{FF2B5EF4-FFF2-40B4-BE49-F238E27FC236}">
                  <a16:creationId xmlns:a16="http://schemas.microsoft.com/office/drawing/2014/main" id="{5287AD24-F9D3-4451-BCCA-578E435B5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65" y="529416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3DB485-2F8C-4B01-BF77-AE3AC85AD421}"/>
              </a:ext>
            </a:extLst>
          </p:cNvPr>
          <p:cNvGrpSpPr/>
          <p:nvPr/>
        </p:nvGrpSpPr>
        <p:grpSpPr>
          <a:xfrm>
            <a:off x="1983769" y="4606283"/>
            <a:ext cx="1130075" cy="1346619"/>
            <a:chOff x="1524588" y="5294160"/>
            <a:chExt cx="1130075" cy="13466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479782-2C9A-48CA-8463-235D2DB6EFE4}"/>
                </a:ext>
              </a:extLst>
            </p:cNvPr>
            <p:cNvSpPr txBox="1"/>
            <p:nvPr/>
          </p:nvSpPr>
          <p:spPr>
            <a:xfrm>
              <a:off x="1524588" y="6209892"/>
              <a:ext cx="113007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Jason Foley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(AFRL)</a:t>
              </a:r>
            </a:p>
          </p:txBody>
        </p:sp>
        <p:pic>
          <p:nvPicPr>
            <p:cNvPr id="1042" name="Picture 18" descr="Jason Foley">
              <a:extLst>
                <a:ext uri="{FF2B5EF4-FFF2-40B4-BE49-F238E27FC236}">
                  <a16:creationId xmlns:a16="http://schemas.microsoft.com/office/drawing/2014/main" id="{CF2DBB3B-6AF3-4A44-8ADE-C99A59776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043" y="529416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F6FAAE-FF7B-4E62-A27B-46382EC735F1}"/>
              </a:ext>
            </a:extLst>
          </p:cNvPr>
          <p:cNvGrpSpPr/>
          <p:nvPr/>
        </p:nvGrpSpPr>
        <p:grpSpPr>
          <a:xfrm>
            <a:off x="3357031" y="4606283"/>
            <a:ext cx="1130075" cy="1346619"/>
            <a:chOff x="3094955" y="5294160"/>
            <a:chExt cx="1130075" cy="1346619"/>
          </a:xfrm>
        </p:grpSpPr>
        <p:pic>
          <p:nvPicPr>
            <p:cNvPr id="1044" name="Picture 20" descr="Expert in Industry of Outer Space, Greg Autry Joins Thunderbird School of  Global Management at ASU">
              <a:extLst>
                <a:ext uri="{FF2B5EF4-FFF2-40B4-BE49-F238E27FC236}">
                  <a16:creationId xmlns:a16="http://schemas.microsoft.com/office/drawing/2014/main" id="{3EC3A504-C550-420E-955F-87B0977D1F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" r="1978" b="23166"/>
            <a:stretch/>
          </p:blipFill>
          <p:spPr bwMode="auto">
            <a:xfrm>
              <a:off x="3282513" y="529416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8813DB-E3FD-49E6-A815-89592C515BDC}"/>
                </a:ext>
              </a:extLst>
            </p:cNvPr>
            <p:cNvSpPr txBox="1"/>
            <p:nvPr/>
          </p:nvSpPr>
          <p:spPr>
            <a:xfrm>
              <a:off x="3094955" y="6209892"/>
              <a:ext cx="113007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Greg Autry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(ASU)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D7A80F-BD3D-4989-9F01-E85314E4C15B}"/>
              </a:ext>
            </a:extLst>
          </p:cNvPr>
          <p:cNvGrpSpPr/>
          <p:nvPr/>
        </p:nvGrpSpPr>
        <p:grpSpPr>
          <a:xfrm>
            <a:off x="4511628" y="4606283"/>
            <a:ext cx="1567406" cy="1346619"/>
            <a:chOff x="4348564" y="5294160"/>
            <a:chExt cx="1567406" cy="1346619"/>
          </a:xfrm>
        </p:grpSpPr>
        <p:pic>
          <p:nvPicPr>
            <p:cNvPr id="1046" name="Picture 22" descr="TechFest XVII Keynote Speaker – Crooms BAC">
              <a:extLst>
                <a:ext uri="{FF2B5EF4-FFF2-40B4-BE49-F238E27FC236}">
                  <a16:creationId xmlns:a16="http://schemas.microsoft.com/office/drawing/2014/main" id="{E808C7A3-4EDA-4132-8159-994483D64F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12" b="10012"/>
            <a:stretch/>
          </p:blipFill>
          <p:spPr bwMode="auto">
            <a:xfrm>
              <a:off x="4656726" y="529416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D5F648-20B1-4679-999E-C6CDF0349495}"/>
                </a:ext>
              </a:extLst>
            </p:cNvPr>
            <p:cNvSpPr txBox="1"/>
            <p:nvPr/>
          </p:nvSpPr>
          <p:spPr>
            <a:xfrm>
              <a:off x="4348564" y="6209892"/>
              <a:ext cx="1567406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Brandon Dotson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(Univ Central FL)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E48B011-7ACF-42FD-B91C-D7276FE67289}"/>
              </a:ext>
            </a:extLst>
          </p:cNvPr>
          <p:cNvSpPr txBox="1"/>
          <p:nvPr/>
        </p:nvSpPr>
        <p:spPr>
          <a:xfrm>
            <a:off x="5995719" y="5535782"/>
            <a:ext cx="1130075" cy="2616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You?</a:t>
            </a:r>
          </a:p>
        </p:txBody>
      </p:sp>
      <p:pic>
        <p:nvPicPr>
          <p:cNvPr id="1048" name="Picture 24" descr="female-headshot-silhouette - Frequency Specific Microcurrent - Frequency  Specific Microcurrent">
            <a:extLst>
              <a:ext uri="{FF2B5EF4-FFF2-40B4-BE49-F238E27FC236}">
                <a16:creationId xmlns:a16="http://schemas.microsoft.com/office/drawing/2014/main" id="{490B1E5B-5BD3-4CF2-89F2-027E1C32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57" y="45925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5DA9D52-5970-42A3-8C3D-573705AFDD5C}"/>
              </a:ext>
            </a:extLst>
          </p:cNvPr>
          <p:cNvSpPr/>
          <p:nvPr/>
        </p:nvSpPr>
        <p:spPr>
          <a:xfrm>
            <a:off x="7706695" y="3671450"/>
            <a:ext cx="4223818" cy="468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1DE24D-3806-4CEB-B22C-3F12728189F3}"/>
              </a:ext>
            </a:extLst>
          </p:cNvPr>
          <p:cNvSpPr txBox="1"/>
          <p:nvPr/>
        </p:nvSpPr>
        <p:spPr>
          <a:xfrm>
            <a:off x="7706694" y="3712342"/>
            <a:ext cx="42432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</a:rPr>
              <a:t>Join LSIC - LSIC.JHUAPL.EDU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662014-C43B-46D6-B0E4-ACDEBD35FA51}"/>
              </a:ext>
            </a:extLst>
          </p:cNvPr>
          <p:cNvSpPr txBox="1"/>
          <p:nvPr/>
        </p:nvSpPr>
        <p:spPr>
          <a:xfrm>
            <a:off x="187504" y="6027395"/>
            <a:ext cx="739425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</a:rPr>
              <a:t>Interested in Presenting? Email </a:t>
            </a:r>
            <a:r>
              <a:rPr lang="en-US" sz="1400" dirty="0">
                <a:solidFill>
                  <a:schemeClr val="bg1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Jibu.Abraham@jhuapl.edu</a:t>
            </a:r>
            <a:r>
              <a:rPr lang="en-US" sz="1400" dirty="0">
                <a:solidFill>
                  <a:schemeClr val="bg1"/>
                </a:solidFill>
                <a:effectLst/>
              </a:rPr>
              <a:t> or </a:t>
            </a:r>
            <a:r>
              <a:rPr lang="en-US" sz="1400" dirty="0">
                <a:solidFill>
                  <a:schemeClr val="bg1"/>
                </a:solidFill>
                <a:effectLst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Sarah.Hasnain@jhuapl.edu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109253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7E9159-B4E5-458F-AE2E-4A186E1ACA1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156161</TotalTime>
  <Words>1405</Words>
  <Application>Microsoft Office PowerPoint</Application>
  <PresentationFormat>Widescreen</PresentationFormat>
  <Paragraphs>217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.AppleSystemUIFont</vt:lpstr>
      <vt:lpstr>Albert Sans</vt:lpstr>
      <vt:lpstr>Arial</vt:lpstr>
      <vt:lpstr>Bahnschrift Light Condensed</vt:lpstr>
      <vt:lpstr>Calibri</vt:lpstr>
      <vt:lpstr>Courier New</vt:lpstr>
      <vt:lpstr>Helvetica</vt:lpstr>
      <vt:lpstr>Slack-Lato</vt:lpstr>
      <vt:lpstr>Source Sans</vt:lpstr>
      <vt:lpstr>Wingdings</vt:lpstr>
      <vt:lpstr>APL-PowerPoint-Theme_dark</vt:lpstr>
      <vt:lpstr>LSIC Surface Power / Crosscutting  Focus Group Monthly  </vt:lpstr>
      <vt:lpstr>Agenda</vt:lpstr>
      <vt:lpstr>Logistical Information</vt:lpstr>
      <vt:lpstr>LSIC Monthly Meetings Update New Zoom Links </vt:lpstr>
      <vt:lpstr>Upcoming Conferences / Workshops</vt:lpstr>
      <vt:lpstr>Upcoming Conferences / Workshops</vt:lpstr>
      <vt:lpstr>Future CC Meetings</vt:lpstr>
      <vt:lpstr>Future SP Meetings</vt:lpstr>
      <vt:lpstr>LSIC Excavation and Construction Focus Area Virtual Lunar Launch and Landing  Facilities Workshop (07/23)</vt:lpstr>
      <vt:lpstr>Funding &amp; Opportunities</vt:lpstr>
      <vt:lpstr>Funding &amp; Opportunities</vt:lpstr>
      <vt:lpstr>Overview Presentation</vt:lpstr>
      <vt:lpstr>Power Transmission</vt:lpstr>
      <vt:lpstr>Dust Impact</vt:lpstr>
      <vt:lpstr>Joint Discussion /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Samantha Andrade</cp:lastModifiedBy>
  <cp:revision>1642</cp:revision>
  <cp:lastPrinted>2019-02-27T12:13:48Z</cp:lastPrinted>
  <dcterms:created xsi:type="dcterms:W3CDTF">2019-01-21T11:32:32Z</dcterms:created>
  <dcterms:modified xsi:type="dcterms:W3CDTF">2024-06-26T21:34:17Z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