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8" r:id="rId4"/>
  </p:sldMasterIdLst>
  <p:notesMasterIdLst>
    <p:notesMasterId r:id="rId18"/>
  </p:notesMasterIdLst>
  <p:sldIdLst>
    <p:sldId id="275" r:id="rId5"/>
    <p:sldId id="2199" r:id="rId6"/>
    <p:sldId id="2258" r:id="rId7"/>
    <p:sldId id="2235" r:id="rId8"/>
    <p:sldId id="15883" r:id="rId9"/>
    <p:sldId id="37978" r:id="rId10"/>
    <p:sldId id="37977" r:id="rId11"/>
    <p:sldId id="15905" r:id="rId12"/>
    <p:sldId id="15931" r:id="rId13"/>
    <p:sldId id="37970" r:id="rId14"/>
    <p:sldId id="37975" r:id="rId15"/>
    <p:sldId id="37976" r:id="rId16"/>
    <p:sldId id="1591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body" id="{49462F3C-D70E-B942-9FC8-8B758D2FFB9F}">
          <p14:sldIdLst>
            <p14:sldId id="275"/>
            <p14:sldId id="2199"/>
            <p14:sldId id="2258"/>
            <p14:sldId id="2235"/>
            <p14:sldId id="15883"/>
            <p14:sldId id="37978"/>
            <p14:sldId id="37977"/>
            <p14:sldId id="15905"/>
            <p14:sldId id="15931"/>
            <p14:sldId id="37970"/>
            <p14:sldId id="37975"/>
            <p14:sldId id="37976"/>
            <p14:sldId id="159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180"/>
    <a:srgbClr val="F8E180"/>
    <a:srgbClr val="3B3838"/>
    <a:srgbClr val="0E3065"/>
    <a:srgbClr val="0F3470"/>
    <a:srgbClr val="595959"/>
    <a:srgbClr val="B2D2F2"/>
    <a:srgbClr val="0099FF"/>
    <a:srgbClr val="73FE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47" autoAdjust="0"/>
    <p:restoredTop sz="94694" autoAdjust="0"/>
  </p:normalViewPr>
  <p:slideViewPr>
    <p:cSldViewPr snapToGrid="0" snapToObjects="1" showGuides="1">
      <p:cViewPr varScale="1">
        <p:scale>
          <a:sx n="113" d="100"/>
          <a:sy n="113" d="100"/>
        </p:scale>
        <p:origin x="1312" y="256"/>
      </p:cViewPr>
      <p:guideLst/>
    </p:cSldViewPr>
  </p:slideViewPr>
  <p:notesTextViewPr>
    <p:cViewPr>
      <p:scale>
        <a:sx n="100" d="100"/>
        <a:sy n="100" d="100"/>
      </p:scale>
      <p:origin x="0" y="0"/>
    </p:cViewPr>
  </p:notesTextViewPr>
  <p:sorterViewPr>
    <p:cViewPr>
      <p:scale>
        <a:sx n="169" d="100"/>
        <a:sy n="169" d="100"/>
      </p:scale>
      <p:origin x="0" y="0"/>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6/24/24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sic.jhuapl.edu/Resources/Funding-Opportunities.php"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lsic.jhuapl.edu/Resources/Opportunities.php?f=Job"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1890590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11</a:t>
            </a:fld>
            <a:endParaRPr lang="en-US" dirty="0"/>
          </a:p>
        </p:txBody>
      </p:sp>
    </p:spTree>
    <p:extLst>
      <p:ext uri="{BB962C8B-B14F-4D97-AF65-F5344CB8AC3E}">
        <p14:creationId xmlns:p14="http://schemas.microsoft.com/office/powerpoint/2010/main" val="3110760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12</a:t>
            </a:fld>
            <a:endParaRPr lang="en-US" dirty="0"/>
          </a:p>
        </p:txBody>
      </p:sp>
    </p:spTree>
    <p:extLst>
      <p:ext uri="{BB962C8B-B14F-4D97-AF65-F5344CB8AC3E}">
        <p14:creationId xmlns:p14="http://schemas.microsoft.com/office/powerpoint/2010/main" val="75990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13</a:t>
            </a:fld>
            <a:endParaRPr lang="en-US" dirty="0"/>
          </a:p>
        </p:txBody>
      </p:sp>
    </p:spTree>
    <p:extLst>
      <p:ext uri="{BB962C8B-B14F-4D97-AF65-F5344CB8AC3E}">
        <p14:creationId xmlns:p14="http://schemas.microsoft.com/office/powerpoint/2010/main" val="4115322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a:t>
            </a:fld>
            <a:endParaRPr lang="en-US" dirty="0"/>
          </a:p>
        </p:txBody>
      </p:sp>
    </p:spTree>
    <p:extLst>
      <p:ext uri="{BB962C8B-B14F-4D97-AF65-F5344CB8AC3E}">
        <p14:creationId xmlns:p14="http://schemas.microsoft.com/office/powerpoint/2010/main" val="226300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3</a:t>
            </a:fld>
            <a:endParaRPr lang="en-US" dirty="0"/>
          </a:p>
        </p:txBody>
      </p:sp>
    </p:spTree>
    <p:extLst>
      <p:ext uri="{BB962C8B-B14F-4D97-AF65-F5344CB8AC3E}">
        <p14:creationId xmlns:p14="http://schemas.microsoft.com/office/powerpoint/2010/main" val="4240995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4</a:t>
            </a:fld>
            <a:endParaRPr lang="en-US" dirty="0"/>
          </a:p>
        </p:txBody>
      </p:sp>
    </p:spTree>
    <p:extLst>
      <p:ext uri="{BB962C8B-B14F-4D97-AF65-F5344CB8AC3E}">
        <p14:creationId xmlns:p14="http://schemas.microsoft.com/office/powerpoint/2010/main" val="2481320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r>
              <a:rPr kumimoji="0" lang="en-US" sz="1200" b="0" i="0" u="none" strike="noStrike" kern="1200" cap="none" spc="0" normalizeH="0" baseline="0" noProof="0" dirty="0">
                <a:ln>
                  <a:noFill/>
                </a:ln>
                <a:solidFill>
                  <a:srgbClr val="0537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https://lsic.jhuapl.edu/Resources/Funding-Opportunities.php</a:t>
            </a:r>
            <a:endParaRPr lang="en-US" sz="1200" dirty="0">
              <a:solidFill>
                <a:srgbClr val="FFFFFF"/>
              </a:solidFill>
              <a:latin typeface="Arial" panose="020B0604020202020204"/>
            </a:endParaRPr>
          </a:p>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hlinkClick r:id="rId4"/>
              </a:rPr>
              <a:t>https://lsic.jhuapl.edu/Resources/Opportunities.php?f=Job</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"While DARPA’s traditional purview has been programs in support of national security, as America and its allies return to the Moon, DARPA will support United States Government civil space activities to develop technology purely for non-military applications, to include use by civil space activities on the surface of the Moon."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5</a:t>
            </a:fld>
            <a:endParaRPr lang="en-US" dirty="0"/>
          </a:p>
        </p:txBody>
      </p:sp>
    </p:spTree>
    <p:extLst>
      <p:ext uri="{BB962C8B-B14F-4D97-AF65-F5344CB8AC3E}">
        <p14:creationId xmlns:p14="http://schemas.microsoft.com/office/powerpoint/2010/main" val="1291695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6</a:t>
            </a:fld>
            <a:endParaRPr lang="en-US" dirty="0"/>
          </a:p>
        </p:txBody>
      </p:sp>
    </p:spTree>
    <p:extLst>
      <p:ext uri="{BB962C8B-B14F-4D97-AF65-F5344CB8AC3E}">
        <p14:creationId xmlns:p14="http://schemas.microsoft.com/office/powerpoint/2010/main" val="1957684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7</a:t>
            </a:fld>
            <a:endParaRPr lang="en-US" dirty="0"/>
          </a:p>
        </p:txBody>
      </p:sp>
    </p:spTree>
    <p:extLst>
      <p:ext uri="{BB962C8B-B14F-4D97-AF65-F5344CB8AC3E}">
        <p14:creationId xmlns:p14="http://schemas.microsoft.com/office/powerpoint/2010/main" val="1864137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2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10</a:t>
            </a:fld>
            <a:endParaRPr lang="en-US" dirty="0"/>
          </a:p>
        </p:txBody>
      </p:sp>
    </p:spTree>
    <p:extLst>
      <p:ext uri="{BB962C8B-B14F-4D97-AF65-F5344CB8AC3E}">
        <p14:creationId xmlns:p14="http://schemas.microsoft.com/office/powerpoint/2010/main" val="2502422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24 June 2024</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059821802"/>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DB9F7AC3-90A0-EF49-AE42-0519FF59C2D5}" type="datetime3">
              <a:rPr lang="en-US" smtClean="0"/>
              <a:t>24 June 2024</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A82927BC-A840-7041-BA16-52B5A3F64FC8}"/>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55164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609B5394-2291-2344-AD63-E8F25A62D56E}" type="datetime3">
              <a:rPr lang="en-US" smtClean="0"/>
              <a:t>24 June 2024</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2F3A485B-147C-8D4B-9DC2-3A389CDB5362}"/>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73223750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9C87B870-43DB-4042-A4E4-58FA209A6C0D}" type="datetime3">
              <a:rPr lang="en-US" smtClean="0"/>
              <a:t>24 June 2024</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0298A9D8-6900-CC41-B62F-078D78C2856C}"/>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1909869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60F22523-A4FD-5E4E-A847-52BFBA31415E}" type="datetime3">
              <a:rPr lang="en-US" smtClean="0"/>
              <a:t>24 June 2024</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65973845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2388361B-29AB-9F49-93E6-8FC0BFBC2CEE}" type="datetime3">
              <a:rPr lang="en-US" smtClean="0"/>
              <a:t>24 June 2024</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383405648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56992C7B-DBF6-744D-ABE9-AD69D3B61F17}" type="datetime3">
              <a:rPr lang="en-US" smtClean="0"/>
              <a:t>24 June 2024</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6787794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A3E529DA-21A5-C14F-BABC-49BE57657B45}" type="datetime3">
              <a:rPr lang="en-US" smtClean="0"/>
              <a:t>24 June 2024</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11705005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1EAA674B-C75F-3244-BF86-5527D153A4B7}" type="datetime3">
              <a:rPr lang="en-US" smtClean="0"/>
              <a:t>24 June 2024</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28298919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8B89EE15-5D8D-D647-B949-DA21CFB890EC}" type="datetime3">
              <a:rPr lang="en-US" smtClean="0"/>
              <a:t>24 June 2024</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8993706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9324A27A-71D7-D144-92D7-2DC26EE9771C}" type="datetime3">
              <a:rPr lang="en-US" smtClean="0"/>
              <a:t>24 June 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720202427"/>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29205F54-4BF1-3C49-88E8-5230A96B49D3}" type="datetime3">
              <a:rPr lang="en-US" smtClean="0"/>
              <a:t>24 June 2024</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2021781836"/>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6BCDC1A7-1727-0044-ADAF-FC89EAB7D439}" type="datetime3">
              <a:rPr lang="en-US" smtClean="0"/>
              <a:t>24 June 2024</a:t>
            </a:fld>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531257029"/>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6BDA206A-DC71-DE41-8C2D-33C38F2A7E5D}" type="datetime3">
              <a:rPr lang="en-US" smtClean="0"/>
              <a:t>24 June 2024</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1165626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2B4B586E-FB23-7343-A5F8-BF224083AB10}" type="datetime3">
              <a:rPr lang="en-US" smtClean="0"/>
              <a:t>24 June 2024</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3440147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14D60BE6-C3EF-E248-B029-E7DCE29C4D6C}" type="datetime3">
              <a:rPr lang="en-US" smtClean="0"/>
              <a:t>24 June 2024</a:t>
            </a:fld>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1769283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4CF15612-DC24-164A-87F5-39F5D56C6380}" type="datetime3">
              <a:rPr lang="en-US" smtClean="0"/>
              <a:t>24 June 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10739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4BB3F-4548-5848-869B-42FFD2F28F9C}" type="datetime3">
              <a:rPr lang="en-US" smtClean="0"/>
              <a:t>24 June 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717379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C6EB3A3A-AE41-004F-92C8-3A977DC82012}" type="datetime3">
              <a:rPr lang="en-US" smtClean="0"/>
              <a:t>24 June 2024</a:t>
            </a:fld>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170460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2012180-3E9D-A142-813E-5A768CF48DAD}" type="datetime3">
              <a:rPr lang="en-US" smtClean="0"/>
              <a:t>24 June 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221147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440C69AA-4028-2346-851C-598F8815DC41}" type="datetime3">
              <a:rPr lang="en-US" smtClean="0"/>
              <a:t>24 June 2024</a:t>
            </a:fld>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406746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EAD40597-9D3C-4B4A-A3D8-7DD42E93C242}" type="datetime3">
              <a:rPr lang="en-US" smtClean="0"/>
              <a:t>24 June 2024</a:t>
            </a:fld>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26650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598E691F-70E6-D64F-8D4F-FAA34A0DE440}" type="datetime3">
              <a:rPr lang="en-US" smtClean="0"/>
              <a:t>24 June 2024</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80885250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A451E-F603-1047-B03A-D9117F2AE499}" type="datetime3">
              <a:rPr lang="en-US" smtClean="0"/>
              <a:t>24 June 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3000112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6C1123CB-3959-8245-AF3D-DDDD939CF756}" type="datetime3">
              <a:rPr lang="en-US" smtClean="0"/>
              <a:t>24 June 2024</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4509053"/>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5118652"/>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690152"/>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4509052"/>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4458050"/>
            <a:ext cx="3030109" cy="1982102"/>
          </a:xfrm>
          <a:prstGeom prst="rect">
            <a:avLst/>
          </a:prstGeom>
        </p:spPr>
      </p:pic>
    </p:spTree>
    <p:extLst>
      <p:ext uri="{BB962C8B-B14F-4D97-AF65-F5344CB8AC3E}">
        <p14:creationId xmlns:p14="http://schemas.microsoft.com/office/powerpoint/2010/main" val="270014789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fld id="{23C2CCE9-65D5-4615-9B27-785F94F466C1}" type="datetime3">
              <a:rPr lang="en-US" smtClean="0"/>
              <a:t>24 June 2024</a:t>
            </a:fld>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B168208E-FB7B-0A4E-84BB-740160322601}"/>
              </a:ext>
            </a:extLst>
          </p:cNvPr>
          <p:cNvPicPr>
            <a:picLocks noChangeAspect="1"/>
          </p:cNvPicPr>
          <p:nvPr userDrawn="1"/>
        </p:nvPicPr>
        <p:blipFill rotWithShape="1">
          <a:blip r:embed="rId2"/>
          <a:srcRect r="21179"/>
          <a:stretch/>
        </p:blipFill>
        <p:spPr>
          <a:xfrm>
            <a:off x="0" y="20023"/>
            <a:ext cx="4324422" cy="914400"/>
          </a:xfrm>
          <a:prstGeom prst="rect">
            <a:avLst/>
          </a:prstGeom>
        </p:spPr>
      </p:pic>
    </p:spTree>
    <p:extLst>
      <p:ext uri="{BB962C8B-B14F-4D97-AF65-F5344CB8AC3E}">
        <p14:creationId xmlns:p14="http://schemas.microsoft.com/office/powerpoint/2010/main" val="2424212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3 Dar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827ABBC-B63F-9843-9679-6EEE1C17D17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Date Placeholder 4">
            <a:extLst>
              <a:ext uri="{FF2B5EF4-FFF2-40B4-BE49-F238E27FC236}">
                <a16:creationId xmlns:a16="http://schemas.microsoft.com/office/drawing/2014/main" id="{BB8CF099-B6A0-084B-878B-FE449839F60D}"/>
              </a:ext>
            </a:extLst>
          </p:cNvPr>
          <p:cNvSpPr txBox="1">
            <a:spLocks/>
          </p:cNvSpPr>
          <p:nvPr userDrawn="1"/>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4" name="Picture 23">
            <a:extLst>
              <a:ext uri="{FF2B5EF4-FFF2-40B4-BE49-F238E27FC236}">
                <a16:creationId xmlns:a16="http://schemas.microsoft.com/office/drawing/2014/main" id="{F943C6B0-833C-AE40-A1F3-E718526892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8727" y="1765620"/>
            <a:ext cx="5136773" cy="3360145"/>
          </a:xfrm>
          <a:prstGeom prst="rect">
            <a:avLst/>
          </a:prstGeom>
        </p:spPr>
      </p:pic>
    </p:spTree>
    <p:extLst>
      <p:ext uri="{BB962C8B-B14F-4D97-AF65-F5344CB8AC3E}">
        <p14:creationId xmlns:p14="http://schemas.microsoft.com/office/powerpoint/2010/main" val="416477384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0898A248-D4E4-514D-9AFD-666C05AB2873}" type="datetime3">
              <a:rPr lang="en-US" smtClean="0"/>
              <a:t>24 June 2024</a:t>
            </a:fld>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3843072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7EA7780-5DFD-AE4F-B1E0-892BD90D08BB}" type="datetime3">
              <a:rPr lang="en-US" smtClean="0"/>
              <a:t>24 June 2024</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604778"/>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B93144-C76E-764F-93FB-58C67DB58A80}" type="datetime3">
              <a:rPr lang="en-US" smtClean="0"/>
              <a:t>24 June 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D03D63BA-95B7-2B4C-AEF6-CD82AC95336D}"/>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67844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E6B4E2-F6A1-AB41-B966-6EB53929315C}" type="datetime3">
              <a:rPr lang="en-US" smtClean="0"/>
              <a:t>24 June 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E3AACF2-2AC4-EDFD-741A-AE403D68BA71}"/>
              </a:ext>
            </a:extLst>
          </p:cNvPr>
          <p:cNvPicPr>
            <a:picLocks noChangeAspect="1"/>
          </p:cNvPicPr>
          <p:nvPr userDrawn="1"/>
        </p:nvPicPr>
        <p:blipFill rotWithShape="1">
          <a:blip r:embed="rId4"/>
          <a:srcRect r="21179"/>
          <a:stretch/>
        </p:blipFill>
        <p:spPr>
          <a:xfrm>
            <a:off x="0" y="0"/>
            <a:ext cx="4324422" cy="914400"/>
          </a:xfrm>
          <a:prstGeom prst="rect">
            <a:avLst/>
          </a:prstGeom>
        </p:spPr>
      </p:pic>
    </p:spTree>
    <p:extLst>
      <p:ext uri="{BB962C8B-B14F-4D97-AF65-F5344CB8AC3E}">
        <p14:creationId xmlns:p14="http://schemas.microsoft.com/office/powerpoint/2010/main" val="265137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312B8C9E-6C25-9D45-BD6C-30504F0142BB}" type="datetime3">
              <a:rPr lang="en-US" smtClean="0"/>
              <a:t>24 June 2024</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36AABFF6-8C79-B046-899C-AE63F4762B79}"/>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34468499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A0C16241-9A65-974E-97DB-275BDA682FC7}" type="datetime3">
              <a:rPr lang="en-US" smtClean="0"/>
              <a:t>24 June 2024</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067B7A62-5ED3-6B46-B894-351377ED03D1}"/>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23721885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E74931B7-E6F4-684C-ACFC-44768C603396}" type="datetime3">
              <a:rPr lang="en-US" smtClean="0"/>
              <a:t>24 June 2024</a:t>
            </a:fld>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5">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335390220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806" r:id="rId31"/>
    <p:sldLayoutId id="2147483807" r:id="rId32"/>
    <p:sldLayoutId id="2147483808" r:id="rId33"/>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Jodi.Berdis@jhuapl.edu"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8.png"/><Relationship Id="rId4" Type="http://schemas.openxmlformats.org/officeDocument/2006/relationships/hyperlink" Target="mailto:Karl.Hibbitts@jhuapl.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1.emf"/><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1.emf"/><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em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hyperlink" Target="https://lsic.jhuapl.edu/Events/Agenda/index.php?id=560"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ices.space/call-for-paper-2024/" TargetMode="External"/><Relationship Id="rId4" Type="http://schemas.openxmlformats.org/officeDocument/2006/relationships/hyperlink" Target="https://lsic.jhuapl.edu/Events/Agenda/index.php?id=55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nasa.gov/sbir_sttr/sbir-ignite/"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lsic.jhuapl.edu/Resources/Funding-Opportunities.php"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6.xml"/><Relationship Id="rId16"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hyperlink" Target="mailto:Sarah.Hasnain@jhuapl.edu" TargetMode="External"/><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hyperlink" Target="mailto:Jibu.Abraham@jhuapl.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78B7B73-6D3F-2141-AE53-76213E3E8534}"/>
              </a:ext>
            </a:extLst>
          </p:cNvPr>
          <p:cNvSpPr>
            <a:spLocks noGrp="1"/>
          </p:cNvSpPr>
          <p:nvPr>
            <p:ph type="ctrTitle"/>
          </p:nvPr>
        </p:nvSpPr>
        <p:spPr>
          <a:xfrm>
            <a:off x="4267199" y="2972577"/>
            <a:ext cx="7759338" cy="2098488"/>
          </a:xfrm>
        </p:spPr>
        <p:txBody>
          <a:bodyPr>
            <a:normAutofit/>
          </a:bodyPr>
          <a:lstStyle/>
          <a:p>
            <a:r>
              <a:rPr lang="en-US" sz="3600" b="0" dirty="0">
                <a:solidFill>
                  <a:srgbClr val="F9E180"/>
                </a:solidFill>
              </a:rPr>
              <a:t>LSIC ISRU Focus Group Monthly </a:t>
            </a:r>
            <a:br>
              <a:rPr lang="en-US" sz="3600" b="0" dirty="0">
                <a:solidFill>
                  <a:srgbClr val="F9E180"/>
                </a:solidFill>
              </a:rPr>
            </a:br>
            <a:r>
              <a:rPr lang="en-US" sz="2400" b="0" dirty="0">
                <a:solidFill>
                  <a:srgbClr val="FFFF00"/>
                </a:solidFill>
              </a:rPr>
              <a:t>http://lsic.jhuapl.edu/</a:t>
            </a:r>
            <a:br>
              <a:rPr lang="en-US" sz="2400" b="0" dirty="0">
                <a:solidFill>
                  <a:srgbClr val="FFFF00"/>
                </a:solidFill>
              </a:rPr>
            </a:br>
            <a:r>
              <a:rPr lang="en-US" sz="2400" b="0" dirty="0">
                <a:solidFill>
                  <a:srgbClr val="FFFF00"/>
                </a:solidFill>
              </a:rPr>
              <a:t>http://lsic-wiki.jhuapl.edu/ (Confluence sign-up required)</a:t>
            </a:r>
            <a:endParaRPr lang="en-US" sz="3600" dirty="0">
              <a:solidFill>
                <a:srgbClr val="FFFF00"/>
              </a:solidFill>
            </a:endParaRPr>
          </a:p>
        </p:txBody>
      </p:sp>
      <p:sp>
        <p:nvSpPr>
          <p:cNvPr id="10" name="Subtitle 9">
            <a:extLst>
              <a:ext uri="{FF2B5EF4-FFF2-40B4-BE49-F238E27FC236}">
                <a16:creationId xmlns:a16="http://schemas.microsoft.com/office/drawing/2014/main" id="{892D2B11-4A5A-0F48-A09B-2049DFA29B13}"/>
              </a:ext>
            </a:extLst>
          </p:cNvPr>
          <p:cNvSpPr>
            <a:spLocks noGrp="1"/>
          </p:cNvSpPr>
          <p:nvPr>
            <p:ph type="subTitle" idx="1"/>
          </p:nvPr>
        </p:nvSpPr>
        <p:spPr>
          <a:xfrm>
            <a:off x="4267200" y="4601436"/>
            <a:ext cx="7759338" cy="570163"/>
          </a:xfrm>
        </p:spPr>
        <p:txBody>
          <a:bodyPr/>
          <a:lstStyle/>
          <a:p>
            <a:r>
              <a:rPr lang="en-US" dirty="0"/>
              <a:t>June 26, 2024</a:t>
            </a:r>
          </a:p>
        </p:txBody>
      </p:sp>
      <p:sp>
        <p:nvSpPr>
          <p:cNvPr id="11" name="Text Placeholder 10">
            <a:extLst>
              <a:ext uri="{FF2B5EF4-FFF2-40B4-BE49-F238E27FC236}">
                <a16:creationId xmlns:a16="http://schemas.microsoft.com/office/drawing/2014/main" id="{BB4E7F7B-E3BF-B24F-83D2-7C2B841658D5}"/>
              </a:ext>
            </a:extLst>
          </p:cNvPr>
          <p:cNvSpPr>
            <a:spLocks noGrp="1"/>
          </p:cNvSpPr>
          <p:nvPr>
            <p:ph type="body" sz="quarter" idx="13"/>
          </p:nvPr>
        </p:nvSpPr>
        <p:spPr>
          <a:xfrm>
            <a:off x="4267198" y="5246169"/>
            <a:ext cx="7759338" cy="1343173"/>
          </a:xfrm>
        </p:spPr>
        <p:txBody>
          <a:bodyPr>
            <a:noAutofit/>
          </a:bodyPr>
          <a:lstStyle/>
          <a:p>
            <a:pPr>
              <a:lnSpc>
                <a:spcPct val="120000"/>
              </a:lnSpc>
            </a:pPr>
            <a:r>
              <a:rPr lang="en-US" sz="1800" dirty="0">
                <a:solidFill>
                  <a:srgbClr val="F9E180"/>
                </a:solidFill>
              </a:rPr>
              <a:t>Jodi Berdis, Karl Hibbitts, Michael Nord, Rick Miller, Anthony Coburger</a:t>
            </a:r>
          </a:p>
          <a:p>
            <a:pPr>
              <a:lnSpc>
                <a:spcPct val="120000"/>
              </a:lnSpc>
            </a:pPr>
            <a:endParaRPr lang="en-US" dirty="0">
              <a:solidFill>
                <a:srgbClr val="F9E180"/>
              </a:solidFill>
            </a:endParaRPr>
          </a:p>
          <a:p>
            <a:pPr>
              <a:lnSpc>
                <a:spcPct val="120000"/>
              </a:lnSpc>
            </a:pPr>
            <a:r>
              <a:rPr lang="en-US" u="sng" dirty="0">
                <a:hlinkClick r:id="rId3">
                  <a:extLst>
                    <a:ext uri="{A12FA001-AC4F-418D-AE19-62706E023703}">
                      <ahyp:hlinkClr xmlns:ahyp="http://schemas.microsoft.com/office/drawing/2018/hyperlinkcolor" val="tx"/>
                    </a:ext>
                  </a:extLst>
                </a:hlinkClick>
              </a:rPr>
              <a:t>Jodi.Berdis@jhuapl.edu</a:t>
            </a:r>
            <a:r>
              <a:rPr lang="en-US" u="sng" dirty="0"/>
              <a:t>, </a:t>
            </a:r>
            <a:r>
              <a:rPr lang="en-US" u="sng" dirty="0">
                <a:hlinkClick r:id="rId4">
                  <a:extLst>
                    <a:ext uri="{A12FA001-AC4F-418D-AE19-62706E023703}">
                      <ahyp:hlinkClr xmlns:ahyp="http://schemas.microsoft.com/office/drawing/2018/hyperlinkcolor" val="tx"/>
                    </a:ext>
                  </a:extLst>
                </a:hlinkClick>
              </a:rPr>
              <a:t>Karl.Hibbitts@jhuapl.edu</a:t>
            </a:r>
            <a:r>
              <a:rPr lang="en-US" u="sng" dirty="0"/>
              <a:t>, </a:t>
            </a:r>
            <a:r>
              <a:rPr lang="en-US" u="sng" dirty="0" err="1"/>
              <a:t>Michael.Nord@jhuapl.edu</a:t>
            </a:r>
            <a:r>
              <a:rPr lang="en-US" u="sng" dirty="0"/>
              <a:t>, </a:t>
            </a:r>
            <a:r>
              <a:rPr lang="en-US" u="sng" dirty="0" err="1"/>
              <a:t>Richard.S.Miller@jhuapl.edu</a:t>
            </a:r>
            <a:r>
              <a:rPr lang="en-US" u="sng" dirty="0"/>
              <a:t>, </a:t>
            </a:r>
            <a:r>
              <a:rPr lang="en-US" u="sng" dirty="0" err="1"/>
              <a:t>Anthony.Coburger@jhuapl.edu</a:t>
            </a:r>
            <a:endParaRPr lang="en-US" u="sng" dirty="0"/>
          </a:p>
        </p:txBody>
      </p:sp>
      <p:sp>
        <p:nvSpPr>
          <p:cNvPr id="3" name="Date Placeholder 2">
            <a:extLst>
              <a:ext uri="{FF2B5EF4-FFF2-40B4-BE49-F238E27FC236}">
                <a16:creationId xmlns:a16="http://schemas.microsoft.com/office/drawing/2014/main" id="{66B9B02F-0B17-2241-AFE4-C932307C5A40}"/>
              </a:ext>
            </a:extLst>
          </p:cNvPr>
          <p:cNvSpPr>
            <a:spLocks noGrp="1"/>
          </p:cNvSpPr>
          <p:nvPr>
            <p:ph type="dt" sz="half" idx="15"/>
          </p:nvPr>
        </p:nvSpPr>
        <p:spPr/>
        <p:txBody>
          <a:bodyPr/>
          <a:lstStyle/>
          <a:p>
            <a:fld id="{414BEFFC-0DE2-E945-8CAC-3B69AA567AA5}" type="datetime3">
              <a:rPr lang="en-US" smtClean="0"/>
              <a:t>24 June 2024</a:t>
            </a:fld>
            <a:endParaRPr lang="en-US" dirty="0"/>
          </a:p>
        </p:txBody>
      </p:sp>
      <p:sp>
        <p:nvSpPr>
          <p:cNvPr id="4" name="Slide Number Placeholder 3">
            <a:extLst>
              <a:ext uri="{FF2B5EF4-FFF2-40B4-BE49-F238E27FC236}">
                <a16:creationId xmlns:a16="http://schemas.microsoft.com/office/drawing/2014/main" id="{8427FDAF-F2DA-044A-BB36-DE26408679A6}"/>
              </a:ext>
            </a:extLst>
          </p:cNvPr>
          <p:cNvSpPr>
            <a:spLocks noGrp="1"/>
          </p:cNvSpPr>
          <p:nvPr>
            <p:ph type="sldNum" sz="quarter" idx="17"/>
          </p:nvPr>
        </p:nvSpPr>
        <p:spPr/>
        <p:txBody>
          <a:bodyPr/>
          <a:lstStyle/>
          <a:p>
            <a:fld id="{4EBCDCBD-78E1-0D41-A999-31B5EBF8E02C}" type="slidenum">
              <a:rPr lang="en-US" smtClean="0"/>
              <a:pPr/>
              <a:t>1</a:t>
            </a:fld>
            <a:endParaRPr lang="en-US" dirty="0"/>
          </a:p>
        </p:txBody>
      </p:sp>
      <p:pic>
        <p:nvPicPr>
          <p:cNvPr id="12" name="Picture 11">
            <a:extLst>
              <a:ext uri="{FF2B5EF4-FFF2-40B4-BE49-F238E27FC236}">
                <a16:creationId xmlns:a16="http://schemas.microsoft.com/office/drawing/2014/main" id="{7C35AC17-D72A-F14A-B7F6-24B805D5D479}"/>
              </a:ext>
            </a:extLst>
          </p:cNvPr>
          <p:cNvPicPr>
            <a:picLocks noChangeAspect="1"/>
          </p:cNvPicPr>
          <p:nvPr/>
        </p:nvPicPr>
        <p:blipFill rotWithShape="1">
          <a:blip r:embed="rId5"/>
          <a:srcRect r="28000"/>
          <a:stretch/>
        </p:blipFill>
        <p:spPr>
          <a:xfrm>
            <a:off x="78551" y="230300"/>
            <a:ext cx="8778240" cy="2032000"/>
          </a:xfrm>
          <a:prstGeom prst="rect">
            <a:avLst/>
          </a:prstGeom>
        </p:spPr>
      </p:pic>
    </p:spTree>
    <p:extLst>
      <p:ext uri="{BB962C8B-B14F-4D97-AF65-F5344CB8AC3E}">
        <p14:creationId xmlns:p14="http://schemas.microsoft.com/office/powerpoint/2010/main" val="73277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9"/>
            <a:ext cx="12192000" cy="6858000"/>
          </a:xfrm>
          <a:prstGeom prst="rect">
            <a:avLst/>
          </a:prstGeom>
        </p:spPr>
      </p:pic>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354281" y="1046821"/>
            <a:ext cx="11483438" cy="1046570"/>
          </a:xfrm>
          <a:solidFill>
            <a:schemeClr val="tx1">
              <a:alpha val="49602"/>
            </a:schemeClr>
          </a:solidFill>
          <a:effectLst>
            <a:outerShdw blurRad="50800" dist="38100" dir="2700000" algn="tl" rotWithShape="0">
              <a:prstClr val="black">
                <a:alpha val="40000"/>
              </a:prstClr>
            </a:outerShdw>
          </a:effectLst>
        </p:spPr>
        <p:txBody>
          <a:bodyPr anchor="ctr">
            <a:normAutofit/>
          </a:bodyPr>
          <a:lstStyle/>
          <a:p>
            <a:pPr algn="ctr">
              <a:spcBef>
                <a:spcPts val="0"/>
              </a:spcBef>
              <a:spcAft>
                <a:spcPts val="400"/>
              </a:spcAft>
            </a:pPr>
            <a:r>
              <a:rPr lang="en-US" dirty="0"/>
              <a:t>Open Discussion with Community</a:t>
            </a:r>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993" y="6130046"/>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744255" y="323931"/>
            <a:ext cx="3203114" cy="586102"/>
          </a:xfrm>
          <a:prstGeom prst="rect">
            <a:avLst/>
          </a:prstGeom>
        </p:spPr>
      </p:pic>
      <p:sp>
        <p:nvSpPr>
          <p:cNvPr id="3" name="Title 1">
            <a:extLst>
              <a:ext uri="{FF2B5EF4-FFF2-40B4-BE49-F238E27FC236}">
                <a16:creationId xmlns:a16="http://schemas.microsoft.com/office/drawing/2014/main" id="{8F619BF4-09EA-363E-21C5-13DD999212BA}"/>
              </a:ext>
            </a:extLst>
          </p:cNvPr>
          <p:cNvSpPr txBox="1">
            <a:spLocks/>
          </p:cNvSpPr>
          <p:nvPr/>
        </p:nvSpPr>
        <p:spPr>
          <a:xfrm>
            <a:off x="354281" y="2347784"/>
            <a:ext cx="11483439" cy="3782262"/>
          </a:xfrm>
          <a:prstGeom prst="rect">
            <a:avLst/>
          </a:prstGeom>
          <a:solidFill>
            <a:schemeClr val="tx1">
              <a:alpha val="49602"/>
            </a:schemeClr>
          </a:solidFill>
          <a:effectLst>
            <a:outerShdw blurRad="50800" dist="38100" dir="2700000" algn="tl" rotWithShape="0">
              <a:prstClr val="black">
                <a:alpha val="40000"/>
              </a:prstClr>
            </a:outerShdw>
          </a:effectLst>
        </p:spPr>
        <p:txBody>
          <a:bodyPr vert="horz" lIns="0" tIns="0" rIns="0" bIns="0" rtlCol="0" anchor="ctr" anchorCtr="0">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517525" indent="-506413" algn="ctr">
              <a:lnSpc>
                <a:spcPct val="100000"/>
              </a:lnSpc>
              <a:buFont typeface="+mj-lt"/>
              <a:buAutoNum type="arabicPeriod"/>
            </a:pPr>
            <a:r>
              <a:rPr lang="en-US" sz="3200" dirty="0"/>
              <a:t>Do you think beneficiation will be required initially for lunar mining? </a:t>
            </a:r>
            <a:endParaRPr lang="en-US" sz="2400" dirty="0"/>
          </a:p>
        </p:txBody>
      </p:sp>
    </p:spTree>
    <p:extLst>
      <p:ext uri="{BB962C8B-B14F-4D97-AF65-F5344CB8AC3E}">
        <p14:creationId xmlns:p14="http://schemas.microsoft.com/office/powerpoint/2010/main" val="3251032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9"/>
            <a:ext cx="12192000" cy="6858000"/>
          </a:xfrm>
          <a:prstGeom prst="rect">
            <a:avLst/>
          </a:prstGeom>
        </p:spPr>
      </p:pic>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354281" y="1046821"/>
            <a:ext cx="11483438" cy="1046570"/>
          </a:xfrm>
          <a:solidFill>
            <a:schemeClr val="tx1">
              <a:alpha val="49602"/>
            </a:schemeClr>
          </a:solidFill>
          <a:effectLst>
            <a:outerShdw blurRad="50800" dist="38100" dir="2700000" algn="tl" rotWithShape="0">
              <a:prstClr val="black">
                <a:alpha val="40000"/>
              </a:prstClr>
            </a:outerShdw>
          </a:effectLst>
        </p:spPr>
        <p:txBody>
          <a:bodyPr anchor="ctr">
            <a:normAutofit/>
          </a:bodyPr>
          <a:lstStyle/>
          <a:p>
            <a:pPr algn="ctr">
              <a:spcBef>
                <a:spcPts val="0"/>
              </a:spcBef>
              <a:spcAft>
                <a:spcPts val="400"/>
              </a:spcAft>
            </a:pPr>
            <a:r>
              <a:rPr lang="en-US" dirty="0"/>
              <a:t>Open Discussion with Community</a:t>
            </a:r>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993" y="6130046"/>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744255" y="323931"/>
            <a:ext cx="3203114" cy="586102"/>
          </a:xfrm>
          <a:prstGeom prst="rect">
            <a:avLst/>
          </a:prstGeom>
        </p:spPr>
      </p:pic>
      <p:sp>
        <p:nvSpPr>
          <p:cNvPr id="3" name="Title 1">
            <a:extLst>
              <a:ext uri="{FF2B5EF4-FFF2-40B4-BE49-F238E27FC236}">
                <a16:creationId xmlns:a16="http://schemas.microsoft.com/office/drawing/2014/main" id="{8F619BF4-09EA-363E-21C5-13DD999212BA}"/>
              </a:ext>
            </a:extLst>
          </p:cNvPr>
          <p:cNvSpPr txBox="1">
            <a:spLocks/>
          </p:cNvSpPr>
          <p:nvPr/>
        </p:nvSpPr>
        <p:spPr>
          <a:xfrm>
            <a:off x="354281" y="2347784"/>
            <a:ext cx="11483439" cy="3782262"/>
          </a:xfrm>
          <a:prstGeom prst="rect">
            <a:avLst/>
          </a:prstGeom>
          <a:solidFill>
            <a:schemeClr val="tx1">
              <a:alpha val="49602"/>
            </a:schemeClr>
          </a:solidFill>
          <a:effectLst>
            <a:outerShdw blurRad="50800" dist="38100" dir="2700000" algn="tl" rotWithShape="0">
              <a:prstClr val="black">
                <a:alpha val="40000"/>
              </a:prstClr>
            </a:outerShdw>
          </a:effectLst>
        </p:spPr>
        <p:txBody>
          <a:bodyPr vert="horz" lIns="0" tIns="0" rIns="0" bIns="0" rtlCol="0" anchor="ctr" anchorCtr="0">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457200" indent="-457200" algn="ctr">
              <a:lnSpc>
                <a:spcPct val="100000"/>
              </a:lnSpc>
              <a:spcBef>
                <a:spcPts val="0"/>
              </a:spcBef>
              <a:buFont typeface="+mj-lt"/>
              <a:buAutoNum type="arabicPeriod" startAt="2"/>
            </a:pPr>
            <a:r>
              <a:rPr lang="en-US" sz="3200" kern="100" dirty="0">
                <a:latin typeface="Arial" panose="020B0604020202020204" pitchFamily="34" charset="0"/>
                <a:ea typeface="Calibri" panose="020F0502020204030204" pitchFamily="34" charset="0"/>
                <a:cs typeface="Arial" panose="020B0604020202020204" pitchFamily="34" charset="0"/>
              </a:rPr>
              <a:t>Which beneficiation method(s) do you believe will lead to industrial level ISRU mining of the Moon, and what infrastructure will be required beforehand?</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38243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9"/>
            <a:ext cx="12192000" cy="6858000"/>
          </a:xfrm>
          <a:prstGeom prst="rect">
            <a:avLst/>
          </a:prstGeom>
        </p:spPr>
      </p:pic>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354281" y="1046821"/>
            <a:ext cx="11483438" cy="1046570"/>
          </a:xfrm>
          <a:solidFill>
            <a:schemeClr val="tx1">
              <a:alpha val="49602"/>
            </a:schemeClr>
          </a:solidFill>
          <a:effectLst>
            <a:outerShdw blurRad="50800" dist="38100" dir="2700000" algn="tl" rotWithShape="0">
              <a:prstClr val="black">
                <a:alpha val="40000"/>
              </a:prstClr>
            </a:outerShdw>
          </a:effectLst>
        </p:spPr>
        <p:txBody>
          <a:bodyPr anchor="ctr">
            <a:normAutofit/>
          </a:bodyPr>
          <a:lstStyle/>
          <a:p>
            <a:pPr algn="ctr">
              <a:spcBef>
                <a:spcPts val="0"/>
              </a:spcBef>
              <a:spcAft>
                <a:spcPts val="400"/>
              </a:spcAft>
            </a:pPr>
            <a:r>
              <a:rPr lang="en-US" dirty="0"/>
              <a:t>Open Discussion with Community</a:t>
            </a:r>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993" y="6130046"/>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744255" y="323931"/>
            <a:ext cx="3203114" cy="586102"/>
          </a:xfrm>
          <a:prstGeom prst="rect">
            <a:avLst/>
          </a:prstGeom>
        </p:spPr>
      </p:pic>
      <p:sp>
        <p:nvSpPr>
          <p:cNvPr id="3" name="Title 1">
            <a:extLst>
              <a:ext uri="{FF2B5EF4-FFF2-40B4-BE49-F238E27FC236}">
                <a16:creationId xmlns:a16="http://schemas.microsoft.com/office/drawing/2014/main" id="{8F619BF4-09EA-363E-21C5-13DD999212BA}"/>
              </a:ext>
            </a:extLst>
          </p:cNvPr>
          <p:cNvSpPr txBox="1">
            <a:spLocks/>
          </p:cNvSpPr>
          <p:nvPr/>
        </p:nvSpPr>
        <p:spPr>
          <a:xfrm>
            <a:off x="354281" y="2347784"/>
            <a:ext cx="11483439" cy="3782262"/>
          </a:xfrm>
          <a:prstGeom prst="rect">
            <a:avLst/>
          </a:prstGeom>
          <a:solidFill>
            <a:schemeClr val="tx1">
              <a:alpha val="49602"/>
            </a:schemeClr>
          </a:solidFill>
          <a:effectLst>
            <a:outerShdw blurRad="50800" dist="38100" dir="2700000" algn="tl" rotWithShape="0">
              <a:prstClr val="black">
                <a:alpha val="40000"/>
              </a:prstClr>
            </a:outerShdw>
          </a:effectLst>
        </p:spPr>
        <p:txBody>
          <a:bodyPr vert="horz" lIns="0" tIns="0" rIns="0" bIns="0" rtlCol="0" anchor="ctr" anchorCtr="0">
            <a:normAutofit lnSpcReduction="100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R="0" algn="ctr">
              <a:lnSpc>
                <a:spcPct val="110000"/>
              </a:lnSpc>
              <a:spcBef>
                <a:spcPts val="0"/>
              </a:spcBef>
              <a:spcAft>
                <a:spcPts val="0"/>
              </a:spcAft>
            </a:pPr>
            <a:endParaRPr lang="en-US" sz="3200" kern="100" dirty="0">
              <a:latin typeface="Arial" panose="020B0604020202020204" pitchFamily="34" charset="0"/>
              <a:ea typeface="Calibri" panose="020F0502020204030204" pitchFamily="34" charset="0"/>
              <a:cs typeface="Arial" panose="020B0604020202020204" pitchFamily="34" charset="0"/>
            </a:endParaRPr>
          </a:p>
          <a:p>
            <a:pPr marL="514350" marR="0" indent="-514350" algn="ctr">
              <a:lnSpc>
                <a:spcPct val="110000"/>
              </a:lnSpc>
              <a:spcBef>
                <a:spcPts val="0"/>
              </a:spcBef>
              <a:spcAft>
                <a:spcPts val="0"/>
              </a:spcAft>
              <a:buFont typeface="+mj-lt"/>
              <a:buAutoNum type="arabicPeriod" startAt="3"/>
            </a:pPr>
            <a:r>
              <a:rPr lang="en-US" sz="3200" kern="100" dirty="0">
                <a:latin typeface="Arial" panose="020B0604020202020204" pitchFamily="34" charset="0"/>
                <a:ea typeface="Calibri" panose="020F0502020204030204" pitchFamily="34" charset="0"/>
                <a:cs typeface="Arial" panose="020B0604020202020204" pitchFamily="34" charset="0"/>
              </a:rPr>
              <a:t>Which will happen first: Oxygen production from MRE/MSE/Carbothermal Reduction or water ice mining in PSRs?</a:t>
            </a:r>
          </a:p>
          <a:p>
            <a:pPr marL="457200" marR="0" indent="-457200" algn="ctr">
              <a:lnSpc>
                <a:spcPct val="110000"/>
              </a:lnSpc>
              <a:spcBef>
                <a:spcPts val="0"/>
              </a:spcBef>
              <a:spcAft>
                <a:spcPts val="0"/>
              </a:spcAft>
              <a:buFont typeface="+mj-lt"/>
              <a:buAutoNum type="arabicPeriod" startAt="2"/>
            </a:pPr>
            <a:endParaRPr lang="en-US" sz="3200" kern="100" dirty="0">
              <a:latin typeface="Arial" panose="020B0604020202020204" pitchFamily="34" charset="0"/>
              <a:ea typeface="Calibri" panose="020F0502020204030204" pitchFamily="34" charset="0"/>
              <a:cs typeface="Arial" panose="020B0604020202020204" pitchFamily="34" charset="0"/>
            </a:endParaRPr>
          </a:p>
          <a:p>
            <a:pPr marR="0">
              <a:lnSpc>
                <a:spcPct val="110000"/>
              </a:lnSpc>
              <a:spcBef>
                <a:spcPts val="0"/>
              </a:spcBef>
              <a:spcAft>
                <a:spcPts val="0"/>
              </a:spcAft>
            </a:pPr>
            <a:r>
              <a:rPr lang="en-US" sz="2400" kern="100" dirty="0">
                <a:latin typeface="Arial" panose="020B0604020202020204" pitchFamily="34" charset="0"/>
                <a:ea typeface="Calibri" panose="020F0502020204030204" pitchFamily="34" charset="0"/>
                <a:cs typeface="Arial" panose="020B0604020202020204" pitchFamily="34" charset="0"/>
              </a:rPr>
              <a:t>	A. Oxygen production from MRE/MSE/Carbothermal Reduction</a:t>
            </a:r>
          </a:p>
          <a:p>
            <a:pPr marL="457200" marR="0" indent="-457200">
              <a:lnSpc>
                <a:spcPct val="110000"/>
              </a:lnSpc>
              <a:spcBef>
                <a:spcPts val="0"/>
              </a:spcBef>
              <a:spcAft>
                <a:spcPts val="0"/>
              </a:spcAft>
              <a:buFont typeface="Arial" panose="020B0604020202020204" pitchFamily="34" charset="0"/>
              <a:buChar char="•"/>
            </a:pPr>
            <a:endParaRPr lang="en-US" sz="2400" kern="100" dirty="0">
              <a:latin typeface="Arial" panose="020B0604020202020204" pitchFamily="34" charset="0"/>
              <a:ea typeface="Calibri" panose="020F0502020204030204" pitchFamily="34" charset="0"/>
              <a:cs typeface="Arial" panose="020B0604020202020204" pitchFamily="34" charset="0"/>
            </a:endParaRPr>
          </a:p>
          <a:p>
            <a:pPr marR="0">
              <a:lnSpc>
                <a:spcPct val="110000"/>
              </a:lnSpc>
              <a:spcBef>
                <a:spcPts val="0"/>
              </a:spcBef>
              <a:spcAft>
                <a:spcPts val="0"/>
              </a:spcAft>
            </a:pPr>
            <a:r>
              <a:rPr lang="en-US" sz="2400" kern="100" dirty="0">
                <a:latin typeface="Arial" panose="020B0604020202020204" pitchFamily="34" charset="0"/>
                <a:ea typeface="Calibri" panose="020F0502020204030204" pitchFamily="34" charset="0"/>
                <a:cs typeface="Arial" panose="020B0604020202020204" pitchFamily="34" charset="0"/>
              </a:rPr>
              <a:t>	B. Water ice mining in PSRs</a:t>
            </a: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gn="ctr">
              <a:lnSpc>
                <a:spcPct val="110000"/>
              </a:lnSpc>
              <a:spcBef>
                <a:spcPts val="0"/>
              </a:spcBef>
              <a:spcAft>
                <a:spcPts val="0"/>
              </a:spcAft>
              <a:buFont typeface="+mj-lt"/>
              <a:buAutoNum type="arabicPeriod" startAt="2"/>
            </a:pPr>
            <a:endParaRPr lang="en-US" sz="32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3364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FA52B5F-524A-4952-9F66-7FE8275FDE41}"/>
              </a:ext>
            </a:extLst>
          </p:cNvPr>
          <p:cNvSpPr>
            <a:spLocks noGrp="1"/>
          </p:cNvSpPr>
          <p:nvPr>
            <p:ph type="title"/>
          </p:nvPr>
        </p:nvSpPr>
        <p:spPr>
          <a:xfrm>
            <a:off x="3982454" y="190497"/>
            <a:ext cx="7824537" cy="944153"/>
          </a:xfrm>
        </p:spPr>
        <p:txBody>
          <a:bodyPr/>
          <a:lstStyle/>
          <a:p>
            <a:pPr algn="ctr"/>
            <a:r>
              <a:rPr lang="en-US" sz="3200" dirty="0"/>
              <a:t>Lunar Beneficiation</a:t>
            </a:r>
            <a:endParaRPr lang="en-US" dirty="0"/>
          </a:p>
        </p:txBody>
      </p:sp>
      <p:sp>
        <p:nvSpPr>
          <p:cNvPr id="2" name="Date Placeholder 1">
            <a:extLst>
              <a:ext uri="{FF2B5EF4-FFF2-40B4-BE49-F238E27FC236}">
                <a16:creationId xmlns:a16="http://schemas.microsoft.com/office/drawing/2014/main" id="{26A8E314-B2FD-4DC7-9850-86FC55F7DA76}"/>
              </a:ext>
            </a:extLst>
          </p:cNvPr>
          <p:cNvSpPr>
            <a:spLocks noGrp="1"/>
          </p:cNvSpPr>
          <p:nvPr>
            <p:ph type="dt" sz="half" idx="10"/>
          </p:nvPr>
        </p:nvSpPr>
        <p:spPr/>
        <p:txBody>
          <a:bodyPr/>
          <a:lstStyle/>
          <a:p>
            <a:fld id="{6C1123CB-3959-8245-AF3D-DDDD939CF756}" type="datetime3">
              <a:rPr lang="en-US" smtClean="0"/>
              <a:t>24 June 2024</a:t>
            </a:fld>
            <a:endParaRPr lang="en-US" dirty="0"/>
          </a:p>
        </p:txBody>
      </p:sp>
      <p:sp>
        <p:nvSpPr>
          <p:cNvPr id="3" name="Footer Placeholder 2">
            <a:extLst>
              <a:ext uri="{FF2B5EF4-FFF2-40B4-BE49-F238E27FC236}">
                <a16:creationId xmlns:a16="http://schemas.microsoft.com/office/drawing/2014/main" id="{F7790A8C-26D7-49AB-BE4A-7EB2C0A7DE16}"/>
              </a:ext>
            </a:extLst>
          </p:cNvPr>
          <p:cNvSpPr>
            <a:spLocks noGrp="1"/>
          </p:cNvSpPr>
          <p:nvPr>
            <p:ph type="ftr" sz="quarter" idx="11"/>
          </p:nvPr>
        </p:nvSpPr>
        <p:spPr>
          <a:xfrm>
            <a:off x="742415" y="6500488"/>
            <a:ext cx="4963059" cy="357511"/>
          </a:xfrm>
        </p:spPr>
        <p:txBody>
          <a:bodyPr/>
          <a:lstStyle/>
          <a:p>
            <a:endParaRPr lang="en-US" dirty="0"/>
          </a:p>
        </p:txBody>
      </p:sp>
      <p:sp>
        <p:nvSpPr>
          <p:cNvPr id="4" name="Slide Number Placeholder 3">
            <a:extLst>
              <a:ext uri="{FF2B5EF4-FFF2-40B4-BE49-F238E27FC236}">
                <a16:creationId xmlns:a16="http://schemas.microsoft.com/office/drawing/2014/main" id="{4C9F699B-82C8-42D3-A644-8E953C56D73E}"/>
              </a:ext>
            </a:extLst>
          </p:cNvPr>
          <p:cNvSpPr>
            <a:spLocks noGrp="1"/>
          </p:cNvSpPr>
          <p:nvPr>
            <p:ph type="sldNum" sz="quarter" idx="12"/>
          </p:nvPr>
        </p:nvSpPr>
        <p:spPr/>
        <p:txBody>
          <a:bodyPr/>
          <a:lstStyle/>
          <a:p>
            <a:fld id="{4EBCDCBD-78E1-0D41-A999-31B5EBF8E02C}" type="slidenum">
              <a:rPr lang="en-US" smtClean="0"/>
              <a:pPr/>
              <a:t>13</a:t>
            </a:fld>
            <a:endParaRPr lang="en-US" dirty="0"/>
          </a:p>
        </p:txBody>
      </p:sp>
      <p:pic>
        <p:nvPicPr>
          <p:cNvPr id="10" name="Picture 9">
            <a:extLst>
              <a:ext uri="{FF2B5EF4-FFF2-40B4-BE49-F238E27FC236}">
                <a16:creationId xmlns:a16="http://schemas.microsoft.com/office/drawing/2014/main" id="{B957CEC0-5ADD-4699-8ADD-E2F3B5378338}"/>
              </a:ext>
            </a:extLst>
          </p:cNvPr>
          <p:cNvPicPr>
            <a:picLocks noChangeAspect="1"/>
          </p:cNvPicPr>
          <p:nvPr/>
        </p:nvPicPr>
        <p:blipFill>
          <a:blip r:embed="rId3"/>
          <a:srcRect/>
          <a:stretch/>
        </p:blipFill>
        <p:spPr>
          <a:xfrm>
            <a:off x="208641" y="1181041"/>
            <a:ext cx="2096096" cy="2096096"/>
          </a:xfrm>
          <a:prstGeom prst="ellipse">
            <a:avLst/>
          </a:prstGeom>
        </p:spPr>
      </p:pic>
      <p:sp>
        <p:nvSpPr>
          <p:cNvPr id="5" name="Rectangle: Rounded Corners 53">
            <a:extLst>
              <a:ext uri="{FF2B5EF4-FFF2-40B4-BE49-F238E27FC236}">
                <a16:creationId xmlns:a16="http://schemas.microsoft.com/office/drawing/2014/main" id="{8D439946-3EBD-7E0D-F79F-1AE40F5AC92B}"/>
              </a:ext>
            </a:extLst>
          </p:cNvPr>
          <p:cNvSpPr/>
          <p:nvPr/>
        </p:nvSpPr>
        <p:spPr>
          <a:xfrm>
            <a:off x="2516315" y="1181040"/>
            <a:ext cx="3481709" cy="2258109"/>
          </a:xfrm>
          <a:prstGeom prst="roundRect">
            <a:avLst/>
          </a:prstGeom>
          <a:solidFill>
            <a:schemeClr val="bg2">
              <a:lumMod val="10000"/>
              <a:alpha val="5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en-US" sz="1200" b="1" dirty="0">
                <a:latin typeface="Aptos" panose="020B0004020202020204" pitchFamily="34" charset="0"/>
              </a:rPr>
              <a:t>Chris Tolton (Colorado School of Mines)</a:t>
            </a:r>
          </a:p>
          <a:p>
            <a:pPr algn="ctr"/>
            <a:endParaRPr lang="en-US" sz="1100" b="1" dirty="0">
              <a:latin typeface="Aptos" panose="020B0004020202020204" pitchFamily="34" charset="0"/>
            </a:endParaRPr>
          </a:p>
          <a:p>
            <a:pPr algn="ctr"/>
            <a:r>
              <a:rPr lang="en-US" sz="1200" dirty="0">
                <a:latin typeface="Aptos" panose="020B0004020202020204" pitchFamily="34" charset="0"/>
              </a:rPr>
              <a:t>Co-Founder of space startup Orbital Mining Corporation (OMC) in Golden, Colorado.</a:t>
            </a:r>
          </a:p>
          <a:p>
            <a:pPr algn="ctr"/>
            <a:r>
              <a:rPr lang="en-US" sz="1200" dirty="0">
                <a:latin typeface="Aptos" panose="020B0004020202020204" pitchFamily="34" charset="0"/>
              </a:rPr>
              <a:t>Graduate student in Space Resources at Colorado School of Mines. Currently building a lunar electrical transmission and storage system under NASA’s Watts on the Moon Challenge (1 of 4 remaining teams).  Former US Naval Intelligence Officer with a background in remote sensing. He also holds an MBA from Oxford University. </a:t>
            </a:r>
          </a:p>
        </p:txBody>
      </p:sp>
      <p:sp>
        <p:nvSpPr>
          <p:cNvPr id="6" name="Rectangle: Rounded Corners 53">
            <a:extLst>
              <a:ext uri="{FF2B5EF4-FFF2-40B4-BE49-F238E27FC236}">
                <a16:creationId xmlns:a16="http://schemas.microsoft.com/office/drawing/2014/main" id="{C0249E9B-2694-A40F-3803-98F08DFF2D65}"/>
              </a:ext>
            </a:extLst>
          </p:cNvPr>
          <p:cNvSpPr/>
          <p:nvPr/>
        </p:nvSpPr>
        <p:spPr>
          <a:xfrm>
            <a:off x="2516315" y="3954989"/>
            <a:ext cx="3481709" cy="2258109"/>
          </a:xfrm>
          <a:prstGeom prst="roundRect">
            <a:avLst/>
          </a:prstGeom>
          <a:solidFill>
            <a:schemeClr val="bg2">
              <a:lumMod val="10000"/>
              <a:alpha val="5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en-US" sz="1200" b="1" dirty="0">
                <a:latin typeface="Aptos" panose="020B0004020202020204" pitchFamily="34" charset="0"/>
              </a:rPr>
              <a:t>David Butler (Schlumberger)</a:t>
            </a:r>
          </a:p>
          <a:p>
            <a:pPr algn="ctr"/>
            <a:endParaRPr lang="en-US" sz="1100" b="1" dirty="0">
              <a:latin typeface="Aptos" panose="020B0004020202020204" pitchFamily="34" charset="0"/>
            </a:endParaRPr>
          </a:p>
          <a:p>
            <a:pPr algn="ctr"/>
            <a:r>
              <a:rPr lang="en-US" sz="1200" dirty="0">
                <a:latin typeface="Aptos" panose="020B0004020202020204" pitchFamily="34" charset="0"/>
              </a:rPr>
              <a:t>Senior Geophysicist at Schlumberger</a:t>
            </a:r>
          </a:p>
          <a:p>
            <a:pPr algn="ctr"/>
            <a:r>
              <a:rPr lang="en-US" sz="1200" dirty="0">
                <a:latin typeface="Aptos" panose="020B0004020202020204" pitchFamily="34" charset="0"/>
              </a:rPr>
              <a:t>Graduate student in Space Resources at Colorado School of Mines (graduated 9 May)</a:t>
            </a:r>
          </a:p>
          <a:p>
            <a:pPr algn="ctr"/>
            <a:r>
              <a:rPr lang="en-US" sz="1200" dirty="0">
                <a:latin typeface="Aptos" panose="020B0004020202020204" pitchFamily="34" charset="0"/>
              </a:rPr>
              <a:t>Presenting </a:t>
            </a:r>
            <a:r>
              <a:rPr lang="en-US" sz="1200" dirty="0" err="1">
                <a:latin typeface="Aptos" panose="020B0004020202020204" pitchFamily="34" charset="0"/>
              </a:rPr>
              <a:t>MCSiFTER</a:t>
            </a:r>
            <a:r>
              <a:rPr lang="en-US" sz="1200" dirty="0">
                <a:latin typeface="Aptos" panose="020B0004020202020204" pitchFamily="34" charset="0"/>
              </a:rPr>
              <a:t> (Mines Centrifugal Size Filtering Tool Employing Rotating sieves), a Commercial Payload System payload design for demonstrating beneficiation using nested, centrifugal sieves in a lunar environment. He holds an MS in Geology from the University of Kentucky. </a:t>
            </a:r>
          </a:p>
        </p:txBody>
      </p:sp>
      <p:pic>
        <p:nvPicPr>
          <p:cNvPr id="1026" name="Picture 2">
            <a:extLst>
              <a:ext uri="{FF2B5EF4-FFF2-40B4-BE49-F238E27FC236}">
                <a16:creationId xmlns:a16="http://schemas.microsoft.com/office/drawing/2014/main" id="{ECC0392C-069A-B317-9775-F087B8EE7AF2}"/>
              </a:ext>
            </a:extLst>
          </p:cNvPr>
          <p:cNvPicPr>
            <a:picLocks noChangeAspect="1" noChangeArrowheads="1"/>
          </p:cNvPicPr>
          <p:nvPr/>
        </p:nvPicPr>
        <p:blipFill>
          <a:blip r:embed="rId4"/>
          <a:srcRect/>
          <a:stretch/>
        </p:blipFill>
        <p:spPr bwMode="auto">
          <a:xfrm>
            <a:off x="170143" y="3954989"/>
            <a:ext cx="2096097" cy="2096097"/>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802D6D9-A9C4-8585-9987-9F8745032398}"/>
              </a:ext>
            </a:extLst>
          </p:cNvPr>
          <p:cNvPicPr>
            <a:picLocks noChangeAspect="1"/>
          </p:cNvPicPr>
          <p:nvPr/>
        </p:nvPicPr>
        <p:blipFill>
          <a:blip r:embed="rId5"/>
          <a:srcRect/>
          <a:stretch/>
        </p:blipFill>
        <p:spPr>
          <a:xfrm>
            <a:off x="9888354" y="1181040"/>
            <a:ext cx="2096096" cy="2096096"/>
          </a:xfrm>
          <a:prstGeom prst="ellipse">
            <a:avLst/>
          </a:prstGeom>
        </p:spPr>
      </p:pic>
      <p:pic>
        <p:nvPicPr>
          <p:cNvPr id="8" name="Picture 2">
            <a:extLst>
              <a:ext uri="{FF2B5EF4-FFF2-40B4-BE49-F238E27FC236}">
                <a16:creationId xmlns:a16="http://schemas.microsoft.com/office/drawing/2014/main" id="{7685DB0C-FDAA-8F83-3F7F-F4EA6B23E02B}"/>
              </a:ext>
            </a:extLst>
          </p:cNvPr>
          <p:cNvPicPr>
            <a:picLocks noChangeAspect="1" noChangeArrowheads="1"/>
          </p:cNvPicPr>
          <p:nvPr/>
        </p:nvPicPr>
        <p:blipFill>
          <a:blip r:embed="rId6"/>
          <a:srcRect/>
          <a:stretch/>
        </p:blipFill>
        <p:spPr bwMode="auto">
          <a:xfrm>
            <a:off x="9849856" y="3954988"/>
            <a:ext cx="2096097" cy="2096097"/>
          </a:xfrm>
          <a:prstGeom prst="ellipse">
            <a:avLst/>
          </a:prstGeom>
          <a:noFill/>
          <a:extLst>
            <a:ext uri="{909E8E84-426E-40DD-AFC4-6F175D3DCCD1}">
              <a14:hiddenFill xmlns:a14="http://schemas.microsoft.com/office/drawing/2010/main">
                <a:solidFill>
                  <a:srgbClr val="FFFFFF"/>
                </a:solidFill>
              </a14:hiddenFill>
            </a:ext>
          </a:extLst>
        </p:spPr>
      </p:pic>
      <p:sp>
        <p:nvSpPr>
          <p:cNvPr id="11" name="Rectangle: Rounded Corners 53">
            <a:extLst>
              <a:ext uri="{FF2B5EF4-FFF2-40B4-BE49-F238E27FC236}">
                <a16:creationId xmlns:a16="http://schemas.microsoft.com/office/drawing/2014/main" id="{C0F556BB-E53D-01DA-F632-41CD25FEB635}"/>
              </a:ext>
            </a:extLst>
          </p:cNvPr>
          <p:cNvSpPr/>
          <p:nvPr/>
        </p:nvSpPr>
        <p:spPr>
          <a:xfrm>
            <a:off x="6172195" y="1181040"/>
            <a:ext cx="3481709" cy="2258109"/>
          </a:xfrm>
          <a:prstGeom prst="roundRect">
            <a:avLst/>
          </a:prstGeom>
          <a:solidFill>
            <a:schemeClr val="bg2">
              <a:lumMod val="10000"/>
              <a:alpha val="5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en-US" sz="1200" b="1" dirty="0">
                <a:latin typeface="Aptos" panose="020B0004020202020204" pitchFamily="34" charset="0"/>
              </a:rPr>
              <a:t>Kevin Cannon (Colorado School of Mines)</a:t>
            </a:r>
          </a:p>
          <a:p>
            <a:pPr algn="ctr"/>
            <a:endParaRPr lang="en-US" sz="1100" b="1" dirty="0">
              <a:latin typeface="Aptos" panose="020B0004020202020204" pitchFamily="34" charset="0"/>
            </a:endParaRPr>
          </a:p>
          <a:p>
            <a:pPr algn="ctr"/>
            <a:r>
              <a:rPr lang="en-US" sz="1400" dirty="0">
                <a:latin typeface="Aptos" panose="020B0004020202020204" pitchFamily="34" charset="0"/>
              </a:rPr>
              <a:t>Dr. Kevin Cannon is an Assistant Professor, Geology and Geological Engineering at the</a:t>
            </a:r>
          </a:p>
          <a:p>
            <a:pPr algn="ctr"/>
            <a:r>
              <a:rPr lang="en-US" sz="1400" dirty="0">
                <a:latin typeface="Aptos" panose="020B0004020202020204" pitchFamily="34" charset="0"/>
              </a:rPr>
              <a:t>Colorado School of Mines. He holds a </a:t>
            </a:r>
            <a:r>
              <a:rPr lang="en-US" sz="1400" dirty="0" err="1">
                <a:latin typeface="Aptos" panose="020B0004020202020204" pitchFamily="34" charset="0"/>
              </a:rPr>
              <a:t>Ph.D</a:t>
            </a:r>
            <a:r>
              <a:rPr lang="en-US" sz="1400" dirty="0">
                <a:latin typeface="Aptos" panose="020B0004020202020204" pitchFamily="34" charset="0"/>
              </a:rPr>
              <a:t> in Geological and Earth Sciences/Geosciences from Brown University. </a:t>
            </a:r>
          </a:p>
        </p:txBody>
      </p:sp>
      <p:sp>
        <p:nvSpPr>
          <p:cNvPr id="12" name="Rectangle: Rounded Corners 53">
            <a:extLst>
              <a:ext uri="{FF2B5EF4-FFF2-40B4-BE49-F238E27FC236}">
                <a16:creationId xmlns:a16="http://schemas.microsoft.com/office/drawing/2014/main" id="{C96EFCD2-AB95-F288-2974-F46A4A583852}"/>
              </a:ext>
            </a:extLst>
          </p:cNvPr>
          <p:cNvSpPr/>
          <p:nvPr/>
        </p:nvSpPr>
        <p:spPr>
          <a:xfrm>
            <a:off x="6172195" y="3954989"/>
            <a:ext cx="3481709" cy="2258109"/>
          </a:xfrm>
          <a:prstGeom prst="roundRect">
            <a:avLst/>
          </a:prstGeom>
          <a:solidFill>
            <a:schemeClr val="bg2">
              <a:lumMod val="10000"/>
              <a:alpha val="5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r>
              <a:rPr lang="en-US" sz="1200" b="1" dirty="0">
                <a:latin typeface="Aptos" panose="020B0004020202020204" pitchFamily="34" charset="0"/>
              </a:rPr>
              <a:t>Xu Wang (University of Colorado, Boulder)</a:t>
            </a:r>
          </a:p>
          <a:p>
            <a:pPr algn="ctr"/>
            <a:endParaRPr lang="en-US" sz="1100" b="1" dirty="0">
              <a:latin typeface="Aptos" panose="020B0004020202020204" pitchFamily="34" charset="0"/>
            </a:endParaRPr>
          </a:p>
          <a:p>
            <a:pPr algn="ctr"/>
            <a:r>
              <a:rPr lang="en-US" sz="1100" dirty="0">
                <a:latin typeface="Aptos" panose="020B0004020202020204" pitchFamily="34" charset="0"/>
              </a:rPr>
              <a:t>Dr. Xu Wang is a research scientist at Laboratory for Atmospheric and Space Physics (LASP) and is affiliated with NASA/SSERVI’s Institute for Modeling Plasma, Atmospheres and Cosmic Dust (IMPACT) at the University of Colorado Boulder. Dr. Wang’s research interests include dust charging and transport, plasma interactions with airless bodies, plasma and dust instrument development, and ISRU and dust mitigation technologies for lunar exploration. He holds a </a:t>
            </a:r>
            <a:r>
              <a:rPr lang="en-US" sz="1100" dirty="0" err="1">
                <a:latin typeface="Aptos" panose="020B0004020202020204" pitchFamily="34" charset="0"/>
              </a:rPr>
              <a:t>Ph.D</a:t>
            </a:r>
            <a:r>
              <a:rPr lang="en-US" sz="1100" dirty="0">
                <a:latin typeface="Aptos" panose="020B0004020202020204" pitchFamily="34" charset="0"/>
              </a:rPr>
              <a:t> in Engineering Physics from the University of Wisconsin (Madison). </a:t>
            </a:r>
          </a:p>
        </p:txBody>
      </p:sp>
    </p:spTree>
    <p:extLst>
      <p:ext uri="{BB962C8B-B14F-4D97-AF65-F5344CB8AC3E}">
        <p14:creationId xmlns:p14="http://schemas.microsoft.com/office/powerpoint/2010/main" val="2029014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0800-86F3-0046-A16B-FBF71F11FD05}"/>
              </a:ext>
            </a:extLst>
          </p:cNvPr>
          <p:cNvSpPr>
            <a:spLocks noGrp="1"/>
          </p:cNvSpPr>
          <p:nvPr>
            <p:ph type="title"/>
          </p:nvPr>
        </p:nvSpPr>
        <p:spPr>
          <a:xfrm>
            <a:off x="4724313" y="276860"/>
            <a:ext cx="6939280" cy="762000"/>
          </a:xfrm>
        </p:spPr>
        <p:txBody>
          <a:bodyPr/>
          <a:lstStyle/>
          <a:p>
            <a:pPr algn="ctr"/>
            <a:r>
              <a:rPr lang="en-US" dirty="0"/>
              <a:t>Agenda</a:t>
            </a:r>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14"/>
          </p:nvPr>
        </p:nvSpPr>
        <p:spPr/>
        <p:txBody>
          <a:bodyPr/>
          <a:lstStyle/>
          <a:p>
            <a:fld id="{23C2CCE9-65D5-4615-9B27-785F94F466C1}" type="datetime3">
              <a:rPr lang="en-US" smtClean="0"/>
              <a:t>24 June 2024</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16"/>
          </p:nvPr>
        </p:nvSpPr>
        <p:spPr/>
        <p:txBody>
          <a:bodyPr/>
          <a:lstStyle/>
          <a:p>
            <a:fld id="{4EBCDCBD-78E1-0D41-A999-31B5EBF8E02C}" type="slidenum">
              <a:rPr lang="en-US" smtClean="0"/>
              <a:pPr/>
              <a:t>2</a:t>
            </a:fld>
            <a:endParaRPr lang="en-US" dirty="0"/>
          </a:p>
        </p:txBody>
      </p:sp>
      <p:sp>
        <p:nvSpPr>
          <p:cNvPr id="9" name="Content Placeholder 2">
            <a:extLst>
              <a:ext uri="{FF2B5EF4-FFF2-40B4-BE49-F238E27FC236}">
                <a16:creationId xmlns:a16="http://schemas.microsoft.com/office/drawing/2014/main" id="{240305AD-6D65-6A4D-BFA5-2A4942425459}"/>
              </a:ext>
            </a:extLst>
          </p:cNvPr>
          <p:cNvSpPr>
            <a:spLocks noGrp="1"/>
          </p:cNvSpPr>
          <p:nvPr>
            <p:ph sz="quarter" idx="13"/>
          </p:nvPr>
        </p:nvSpPr>
        <p:spPr>
          <a:xfrm>
            <a:off x="378040" y="1424372"/>
            <a:ext cx="10559135" cy="3907916"/>
          </a:xfrm>
        </p:spPr>
        <p:txBody>
          <a:bodyPr>
            <a:normAutofit/>
          </a:bodyPr>
          <a:lstStyle/>
          <a:p>
            <a:pPr>
              <a:spcAft>
                <a:spcPts val="600"/>
              </a:spcAft>
            </a:pPr>
            <a:r>
              <a:rPr lang="en-US" dirty="0"/>
              <a:t>General updates and house-keeping</a:t>
            </a:r>
          </a:p>
          <a:p>
            <a:pPr lvl="1">
              <a:spcBef>
                <a:spcPts val="0"/>
              </a:spcBef>
              <a:spcAft>
                <a:spcPts val="400"/>
              </a:spcAft>
            </a:pPr>
            <a:r>
              <a:rPr lang="en-US" dirty="0"/>
              <a:t>APL is happy to consult as appropriate with ISRU related technologies. </a:t>
            </a:r>
            <a:r>
              <a:rPr lang="en-US" b="1" dirty="0"/>
              <a:t>This includes site visits!</a:t>
            </a:r>
            <a:endParaRPr lang="en-US" b="1" dirty="0">
              <a:solidFill>
                <a:srgbClr val="FF0000"/>
              </a:solidFill>
            </a:endParaRPr>
          </a:p>
          <a:p>
            <a:pPr lvl="1">
              <a:spcBef>
                <a:spcPts val="0"/>
              </a:spcBef>
              <a:spcAft>
                <a:spcPts val="400"/>
              </a:spcAft>
            </a:pPr>
            <a:r>
              <a:rPr lang="en-US" dirty="0"/>
              <a:t>Upcoming Meetings</a:t>
            </a:r>
          </a:p>
          <a:p>
            <a:pPr lvl="1">
              <a:spcBef>
                <a:spcPts val="0"/>
              </a:spcBef>
              <a:spcAft>
                <a:spcPts val="400"/>
              </a:spcAft>
            </a:pPr>
            <a:r>
              <a:rPr lang="en-US" dirty="0"/>
              <a:t>Funding Opportunities</a:t>
            </a:r>
          </a:p>
          <a:p>
            <a:pPr lvl="1">
              <a:spcBef>
                <a:spcPts val="0"/>
              </a:spcBef>
              <a:spcAft>
                <a:spcPts val="400"/>
              </a:spcAft>
            </a:pPr>
            <a:endParaRPr lang="en-US" dirty="0"/>
          </a:p>
          <a:p>
            <a:pPr>
              <a:spcBef>
                <a:spcPts val="0"/>
              </a:spcBef>
              <a:spcAft>
                <a:spcPts val="400"/>
              </a:spcAft>
            </a:pPr>
            <a:r>
              <a:rPr lang="en-US" dirty="0"/>
              <a:t>Lightning Talks! One slide / two minutes each</a:t>
            </a:r>
          </a:p>
          <a:p>
            <a:pPr lvl="1">
              <a:spcBef>
                <a:spcPts val="0"/>
              </a:spcBef>
              <a:spcAft>
                <a:spcPts val="400"/>
              </a:spcAft>
            </a:pPr>
            <a:endParaRPr lang="en-US" dirty="0"/>
          </a:p>
          <a:p>
            <a:pPr>
              <a:spcBef>
                <a:spcPts val="0"/>
              </a:spcBef>
              <a:spcAft>
                <a:spcPts val="400"/>
              </a:spcAft>
            </a:pPr>
            <a:r>
              <a:rPr lang="en-US" dirty="0"/>
              <a:t>Zoom Breakout Rooms for each presenter: discuss aspects of their presentation, explore collaboration opportunities, etc.</a:t>
            </a:r>
          </a:p>
          <a:p>
            <a:pPr>
              <a:spcAft>
                <a:spcPts val="600"/>
              </a:spcAft>
            </a:pPr>
            <a:endParaRPr lang="en-US" dirty="0"/>
          </a:p>
        </p:txBody>
      </p:sp>
    </p:spTree>
    <p:extLst>
      <p:ext uri="{BB962C8B-B14F-4D97-AF65-F5344CB8AC3E}">
        <p14:creationId xmlns:p14="http://schemas.microsoft.com/office/powerpoint/2010/main" val="1208440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48ABFA-D1F6-ABB9-89A9-87D4B66A4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3" y="654244"/>
            <a:ext cx="5923415" cy="394894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9CF6753A-3D94-D24C-8317-B19910F1BCA6}"/>
              </a:ext>
            </a:extLst>
          </p:cNvPr>
          <p:cNvSpPr>
            <a:spLocks noGrp="1"/>
          </p:cNvSpPr>
          <p:nvPr>
            <p:ph type="title"/>
          </p:nvPr>
        </p:nvSpPr>
        <p:spPr>
          <a:xfrm>
            <a:off x="5278318" y="273244"/>
            <a:ext cx="5801360" cy="762000"/>
          </a:xfrm>
        </p:spPr>
        <p:txBody>
          <a:bodyPr/>
          <a:lstStyle/>
          <a:p>
            <a:r>
              <a:rPr lang="en-US" dirty="0"/>
              <a:t>Notable News</a:t>
            </a:r>
          </a:p>
        </p:txBody>
      </p:sp>
      <p:sp>
        <p:nvSpPr>
          <p:cNvPr id="4" name="Date Placeholder 3">
            <a:extLst>
              <a:ext uri="{FF2B5EF4-FFF2-40B4-BE49-F238E27FC236}">
                <a16:creationId xmlns:a16="http://schemas.microsoft.com/office/drawing/2014/main" id="{DEB141DF-3881-9F4C-B98D-E3C32D31A0D0}"/>
              </a:ext>
            </a:extLst>
          </p:cNvPr>
          <p:cNvSpPr>
            <a:spLocks noGrp="1"/>
          </p:cNvSpPr>
          <p:nvPr>
            <p:ph type="dt" sz="half" idx="10"/>
          </p:nvPr>
        </p:nvSpPr>
        <p:spPr/>
        <p:txBody>
          <a:bodyPr/>
          <a:lstStyle/>
          <a:p>
            <a:fld id="{9324A27A-71D7-D144-92D7-2DC26EE9771C}" type="datetime3">
              <a:rPr lang="en-US" smtClean="0"/>
              <a:t>24 June 2024</a:t>
            </a:fld>
            <a:endParaRPr lang="en-US" dirty="0"/>
          </a:p>
        </p:txBody>
      </p:sp>
      <p:sp>
        <p:nvSpPr>
          <p:cNvPr id="6" name="Slide Number Placeholder 5">
            <a:extLst>
              <a:ext uri="{FF2B5EF4-FFF2-40B4-BE49-F238E27FC236}">
                <a16:creationId xmlns:a16="http://schemas.microsoft.com/office/drawing/2014/main" id="{A1ADE05B-B052-C042-A6B4-D00E38022161}"/>
              </a:ext>
            </a:extLst>
          </p:cNvPr>
          <p:cNvSpPr>
            <a:spLocks noGrp="1"/>
          </p:cNvSpPr>
          <p:nvPr>
            <p:ph type="sldNum" sz="quarter" idx="12"/>
          </p:nvPr>
        </p:nvSpPr>
        <p:spPr/>
        <p:txBody>
          <a:bodyPr/>
          <a:lstStyle/>
          <a:p>
            <a:fld id="{4EBCDCBD-78E1-0D41-A999-31B5EBF8E02C}" type="slidenum">
              <a:rPr lang="en-US" smtClean="0"/>
              <a:pPr/>
              <a:t>3</a:t>
            </a:fld>
            <a:endParaRPr lang="en-US" dirty="0"/>
          </a:p>
        </p:txBody>
      </p:sp>
      <p:sp>
        <p:nvSpPr>
          <p:cNvPr id="8" name="TextBox 7">
            <a:extLst>
              <a:ext uri="{FF2B5EF4-FFF2-40B4-BE49-F238E27FC236}">
                <a16:creationId xmlns:a16="http://schemas.microsoft.com/office/drawing/2014/main" id="{002DDA83-FDCD-B5BE-2358-80461E15165B}"/>
              </a:ext>
            </a:extLst>
          </p:cNvPr>
          <p:cNvSpPr txBox="1"/>
          <p:nvPr/>
        </p:nvSpPr>
        <p:spPr>
          <a:xfrm>
            <a:off x="5553151" y="1109191"/>
            <a:ext cx="6334049" cy="1323439"/>
          </a:xfrm>
          <a:prstGeom prst="rect">
            <a:avLst/>
          </a:prstGeom>
          <a:solidFill>
            <a:srgbClr val="595959">
              <a:alpha val="76000"/>
            </a:srgbClr>
          </a:solidFill>
          <a:ln w="19050">
            <a:noFill/>
          </a:ln>
        </p:spPr>
        <p:txBody>
          <a:bodyPr wrap="square" rtlCol="0">
            <a:spAutoFit/>
          </a:bodyPr>
          <a:lstStyle/>
          <a:p>
            <a:pPr algn="ctr"/>
            <a:r>
              <a:rPr lang="en-US" sz="2000" b="1" dirty="0" err="1">
                <a:solidFill>
                  <a:schemeClr val="bg1"/>
                </a:solidFill>
              </a:rPr>
              <a:t>Chang’e</a:t>
            </a:r>
            <a:r>
              <a:rPr lang="en-US" sz="2000" b="1" dirty="0">
                <a:solidFill>
                  <a:schemeClr val="bg1"/>
                </a:solidFill>
              </a:rPr>
              <a:t> 6 Sample Return on its way back to Earth!</a:t>
            </a:r>
          </a:p>
          <a:p>
            <a:pPr algn="ctr"/>
            <a:r>
              <a:rPr lang="en-US" sz="2000" dirty="0">
                <a:solidFill>
                  <a:schemeClr val="bg1"/>
                </a:solidFill>
              </a:rPr>
              <a:t>Lunar surface </a:t>
            </a:r>
            <a:r>
              <a:rPr lang="en-US" sz="2000" dirty="0">
                <a:solidFill>
                  <a:schemeClr val="bg1"/>
                </a:solidFill>
                <a:sym typeface="Wingdings" pitchFamily="2" charset="2"/>
              </a:rPr>
              <a:t> orbit June 3, transferred to re-entry module for return to Earth</a:t>
            </a:r>
          </a:p>
          <a:p>
            <a:pPr algn="ctr"/>
            <a:r>
              <a:rPr lang="en-US" sz="2000" dirty="0">
                <a:solidFill>
                  <a:schemeClr val="bg1"/>
                </a:solidFill>
                <a:sym typeface="Wingdings" pitchFamily="2" charset="2"/>
              </a:rPr>
              <a:t>Touchdown expected June 25</a:t>
            </a:r>
            <a:endParaRPr lang="en-US" sz="2000" dirty="0">
              <a:solidFill>
                <a:schemeClr val="bg1"/>
              </a:solidFill>
            </a:endParaRPr>
          </a:p>
        </p:txBody>
      </p:sp>
      <p:pic>
        <p:nvPicPr>
          <p:cNvPr id="1028" name="Picture 4">
            <a:extLst>
              <a:ext uri="{FF2B5EF4-FFF2-40B4-BE49-F238E27FC236}">
                <a16:creationId xmlns:a16="http://schemas.microsoft.com/office/drawing/2014/main" id="{8C8068AB-8539-E2B4-9DE3-B870D5E80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442" y="3513136"/>
            <a:ext cx="8015111" cy="299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975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686" y="272153"/>
            <a:ext cx="7508240" cy="762000"/>
          </a:xfrm>
        </p:spPr>
        <p:txBody>
          <a:bodyPr/>
          <a:lstStyle/>
          <a:p>
            <a:r>
              <a:rPr lang="en-US" dirty="0"/>
              <a:t>Upcoming Meetings</a:t>
            </a:r>
          </a:p>
        </p:txBody>
      </p:sp>
      <p:sp>
        <p:nvSpPr>
          <p:cNvPr id="3" name="Content Placeholder 2"/>
          <p:cNvSpPr>
            <a:spLocks noGrp="1"/>
          </p:cNvSpPr>
          <p:nvPr>
            <p:ph idx="1"/>
          </p:nvPr>
        </p:nvSpPr>
        <p:spPr>
          <a:xfrm>
            <a:off x="288236" y="1371600"/>
            <a:ext cx="11661690" cy="4813012"/>
          </a:xfrm>
        </p:spPr>
        <p:txBody>
          <a:bodyPr>
            <a:normAutofit fontScale="77500" lnSpcReduction="20000"/>
          </a:bodyPr>
          <a:lstStyle/>
          <a:p>
            <a:pPr>
              <a:lnSpc>
                <a:spcPct val="110000"/>
              </a:lnSpc>
              <a:spcBef>
                <a:spcPts val="0"/>
              </a:spcBef>
              <a:spcAft>
                <a:spcPts val="600"/>
              </a:spcAft>
            </a:pPr>
            <a:r>
              <a:rPr lang="en-US" sz="2300" b="1" dirty="0"/>
              <a:t>Joint Crosscutting Capabilities and Surface Power Telecon (Tomorrow, June 27, 11am ET)</a:t>
            </a:r>
          </a:p>
          <a:p>
            <a:pPr lvl="1">
              <a:lnSpc>
                <a:spcPct val="110000"/>
              </a:lnSpc>
              <a:spcBef>
                <a:spcPts val="0"/>
              </a:spcBef>
              <a:spcAft>
                <a:spcPts val="600"/>
              </a:spcAft>
            </a:pPr>
            <a:r>
              <a:rPr lang="en-US" sz="1800" dirty="0"/>
              <a:t>Topic: Dust Effects on Power Cabling</a:t>
            </a:r>
          </a:p>
          <a:p>
            <a:pPr lvl="1">
              <a:lnSpc>
                <a:spcPct val="110000"/>
              </a:lnSpc>
              <a:spcBef>
                <a:spcPts val="0"/>
              </a:spcBef>
              <a:spcAft>
                <a:spcPts val="600"/>
              </a:spcAft>
            </a:pPr>
            <a:r>
              <a:rPr lang="en-US" sz="1800" dirty="0">
                <a:hlinkClick r:id="rId3"/>
              </a:rPr>
              <a:t>https://lsic.jhuapl.edu/Events/Agenda/index.php?id=560</a:t>
            </a:r>
            <a:r>
              <a:rPr lang="en-US" sz="1800" dirty="0"/>
              <a:t> </a:t>
            </a:r>
          </a:p>
          <a:p>
            <a:pPr lvl="1">
              <a:lnSpc>
                <a:spcPct val="110000"/>
              </a:lnSpc>
              <a:spcBef>
                <a:spcPts val="0"/>
              </a:spcBef>
              <a:spcAft>
                <a:spcPts val="600"/>
              </a:spcAft>
            </a:pPr>
            <a:endParaRPr lang="en-US" sz="1800" dirty="0"/>
          </a:p>
          <a:p>
            <a:pPr>
              <a:lnSpc>
                <a:spcPct val="110000"/>
              </a:lnSpc>
              <a:spcBef>
                <a:spcPts val="0"/>
              </a:spcBef>
              <a:spcAft>
                <a:spcPts val="600"/>
              </a:spcAft>
            </a:pPr>
            <a:r>
              <a:rPr lang="en-US" sz="2200" b="1" dirty="0"/>
              <a:t>E&amp;C’s Lunar Launch and Landing Facilities Workshop (July 23)</a:t>
            </a:r>
          </a:p>
          <a:p>
            <a:pPr lvl="1">
              <a:lnSpc>
                <a:spcPct val="110000"/>
              </a:lnSpc>
              <a:spcBef>
                <a:spcPts val="0"/>
              </a:spcBef>
              <a:spcAft>
                <a:spcPts val="600"/>
              </a:spcAft>
            </a:pPr>
            <a:r>
              <a:rPr lang="en-US" sz="1800" dirty="0"/>
              <a:t>Registration deadline July 11: </a:t>
            </a:r>
            <a:r>
              <a:rPr lang="en-US" sz="1800" dirty="0">
                <a:hlinkClick r:id="rId4"/>
              </a:rPr>
              <a:t>https://lsic.jhuapl.edu/Events/Agenda/index.php?id=555</a:t>
            </a:r>
            <a:r>
              <a:rPr lang="en-US" sz="1800" dirty="0"/>
              <a:t> </a:t>
            </a:r>
          </a:p>
          <a:p>
            <a:pPr lvl="1">
              <a:lnSpc>
                <a:spcPct val="110000"/>
              </a:lnSpc>
              <a:spcBef>
                <a:spcPts val="0"/>
              </a:spcBef>
              <a:spcAft>
                <a:spcPts val="600"/>
              </a:spcAft>
            </a:pPr>
            <a:endParaRPr lang="en-US" sz="1800" dirty="0"/>
          </a:p>
          <a:p>
            <a:pPr>
              <a:lnSpc>
                <a:spcPct val="110000"/>
              </a:lnSpc>
              <a:spcBef>
                <a:spcPts val="0"/>
              </a:spcBef>
              <a:spcAft>
                <a:spcPts val="600"/>
              </a:spcAft>
            </a:pPr>
            <a:r>
              <a:rPr lang="en-US" sz="2300" b="1" dirty="0"/>
              <a:t>International Conference on Environmental Systems (ICES) (July 21-25)</a:t>
            </a:r>
          </a:p>
          <a:p>
            <a:pPr lvl="1">
              <a:lnSpc>
                <a:spcPct val="110000"/>
              </a:lnSpc>
              <a:spcBef>
                <a:spcPts val="0"/>
              </a:spcBef>
              <a:spcAft>
                <a:spcPts val="600"/>
              </a:spcAft>
            </a:pPr>
            <a:r>
              <a:rPr lang="en-US" sz="1800" dirty="0">
                <a:hlinkClick r:id="rId5"/>
              </a:rPr>
              <a:t>https://www.ices.space/call-for-paper-2024/</a:t>
            </a:r>
            <a:endParaRPr lang="en-US" sz="1800" dirty="0"/>
          </a:p>
          <a:p>
            <a:pPr lvl="1">
              <a:lnSpc>
                <a:spcPct val="110000"/>
              </a:lnSpc>
              <a:spcBef>
                <a:spcPts val="0"/>
              </a:spcBef>
              <a:spcAft>
                <a:spcPts val="600"/>
              </a:spcAft>
            </a:pPr>
            <a:r>
              <a:rPr lang="en-US" sz="1800" dirty="0"/>
              <a:t>Sessions include: “Advanced Technologies for In-Situ Resource Utilization”, “Space Architecture”, “Planetary and Spacecraft Dust Properties and Mitigation Technologies”, “Human/Robotics System Integration”</a:t>
            </a:r>
          </a:p>
          <a:p>
            <a:pPr marL="0" indent="0">
              <a:lnSpc>
                <a:spcPct val="110000"/>
              </a:lnSpc>
              <a:spcBef>
                <a:spcPts val="0"/>
              </a:spcBef>
              <a:spcAft>
                <a:spcPts val="600"/>
              </a:spcAft>
              <a:buNone/>
            </a:pPr>
            <a:endParaRPr lang="en-US" sz="2800" b="1" dirty="0"/>
          </a:p>
          <a:p>
            <a:pPr marL="0" indent="0">
              <a:lnSpc>
                <a:spcPct val="110000"/>
              </a:lnSpc>
              <a:spcBef>
                <a:spcPts val="0"/>
              </a:spcBef>
              <a:spcAft>
                <a:spcPts val="600"/>
              </a:spcAft>
              <a:buNone/>
            </a:pPr>
            <a:endParaRPr lang="en-US" sz="2800" b="1" dirty="0"/>
          </a:p>
          <a:p>
            <a:pPr marL="0" indent="0">
              <a:lnSpc>
                <a:spcPct val="110000"/>
              </a:lnSpc>
              <a:spcBef>
                <a:spcPts val="0"/>
              </a:spcBef>
              <a:spcAft>
                <a:spcPts val="600"/>
              </a:spcAft>
              <a:buNone/>
            </a:pPr>
            <a:endParaRPr lang="en-US" sz="2800" b="1" dirty="0"/>
          </a:p>
          <a:p>
            <a:pPr marL="0" indent="0">
              <a:lnSpc>
                <a:spcPct val="110000"/>
              </a:lnSpc>
              <a:spcBef>
                <a:spcPts val="0"/>
              </a:spcBef>
              <a:spcAft>
                <a:spcPts val="600"/>
              </a:spcAft>
              <a:buNone/>
            </a:pPr>
            <a:endParaRPr lang="en-US" sz="2800" b="1" dirty="0"/>
          </a:p>
          <a:p>
            <a:pPr>
              <a:lnSpc>
                <a:spcPct val="110000"/>
              </a:lnSpc>
              <a:spcBef>
                <a:spcPts val="0"/>
              </a:spcBef>
              <a:spcAft>
                <a:spcPts val="600"/>
              </a:spcAft>
            </a:pPr>
            <a:r>
              <a:rPr lang="en-US" sz="2800" b="1" dirty="0"/>
              <a:t>ISRU FG Meetings have moved to third Wednesdays at </a:t>
            </a:r>
            <a:r>
              <a:rPr lang="en-US" sz="2800" b="1" u="sng" dirty="0"/>
              <a:t>11am ET</a:t>
            </a:r>
          </a:p>
        </p:txBody>
      </p:sp>
      <p:sp>
        <p:nvSpPr>
          <p:cNvPr id="4" name="Date Placeholder 3"/>
          <p:cNvSpPr>
            <a:spLocks noGrp="1"/>
          </p:cNvSpPr>
          <p:nvPr>
            <p:ph type="dt" sz="half" idx="10"/>
          </p:nvPr>
        </p:nvSpPr>
        <p:spPr/>
        <p:txBody>
          <a:bodyPr/>
          <a:lstStyle/>
          <a:p>
            <a:fld id="{24B93144-C76E-764F-93FB-58C67DB58A80}" type="datetime3">
              <a:rPr lang="en-US" smtClean="0"/>
              <a:t>24 June 2024</a:t>
            </a:fld>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4</a:t>
            </a:fld>
            <a:endParaRPr lang="en-US" dirty="0"/>
          </a:p>
        </p:txBody>
      </p:sp>
    </p:spTree>
    <p:extLst>
      <p:ext uri="{BB962C8B-B14F-4D97-AF65-F5344CB8AC3E}">
        <p14:creationId xmlns:p14="http://schemas.microsoft.com/office/powerpoint/2010/main" val="41750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564" y="278117"/>
            <a:ext cx="8403436" cy="762000"/>
          </a:xfrm>
        </p:spPr>
        <p:txBody>
          <a:bodyPr/>
          <a:lstStyle/>
          <a:p>
            <a:r>
              <a:rPr lang="en-US" dirty="0"/>
              <a:t>Funding &amp; Opportunities</a:t>
            </a:r>
          </a:p>
        </p:txBody>
      </p:sp>
      <p:sp>
        <p:nvSpPr>
          <p:cNvPr id="3" name="Content Placeholder 2"/>
          <p:cNvSpPr>
            <a:spLocks noGrp="1"/>
          </p:cNvSpPr>
          <p:nvPr>
            <p:ph idx="1"/>
          </p:nvPr>
        </p:nvSpPr>
        <p:spPr>
          <a:xfrm>
            <a:off x="288234" y="1275644"/>
            <a:ext cx="11404655" cy="5224844"/>
          </a:xfrm>
        </p:spPr>
        <p:txBody>
          <a:bodyPr>
            <a:normAutofit fontScale="92500" lnSpcReduction="20000"/>
          </a:bodyPr>
          <a:lstStyle/>
          <a:p>
            <a:pPr marL="325437" indent="-342900">
              <a:lnSpc>
                <a:spcPct val="110000"/>
              </a:lnSpc>
              <a:spcBef>
                <a:spcPts val="0"/>
              </a:spcBef>
              <a:spcAft>
                <a:spcPts val="600"/>
              </a:spcAft>
              <a:buFont typeface="Arial" panose="020B0604020202020204" pitchFamily="34" charset="0"/>
              <a:buChar char="•"/>
              <a:defRPr/>
            </a:pPr>
            <a:r>
              <a:rPr lang="en-US" sz="1900" b="1" dirty="0">
                <a:solidFill>
                  <a:srgbClr val="FFFFFF"/>
                </a:solidFill>
                <a:latin typeface="Arial" panose="020B0604020202020204"/>
              </a:rPr>
              <a:t>2024 SBIR Ignite Phase I: deadline July 30</a:t>
            </a:r>
          </a:p>
          <a:p>
            <a:pPr marL="790575" lvl="1" indent="-342900">
              <a:lnSpc>
                <a:spcPct val="110000"/>
              </a:lnSpc>
              <a:spcBef>
                <a:spcPts val="0"/>
              </a:spcBef>
              <a:spcAft>
                <a:spcPts val="600"/>
              </a:spcAft>
              <a:buFont typeface="Arial" panose="020B0604020202020204" pitchFamily="34" charset="0"/>
              <a:buChar char="•"/>
              <a:defRPr/>
            </a:pPr>
            <a:r>
              <a:rPr lang="en-US" sz="1500" dirty="0">
                <a:solidFill>
                  <a:srgbClr val="FFFFFF"/>
                </a:solidFill>
                <a:latin typeface="Arial" panose="020B0604020202020204"/>
              </a:rPr>
              <a:t>Funds U.S. small businesses in their early-stage, high-risk technology development to help make them and their technologies more attractive to private sector investors, customers, and partners. </a:t>
            </a:r>
          </a:p>
          <a:p>
            <a:pPr marL="790575" lvl="1" indent="-342900">
              <a:lnSpc>
                <a:spcPct val="110000"/>
              </a:lnSpc>
              <a:spcBef>
                <a:spcPts val="0"/>
              </a:spcBef>
              <a:spcAft>
                <a:spcPts val="600"/>
              </a:spcAft>
              <a:buFont typeface="Arial" panose="020B0604020202020204" pitchFamily="34" charset="0"/>
              <a:buChar char="•"/>
              <a:defRPr/>
            </a:pPr>
            <a:r>
              <a:rPr lang="en-US" sz="1500" dirty="0">
                <a:solidFill>
                  <a:srgbClr val="FFFFFF"/>
                </a:solidFill>
                <a:latin typeface="Arial" panose="020B0604020202020204"/>
              </a:rPr>
              <a:t>Phase I: up to $150k (Idea generation)</a:t>
            </a:r>
          </a:p>
          <a:p>
            <a:pPr marL="790575" lvl="1" indent="-342900">
              <a:lnSpc>
                <a:spcPct val="110000"/>
              </a:lnSpc>
              <a:spcBef>
                <a:spcPts val="0"/>
              </a:spcBef>
              <a:spcAft>
                <a:spcPts val="600"/>
              </a:spcAft>
              <a:buFont typeface="Arial" panose="020B0604020202020204" pitchFamily="34" charset="0"/>
              <a:buChar char="•"/>
              <a:defRPr/>
            </a:pPr>
            <a:r>
              <a:rPr lang="en-US" sz="1500" dirty="0">
                <a:solidFill>
                  <a:srgbClr val="FFFFFF"/>
                </a:solidFill>
                <a:latin typeface="Arial" panose="020B0604020202020204"/>
              </a:rPr>
              <a:t>(Phase II: up to $850k (Prototype development))</a:t>
            </a:r>
          </a:p>
          <a:p>
            <a:pPr marL="790575" lvl="1" indent="-342900">
              <a:lnSpc>
                <a:spcPct val="110000"/>
              </a:lnSpc>
              <a:spcBef>
                <a:spcPts val="0"/>
              </a:spcBef>
              <a:spcAft>
                <a:spcPts val="600"/>
              </a:spcAft>
              <a:buFont typeface="Arial" panose="020B0604020202020204" pitchFamily="34" charset="0"/>
              <a:buChar char="•"/>
              <a:defRPr/>
            </a:pPr>
            <a:r>
              <a:rPr lang="en-US" sz="1500" dirty="0">
                <a:solidFill>
                  <a:srgbClr val="FFFFFF"/>
                </a:solidFill>
                <a:latin typeface="Arial" panose="020B0604020202020204"/>
                <a:hlinkClick r:id="rId3"/>
              </a:rPr>
              <a:t>https://www.nasa.gov/sbir_sttr/sbir-ignite/</a:t>
            </a:r>
            <a:r>
              <a:rPr lang="en-US" sz="1500" dirty="0">
                <a:solidFill>
                  <a:srgbClr val="FFFFFF"/>
                </a:solidFill>
                <a:latin typeface="Arial" panose="020B0604020202020204"/>
              </a:rPr>
              <a:t> </a:t>
            </a:r>
          </a:p>
          <a:p>
            <a:pPr marL="790575" lvl="1" indent="-342900">
              <a:lnSpc>
                <a:spcPct val="110000"/>
              </a:lnSpc>
              <a:spcBef>
                <a:spcPts val="0"/>
              </a:spcBef>
              <a:spcAft>
                <a:spcPts val="600"/>
              </a:spcAft>
              <a:buFont typeface="Arial" panose="020B0604020202020204" pitchFamily="34" charset="0"/>
              <a:buChar char="•"/>
              <a:defRPr/>
            </a:pPr>
            <a:endParaRPr lang="en-US" sz="1500" dirty="0">
              <a:solidFill>
                <a:srgbClr val="FFFFFF"/>
              </a:solidFill>
              <a:latin typeface="Arial" panose="020B0604020202020204"/>
            </a:endParaRPr>
          </a:p>
          <a:p>
            <a:pPr marL="325437" indent="-342900">
              <a:lnSpc>
                <a:spcPct val="110000"/>
              </a:lnSpc>
              <a:spcBef>
                <a:spcPts val="0"/>
              </a:spcBef>
              <a:spcAft>
                <a:spcPts val="600"/>
              </a:spcAft>
              <a:buFont typeface="Arial" panose="020B0604020202020204" pitchFamily="34" charset="0"/>
              <a:buChar char="•"/>
              <a:defRPr/>
            </a:pPr>
            <a:r>
              <a:rPr lang="en-US" sz="1900" b="1" dirty="0">
                <a:solidFill>
                  <a:srgbClr val="FFFFFF"/>
                </a:solidFill>
                <a:latin typeface="Arial" panose="020B0604020202020204"/>
              </a:rPr>
              <a:t>STMD Early Career Faculty Preliminary Proposals Due July 15</a:t>
            </a:r>
          </a:p>
          <a:p>
            <a:pPr marL="790575" lvl="1" indent="-342900">
              <a:lnSpc>
                <a:spcPct val="110000"/>
              </a:lnSpc>
              <a:spcBef>
                <a:spcPts val="0"/>
              </a:spcBef>
              <a:spcAft>
                <a:spcPts val="600"/>
              </a:spcAft>
              <a:buFont typeface="Arial" panose="020B0604020202020204" pitchFamily="34" charset="0"/>
              <a:buChar char="•"/>
              <a:defRPr/>
            </a:pPr>
            <a:r>
              <a:rPr lang="en-US" sz="1500" dirty="0">
                <a:solidFill>
                  <a:srgbClr val="FFFFFF"/>
                </a:solidFill>
                <a:latin typeface="Arial" panose="020B0604020202020204"/>
              </a:rPr>
              <a:t>Seeks proposals that are responsive to one of the following two topics:</a:t>
            </a:r>
          </a:p>
          <a:p>
            <a:pPr marL="1247775" lvl="2" indent="-342900">
              <a:lnSpc>
                <a:spcPct val="110000"/>
              </a:lnSpc>
              <a:spcBef>
                <a:spcPts val="0"/>
              </a:spcBef>
              <a:spcAft>
                <a:spcPts val="600"/>
              </a:spcAft>
              <a:buFont typeface="Arial" panose="020B0604020202020204" pitchFamily="34" charset="0"/>
              <a:buChar char="•"/>
              <a:defRPr/>
            </a:pPr>
            <a:r>
              <a:rPr lang="en-US" sz="1500" dirty="0">
                <a:solidFill>
                  <a:srgbClr val="FFFFFF"/>
                </a:solidFill>
                <a:latin typeface="Arial" panose="020B0604020202020204"/>
              </a:rPr>
              <a:t>Topic 1 – Transformational Advanced Energetic Propulsion</a:t>
            </a:r>
          </a:p>
          <a:p>
            <a:pPr marL="1247775" lvl="2" indent="-342900">
              <a:lnSpc>
                <a:spcPct val="110000"/>
              </a:lnSpc>
              <a:spcBef>
                <a:spcPts val="0"/>
              </a:spcBef>
              <a:spcAft>
                <a:spcPts val="600"/>
              </a:spcAft>
              <a:buFont typeface="Arial" panose="020B0604020202020204" pitchFamily="34" charset="0"/>
              <a:buChar char="•"/>
              <a:defRPr/>
            </a:pPr>
            <a:r>
              <a:rPr lang="en-US" sz="1500" dirty="0">
                <a:solidFill>
                  <a:srgbClr val="FFFFFF"/>
                </a:solidFill>
                <a:latin typeface="Arial" panose="020B0604020202020204"/>
              </a:rPr>
              <a:t>Topic 2 – Power Systems to Enable Small System Operations in Permanently Shadowed Lunar Regions</a:t>
            </a:r>
          </a:p>
          <a:p>
            <a:pPr>
              <a:lnSpc>
                <a:spcPct val="110000"/>
              </a:lnSpc>
              <a:spcBef>
                <a:spcPts val="0"/>
              </a:spcBef>
              <a:spcAft>
                <a:spcPts val="600"/>
              </a:spcAft>
              <a:defRPr/>
            </a:pPr>
            <a:endParaRPr lang="en-US" sz="1700" dirty="0">
              <a:solidFill>
                <a:srgbClr val="0537FF"/>
              </a:solidFill>
              <a:latin typeface="Arial" panose="020B0604020202020204"/>
              <a:hlinkClick r:id="rId4">
                <a:extLst>
                  <a:ext uri="{A12FA001-AC4F-418D-AE19-62706E023703}">
                    <ahyp:hlinkClr xmlns:ahyp="http://schemas.microsoft.com/office/drawing/2018/hyperlinkcolor" val="tx"/>
                  </a:ext>
                </a:extLst>
              </a:hlinkClick>
            </a:endParaRPr>
          </a:p>
          <a:p>
            <a:pPr>
              <a:lnSpc>
                <a:spcPct val="110000"/>
              </a:lnSpc>
              <a:spcBef>
                <a:spcPts val="0"/>
              </a:spcBef>
              <a:spcAft>
                <a:spcPts val="600"/>
              </a:spcAft>
              <a:defRPr/>
            </a:pPr>
            <a:endParaRPr lang="en-US" sz="1700" dirty="0">
              <a:solidFill>
                <a:srgbClr val="0537FF"/>
              </a:solidFill>
              <a:latin typeface="Arial" panose="020B0604020202020204"/>
              <a:hlinkClick r:id="rId4">
                <a:extLst>
                  <a:ext uri="{A12FA001-AC4F-418D-AE19-62706E023703}">
                    <ahyp:hlinkClr xmlns:ahyp="http://schemas.microsoft.com/office/drawing/2018/hyperlinkcolor" val="tx"/>
                  </a:ext>
                </a:extLst>
              </a:hlinkClick>
            </a:endParaRPr>
          </a:p>
          <a:p>
            <a:pPr>
              <a:lnSpc>
                <a:spcPct val="110000"/>
              </a:lnSpc>
              <a:spcBef>
                <a:spcPts val="0"/>
              </a:spcBef>
              <a:spcAft>
                <a:spcPts val="600"/>
              </a:spcAft>
              <a:defRPr/>
            </a:pPr>
            <a:endParaRPr lang="en-US" sz="1700" dirty="0">
              <a:solidFill>
                <a:srgbClr val="0537FF"/>
              </a:solidFill>
              <a:latin typeface="Arial" panose="020B0604020202020204"/>
              <a:hlinkClick r:id="rId4">
                <a:extLst>
                  <a:ext uri="{A12FA001-AC4F-418D-AE19-62706E023703}">
                    <ahyp:hlinkClr xmlns:ahyp="http://schemas.microsoft.com/office/drawing/2018/hyperlinkcolor" val="tx"/>
                  </a:ext>
                </a:extLst>
              </a:hlinkClick>
            </a:endParaRPr>
          </a:p>
          <a:p>
            <a:pPr>
              <a:lnSpc>
                <a:spcPct val="110000"/>
              </a:lnSpc>
              <a:spcBef>
                <a:spcPts val="0"/>
              </a:spcBef>
              <a:spcAft>
                <a:spcPts val="600"/>
              </a:spcAft>
              <a:defRPr/>
            </a:pPr>
            <a:endParaRPr lang="en-US" sz="1700" dirty="0">
              <a:solidFill>
                <a:srgbClr val="0537FF"/>
              </a:solidFill>
              <a:latin typeface="Arial" panose="020B0604020202020204"/>
              <a:hlinkClick r:id="rId4">
                <a:extLst>
                  <a:ext uri="{A12FA001-AC4F-418D-AE19-62706E023703}">
                    <ahyp:hlinkClr xmlns:ahyp="http://schemas.microsoft.com/office/drawing/2018/hyperlinkcolor" val="tx"/>
                  </a:ext>
                </a:extLst>
              </a:hlinkClick>
            </a:endParaRPr>
          </a:p>
          <a:p>
            <a:pPr>
              <a:lnSpc>
                <a:spcPct val="110000"/>
              </a:lnSpc>
              <a:spcBef>
                <a:spcPts val="0"/>
              </a:spcBef>
              <a:spcAft>
                <a:spcPts val="600"/>
              </a:spcAft>
              <a:defRPr/>
            </a:pPr>
            <a:endParaRPr lang="en-US" sz="1700" dirty="0">
              <a:solidFill>
                <a:srgbClr val="0537FF"/>
              </a:solidFill>
              <a:latin typeface="Arial" panose="020B0604020202020204"/>
              <a:hlinkClick r:id="rId4">
                <a:extLst>
                  <a:ext uri="{A12FA001-AC4F-418D-AE19-62706E023703}">
                    <ahyp:hlinkClr xmlns:ahyp="http://schemas.microsoft.com/office/drawing/2018/hyperlinkcolor" val="tx"/>
                  </a:ext>
                </a:extLst>
              </a:hlinkClick>
            </a:endParaRPr>
          </a:p>
          <a:p>
            <a:pPr>
              <a:lnSpc>
                <a:spcPct val="110000"/>
              </a:lnSpc>
              <a:spcBef>
                <a:spcPts val="0"/>
              </a:spcBef>
              <a:spcAft>
                <a:spcPts val="600"/>
              </a:spcAft>
              <a:defRPr/>
            </a:pPr>
            <a:endParaRPr lang="en-US" sz="1700" dirty="0">
              <a:solidFill>
                <a:srgbClr val="0537FF"/>
              </a:solidFill>
              <a:latin typeface="Arial" panose="020B0604020202020204"/>
              <a:hlinkClick r:id="rId4">
                <a:extLst>
                  <a:ext uri="{A12FA001-AC4F-418D-AE19-62706E023703}">
                    <ahyp:hlinkClr xmlns:ahyp="http://schemas.microsoft.com/office/drawing/2018/hyperlinkcolor" val="tx"/>
                  </a:ext>
                </a:extLst>
              </a:hlinkClick>
            </a:endParaRPr>
          </a:p>
          <a:p>
            <a:pPr>
              <a:lnSpc>
                <a:spcPct val="110000"/>
              </a:lnSpc>
              <a:spcBef>
                <a:spcPts val="0"/>
              </a:spcBef>
              <a:spcAft>
                <a:spcPts val="600"/>
              </a:spcAft>
              <a:defRPr/>
            </a:pPr>
            <a:r>
              <a:rPr kumimoji="0" lang="en-US" sz="1700" i="0" u="none" strike="noStrike" kern="1200" cap="none" spc="0" normalizeH="0" baseline="0" noProof="0" dirty="0">
                <a:ln>
                  <a:noFill/>
                </a:ln>
                <a:solidFill>
                  <a:srgbClr val="0537FF"/>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https://lsic.jhuapl.edu/Resources/Opportunities.php?f=Job</a:t>
            </a:r>
            <a:r>
              <a:rPr lang="en-US" sz="1700" noProof="0" dirty="0">
                <a:solidFill>
                  <a:srgbClr val="0537FF"/>
                </a:solidFill>
                <a:latin typeface="Arial" panose="020B0604020202020204"/>
                <a:hlinkClick r:id="rId4">
                  <a:extLst>
                    <a:ext uri="{A12FA001-AC4F-418D-AE19-62706E023703}">
                      <ahyp:hlinkClr xmlns:ahyp="http://schemas.microsoft.com/office/drawing/2018/hyperlinkcolor" val="tx"/>
                    </a:ext>
                  </a:extLst>
                </a:hlinkClick>
              </a:rPr>
              <a:t>      </a:t>
            </a:r>
            <a:r>
              <a:rPr kumimoji="0" lang="en-US" sz="1700" i="0" u="none" strike="noStrike" kern="1200" cap="none" spc="0" normalizeH="0" baseline="0" noProof="0" dirty="0">
                <a:ln>
                  <a:noFill/>
                </a:ln>
                <a:solidFill>
                  <a:srgbClr val="0537FF"/>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https://lsic.jhuapl.edu/Resources/Funding-Opportunities.php</a:t>
            </a:r>
            <a:endParaRPr lang="en-US" sz="1700" dirty="0">
              <a:solidFill>
                <a:srgbClr val="0537FF"/>
              </a:solidFill>
              <a:latin typeface="Arial" panose="020B0604020202020204"/>
              <a:hlinkClick r:id="rId4">
                <a:extLst>
                  <a:ext uri="{A12FA001-AC4F-418D-AE19-62706E023703}">
                    <ahyp:hlinkClr xmlns:ahyp="http://schemas.microsoft.com/office/drawing/2018/hyperlinkcolor" val="tx"/>
                  </a:ext>
                </a:extLst>
              </a:hlinkClick>
            </a:endParaRPr>
          </a:p>
          <a:p>
            <a:pPr marL="447675" lvl="1" indent="0">
              <a:lnSpc>
                <a:spcPct val="110000"/>
              </a:lnSpc>
              <a:spcBef>
                <a:spcPts val="0"/>
              </a:spcBef>
              <a:spcAft>
                <a:spcPts val="600"/>
              </a:spcAft>
              <a:buNone/>
              <a:defRPr/>
            </a:pPr>
            <a:endParaRPr kumimoji="0" lang="en-US" sz="2000" i="0" u="none" strike="noStrike" kern="1200" cap="none" spc="0" normalizeH="0" baseline="0" noProof="0" dirty="0">
              <a:ln>
                <a:noFill/>
              </a:ln>
              <a:solidFill>
                <a:srgbClr val="0537FF"/>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endParaRPr>
          </a:p>
        </p:txBody>
      </p:sp>
      <p:sp>
        <p:nvSpPr>
          <p:cNvPr id="4" name="Date Placeholder 3"/>
          <p:cNvSpPr>
            <a:spLocks noGrp="1"/>
          </p:cNvSpPr>
          <p:nvPr>
            <p:ph type="dt" sz="half" idx="10"/>
          </p:nvPr>
        </p:nvSpPr>
        <p:spPr/>
        <p:txBody>
          <a:bodyPr/>
          <a:lstStyle/>
          <a:p>
            <a:fld id="{24B93144-C76E-764F-93FB-58C67DB58A80}" type="datetime3">
              <a:rPr lang="en-US" smtClean="0"/>
              <a:t>24 June 2024</a:t>
            </a:fld>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5</a:t>
            </a:fld>
            <a:endParaRPr lang="en-US" dirty="0"/>
          </a:p>
        </p:txBody>
      </p:sp>
    </p:spTree>
    <p:extLst>
      <p:ext uri="{BB962C8B-B14F-4D97-AF65-F5344CB8AC3E}">
        <p14:creationId xmlns:p14="http://schemas.microsoft.com/office/powerpoint/2010/main" val="3792107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5279A78-796D-48DC-9406-30D202D1F576}"/>
              </a:ext>
            </a:extLst>
          </p:cNvPr>
          <p:cNvSpPr/>
          <p:nvPr/>
        </p:nvSpPr>
        <p:spPr>
          <a:xfrm>
            <a:off x="7706697" y="4287084"/>
            <a:ext cx="4223819" cy="20660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2" name="Title 1"/>
          <p:cNvSpPr>
            <a:spLocks noGrp="1"/>
          </p:cNvSpPr>
          <p:nvPr>
            <p:ph type="title"/>
          </p:nvPr>
        </p:nvSpPr>
        <p:spPr>
          <a:xfrm>
            <a:off x="3842331" y="106177"/>
            <a:ext cx="8107599" cy="762000"/>
          </a:xfrm>
        </p:spPr>
        <p:txBody>
          <a:bodyPr>
            <a:noAutofit/>
          </a:bodyPr>
          <a:lstStyle/>
          <a:p>
            <a:r>
              <a:rPr lang="en-US" sz="2400" dirty="0"/>
              <a:t>LSIC Excavation and Construction Focus Area</a:t>
            </a:r>
            <a:br>
              <a:rPr lang="en-US" sz="2400" dirty="0"/>
            </a:br>
            <a:r>
              <a:rPr lang="en-US" sz="2400" dirty="0"/>
              <a:t>Virtual Lunar Launch and Landing</a:t>
            </a:r>
            <a:br>
              <a:rPr lang="en-US" sz="2400" dirty="0"/>
            </a:br>
            <a:r>
              <a:rPr lang="en-US" sz="2400" dirty="0"/>
              <a:t> Facilities Workshop (07/23)</a:t>
            </a:r>
          </a:p>
        </p:txBody>
      </p:sp>
      <p:sp>
        <p:nvSpPr>
          <p:cNvPr id="3" name="Content Placeholder 2"/>
          <p:cNvSpPr>
            <a:spLocks noGrp="1"/>
          </p:cNvSpPr>
          <p:nvPr>
            <p:ph idx="1"/>
          </p:nvPr>
        </p:nvSpPr>
        <p:spPr>
          <a:xfrm>
            <a:off x="288238" y="957471"/>
            <a:ext cx="6530575" cy="5266189"/>
          </a:xfrm>
        </p:spPr>
        <p:txBody>
          <a:bodyPr>
            <a:normAutofit/>
          </a:bodyPr>
          <a:lstStyle/>
          <a:p>
            <a:pPr>
              <a:buFont typeface="Arial" panose="020B0604020202020204" pitchFamily="34" charset="0"/>
              <a:buChar char="•"/>
            </a:pPr>
            <a:r>
              <a:rPr lang="en-US" sz="1400" dirty="0"/>
              <a:t>AGENDA: </a:t>
            </a:r>
          </a:p>
          <a:p>
            <a:pPr marL="742932" lvl="1" indent="-285744">
              <a:buFont typeface="Arial" panose="020B0604020202020204" pitchFamily="34" charset="0"/>
              <a:buChar char="•"/>
            </a:pPr>
            <a:r>
              <a:rPr lang="en-US" sz="1400" dirty="0"/>
              <a:t>Vision for Deploying Landing and Launch Facilities for a sustained presence on the Moon</a:t>
            </a:r>
          </a:p>
          <a:p>
            <a:pPr marL="742932" lvl="1" indent="-285744">
              <a:buFont typeface="Arial" panose="020B0604020202020204" pitchFamily="34" charset="0"/>
              <a:buChar char="•"/>
            </a:pPr>
            <a:r>
              <a:rPr lang="en-US" sz="1400" dirty="0"/>
              <a:t>Top Level Design Expectations for LLF</a:t>
            </a:r>
          </a:p>
          <a:p>
            <a:pPr marL="742932" lvl="1" indent="-285744">
              <a:buFont typeface="Arial" panose="020B0604020202020204" pitchFamily="34" charset="0"/>
              <a:buChar char="•"/>
            </a:pPr>
            <a:r>
              <a:rPr lang="en-US" sz="1400" dirty="0"/>
              <a:t>LLF Trade Space Considerations</a:t>
            </a:r>
          </a:p>
          <a:p>
            <a:pPr marL="742932" lvl="1" indent="-285744">
              <a:buFont typeface="Arial" panose="020B0604020202020204" pitchFamily="34" charset="0"/>
              <a:buChar char="•"/>
            </a:pPr>
            <a:r>
              <a:rPr lang="en-US" sz="1400" dirty="0"/>
              <a:t>State of the Art Landing Pad Analyses - Plume Surface Interaction Analyses and Failure Modes</a:t>
            </a:r>
          </a:p>
          <a:p>
            <a:pPr marL="742932" lvl="1" indent="-285744">
              <a:buFont typeface="Arial" panose="020B0604020202020204" pitchFamily="34" charset="0"/>
              <a:buChar char="•"/>
            </a:pPr>
            <a:r>
              <a:rPr lang="en-US" sz="1400" dirty="0"/>
              <a:t>Construction Options and Supporting Infrastructure</a:t>
            </a:r>
          </a:p>
          <a:p>
            <a:pPr marL="0" indent="0">
              <a:lnSpc>
                <a:spcPct val="110000"/>
              </a:lnSpc>
              <a:spcBef>
                <a:spcPts val="0"/>
              </a:spcBef>
              <a:spcAft>
                <a:spcPts val="600"/>
              </a:spcAft>
              <a:buNone/>
            </a:pPr>
            <a:endParaRPr lang="en-US" sz="2400" b="1" dirty="0"/>
          </a:p>
          <a:p>
            <a:pPr marL="0" indent="0">
              <a:lnSpc>
                <a:spcPct val="110000"/>
              </a:lnSpc>
              <a:spcBef>
                <a:spcPts val="0"/>
              </a:spcBef>
              <a:spcAft>
                <a:spcPts val="600"/>
              </a:spcAft>
              <a:buNone/>
            </a:pPr>
            <a:endParaRPr lang="en-US" sz="3200" b="1" dirty="0"/>
          </a:p>
        </p:txBody>
      </p:sp>
      <p:sp>
        <p:nvSpPr>
          <p:cNvPr id="4" name="Date Placeholder 3"/>
          <p:cNvSpPr>
            <a:spLocks noGrp="1"/>
          </p:cNvSpPr>
          <p:nvPr>
            <p:ph type="dt" sz="half" idx="10"/>
          </p:nvPr>
        </p:nvSpPr>
        <p:spPr/>
        <p:txBody>
          <a:bodyPr/>
          <a:lstStyle/>
          <a:p>
            <a:fld id="{24B93144-C76E-764F-93FB-58C67DB58A80}" type="datetime3">
              <a:rPr lang="en-US" smtClean="0"/>
              <a:t>24 June 2024</a:t>
            </a:fld>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6</a:t>
            </a:fld>
            <a:endParaRPr lang="en-US" dirty="0"/>
          </a:p>
        </p:txBody>
      </p:sp>
      <p:pic>
        <p:nvPicPr>
          <p:cNvPr id="5" name="Picture 4">
            <a:extLst>
              <a:ext uri="{FF2B5EF4-FFF2-40B4-BE49-F238E27FC236}">
                <a16:creationId xmlns:a16="http://schemas.microsoft.com/office/drawing/2014/main" id="{403C0FB2-7D19-BA62-9509-DA9E9C1D4340}"/>
              </a:ext>
            </a:extLst>
          </p:cNvPr>
          <p:cNvPicPr>
            <a:picLocks noChangeAspect="1"/>
          </p:cNvPicPr>
          <p:nvPr/>
        </p:nvPicPr>
        <p:blipFill>
          <a:blip r:embed="rId3"/>
          <a:stretch>
            <a:fillRect/>
          </a:stretch>
        </p:blipFill>
        <p:spPr>
          <a:xfrm>
            <a:off x="7956571" y="4465671"/>
            <a:ext cx="1732280" cy="1732280"/>
          </a:xfrm>
          <a:prstGeom prst="rect">
            <a:avLst/>
          </a:prstGeom>
        </p:spPr>
      </p:pic>
      <p:pic>
        <p:nvPicPr>
          <p:cNvPr id="1028" name="Picture 4" descr="ICON / NASA Project Olympus 3D-Printed Lunar Landing Pad SEArch+">
            <a:extLst>
              <a:ext uri="{FF2B5EF4-FFF2-40B4-BE49-F238E27FC236}">
                <a16:creationId xmlns:a16="http://schemas.microsoft.com/office/drawing/2014/main" id="{D2C3521C-4A66-4D85-A3CD-F4CEFD487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427" y="1280585"/>
            <a:ext cx="4223819" cy="2226855"/>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722BE81-E58B-42D4-BBF4-A6BFD9ABD723}"/>
              </a:ext>
            </a:extLst>
          </p:cNvPr>
          <p:cNvSpPr txBox="1"/>
          <p:nvPr/>
        </p:nvSpPr>
        <p:spPr>
          <a:xfrm>
            <a:off x="7705427" y="3236492"/>
            <a:ext cx="4223819" cy="261610"/>
          </a:xfrm>
          <a:prstGeom prst="rect">
            <a:avLst/>
          </a:prstGeom>
          <a:noFill/>
          <a:ln w="19050">
            <a:noFill/>
          </a:ln>
        </p:spPr>
        <p:txBody>
          <a:bodyPr wrap="square">
            <a:spAutoFit/>
          </a:bodyPr>
          <a:lstStyle/>
          <a:p>
            <a:r>
              <a:rPr lang="en-US" sz="1100" dirty="0">
                <a:solidFill>
                  <a:schemeClr val="bg1"/>
                </a:solidFill>
                <a:latin typeface="Albert Sans"/>
              </a:rPr>
              <a:t>Credit: ICON Technology</a:t>
            </a:r>
            <a:endParaRPr lang="en-US" sz="1100" dirty="0">
              <a:solidFill>
                <a:schemeClr val="bg1"/>
              </a:solidFill>
            </a:endParaRPr>
          </a:p>
        </p:txBody>
      </p:sp>
      <p:sp>
        <p:nvSpPr>
          <p:cNvPr id="13" name="TextBox 12">
            <a:extLst>
              <a:ext uri="{FF2B5EF4-FFF2-40B4-BE49-F238E27FC236}">
                <a16:creationId xmlns:a16="http://schemas.microsoft.com/office/drawing/2014/main" id="{36CDDE82-1520-40A7-9FE0-716181FAD9DE}"/>
              </a:ext>
            </a:extLst>
          </p:cNvPr>
          <p:cNvSpPr txBox="1"/>
          <p:nvPr/>
        </p:nvSpPr>
        <p:spPr>
          <a:xfrm>
            <a:off x="10001233" y="4493702"/>
            <a:ext cx="1732280" cy="1477328"/>
          </a:xfrm>
          <a:prstGeom prst="rect">
            <a:avLst/>
          </a:prstGeom>
          <a:noFill/>
          <a:ln w="19050">
            <a:noFill/>
          </a:ln>
        </p:spPr>
        <p:txBody>
          <a:bodyPr wrap="square">
            <a:spAutoFit/>
          </a:bodyPr>
          <a:lstStyle/>
          <a:p>
            <a:pPr indent="-7938" algn="ctr"/>
            <a:r>
              <a:rPr lang="en-US" b="1" dirty="0">
                <a:solidFill>
                  <a:srgbClr val="73FEFF"/>
                </a:solidFill>
              </a:rPr>
              <a:t>Registration is free and required – Closes July 11</a:t>
            </a:r>
            <a:r>
              <a:rPr lang="en-US" b="1" baseline="30000" dirty="0">
                <a:solidFill>
                  <a:srgbClr val="73FEFF"/>
                </a:solidFill>
              </a:rPr>
              <a:t>th </a:t>
            </a:r>
            <a:endParaRPr lang="en-US" b="1" dirty="0">
              <a:solidFill>
                <a:srgbClr val="73FEFF"/>
              </a:solidFill>
            </a:endParaRPr>
          </a:p>
        </p:txBody>
      </p:sp>
      <p:grpSp>
        <p:nvGrpSpPr>
          <p:cNvPr id="21" name="Group 20">
            <a:extLst>
              <a:ext uri="{FF2B5EF4-FFF2-40B4-BE49-F238E27FC236}">
                <a16:creationId xmlns:a16="http://schemas.microsoft.com/office/drawing/2014/main" id="{74A6C032-5610-4CE5-A062-E7AA117C16CD}"/>
              </a:ext>
            </a:extLst>
          </p:cNvPr>
          <p:cNvGrpSpPr/>
          <p:nvPr/>
        </p:nvGrpSpPr>
        <p:grpSpPr>
          <a:xfrm>
            <a:off x="615721" y="3131080"/>
            <a:ext cx="1130075" cy="1375759"/>
            <a:chOff x="274928" y="3818956"/>
            <a:chExt cx="1130075" cy="1375759"/>
          </a:xfrm>
        </p:grpSpPr>
        <p:pic>
          <p:nvPicPr>
            <p:cNvPr id="1030" name="Picture 6" descr="Mark W. Hilburger">
              <a:extLst>
                <a:ext uri="{FF2B5EF4-FFF2-40B4-BE49-F238E27FC236}">
                  <a16:creationId xmlns:a16="http://schemas.microsoft.com/office/drawing/2014/main" id="{3B579459-410F-4B9C-AC19-BB10898291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765" y="3818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2CF50EF-A515-4643-8B19-85E5489A38BF}"/>
                </a:ext>
              </a:extLst>
            </p:cNvPr>
            <p:cNvSpPr txBox="1"/>
            <p:nvPr/>
          </p:nvSpPr>
          <p:spPr>
            <a:xfrm>
              <a:off x="274928" y="4763828"/>
              <a:ext cx="1130075" cy="430887"/>
            </a:xfrm>
            <a:prstGeom prst="rect">
              <a:avLst/>
            </a:prstGeom>
            <a:noFill/>
            <a:ln w="19050">
              <a:noFill/>
            </a:ln>
          </p:spPr>
          <p:txBody>
            <a:bodyPr wrap="square">
              <a:spAutoFit/>
            </a:bodyPr>
            <a:lstStyle/>
            <a:p>
              <a:pPr algn="ctr"/>
              <a:r>
                <a:rPr lang="en-US" sz="1100" dirty="0">
                  <a:solidFill>
                    <a:schemeClr val="bg1"/>
                  </a:solidFill>
                </a:rPr>
                <a:t>Mark Hilburger</a:t>
              </a:r>
            </a:p>
            <a:p>
              <a:pPr algn="ctr"/>
              <a:r>
                <a:rPr lang="en-US" sz="1100" dirty="0">
                  <a:solidFill>
                    <a:schemeClr val="bg1"/>
                  </a:solidFill>
                </a:rPr>
                <a:t>(NASA-LARC)</a:t>
              </a:r>
            </a:p>
          </p:txBody>
        </p:sp>
      </p:grpSp>
      <p:grpSp>
        <p:nvGrpSpPr>
          <p:cNvPr id="22" name="Group 21">
            <a:extLst>
              <a:ext uri="{FF2B5EF4-FFF2-40B4-BE49-F238E27FC236}">
                <a16:creationId xmlns:a16="http://schemas.microsoft.com/office/drawing/2014/main" id="{AA1B65C8-8CB0-4A51-9E91-976D7ED6AF8C}"/>
              </a:ext>
            </a:extLst>
          </p:cNvPr>
          <p:cNvGrpSpPr/>
          <p:nvPr/>
        </p:nvGrpSpPr>
        <p:grpSpPr>
          <a:xfrm>
            <a:off x="1978751" y="3131079"/>
            <a:ext cx="1130075" cy="1375758"/>
            <a:chOff x="1516128" y="3818956"/>
            <a:chExt cx="1130075" cy="1375758"/>
          </a:xfrm>
        </p:grpSpPr>
        <p:sp>
          <p:nvSpPr>
            <p:cNvPr id="17" name="TextBox 16">
              <a:extLst>
                <a:ext uri="{FF2B5EF4-FFF2-40B4-BE49-F238E27FC236}">
                  <a16:creationId xmlns:a16="http://schemas.microsoft.com/office/drawing/2014/main" id="{8B19B451-E6AF-430B-988D-3F211BFB4694}"/>
                </a:ext>
              </a:extLst>
            </p:cNvPr>
            <p:cNvSpPr txBox="1"/>
            <p:nvPr/>
          </p:nvSpPr>
          <p:spPr>
            <a:xfrm>
              <a:off x="1516128" y="4763827"/>
              <a:ext cx="1130075" cy="430887"/>
            </a:xfrm>
            <a:prstGeom prst="rect">
              <a:avLst/>
            </a:prstGeom>
            <a:noFill/>
            <a:ln w="19050">
              <a:noFill/>
            </a:ln>
          </p:spPr>
          <p:txBody>
            <a:bodyPr wrap="square">
              <a:spAutoFit/>
            </a:bodyPr>
            <a:lstStyle/>
            <a:p>
              <a:pPr algn="ctr"/>
              <a:r>
                <a:rPr lang="en-US" sz="1100" dirty="0">
                  <a:solidFill>
                    <a:schemeClr val="bg1"/>
                  </a:solidFill>
                </a:rPr>
                <a:t>Michelle Munk</a:t>
              </a:r>
            </a:p>
            <a:p>
              <a:pPr algn="ctr"/>
              <a:r>
                <a:rPr lang="en-US" sz="1100" dirty="0">
                  <a:solidFill>
                    <a:schemeClr val="bg1"/>
                  </a:solidFill>
                </a:rPr>
                <a:t>(NASA-HQ)</a:t>
              </a:r>
            </a:p>
          </p:txBody>
        </p:sp>
        <p:pic>
          <p:nvPicPr>
            <p:cNvPr id="1032" name="Picture 8" descr="Michelle Munk">
              <a:extLst>
                <a:ext uri="{FF2B5EF4-FFF2-40B4-BE49-F238E27FC236}">
                  <a16:creationId xmlns:a16="http://schemas.microsoft.com/office/drawing/2014/main" id="{9361E946-6910-4C41-BA32-BD868A33C8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938" r="15938"/>
            <a:stretch/>
          </p:blipFill>
          <p:spPr bwMode="auto">
            <a:xfrm>
              <a:off x="1623966" y="3818956"/>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16C1025E-0984-4A1C-B5A1-A62F04F72D54}"/>
              </a:ext>
            </a:extLst>
          </p:cNvPr>
          <p:cNvGrpSpPr/>
          <p:nvPr/>
        </p:nvGrpSpPr>
        <p:grpSpPr>
          <a:xfrm>
            <a:off x="3341781" y="3131082"/>
            <a:ext cx="1057959" cy="1363691"/>
            <a:chOff x="2818884" y="3818956"/>
            <a:chExt cx="1057959" cy="1363691"/>
          </a:xfrm>
        </p:grpSpPr>
        <p:pic>
          <p:nvPicPr>
            <p:cNvPr id="1034" name="Picture 10" descr="Moon dust &amp; flying to Mars: South Australia celebrates international space  partnership - Innovation &amp; Collaboration Centre">
              <a:extLst>
                <a:ext uri="{FF2B5EF4-FFF2-40B4-BE49-F238E27FC236}">
                  <a16:creationId xmlns:a16="http://schemas.microsoft.com/office/drawing/2014/main" id="{170824FA-C059-4CF0-BA15-4EEF3699B0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648" r="20648"/>
            <a:stretch/>
          </p:blipFill>
          <p:spPr bwMode="auto">
            <a:xfrm>
              <a:off x="2890663" y="3818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4E9FF8A-6978-4C45-BCFE-F51A533EC749}"/>
                </a:ext>
              </a:extLst>
            </p:cNvPr>
            <p:cNvSpPr txBox="1"/>
            <p:nvPr/>
          </p:nvSpPr>
          <p:spPr>
            <a:xfrm>
              <a:off x="2818884" y="4751760"/>
              <a:ext cx="1057959" cy="430887"/>
            </a:xfrm>
            <a:prstGeom prst="rect">
              <a:avLst/>
            </a:prstGeom>
            <a:noFill/>
            <a:ln w="19050">
              <a:noFill/>
            </a:ln>
          </p:spPr>
          <p:txBody>
            <a:bodyPr wrap="square">
              <a:spAutoFit/>
            </a:bodyPr>
            <a:lstStyle/>
            <a:p>
              <a:pPr algn="ctr"/>
              <a:r>
                <a:rPr lang="en-US" sz="1100" dirty="0">
                  <a:solidFill>
                    <a:schemeClr val="bg1"/>
                  </a:solidFill>
                </a:rPr>
                <a:t>Sam Ximenes</a:t>
              </a:r>
            </a:p>
            <a:p>
              <a:pPr algn="ctr"/>
              <a:r>
                <a:rPr lang="en-US" sz="1100" dirty="0">
                  <a:solidFill>
                    <a:schemeClr val="bg1"/>
                  </a:solidFill>
                </a:rPr>
                <a:t>(</a:t>
              </a:r>
              <a:r>
                <a:rPr lang="en-US" sz="1100" dirty="0" err="1">
                  <a:solidFill>
                    <a:schemeClr val="bg1"/>
                  </a:solidFill>
                </a:rPr>
                <a:t>Astroport</a:t>
              </a:r>
              <a:r>
                <a:rPr lang="en-US" sz="1100" dirty="0">
                  <a:solidFill>
                    <a:schemeClr val="bg1"/>
                  </a:solidFill>
                </a:rPr>
                <a:t>)</a:t>
              </a:r>
            </a:p>
          </p:txBody>
        </p:sp>
      </p:grpSp>
      <p:grpSp>
        <p:nvGrpSpPr>
          <p:cNvPr id="28" name="Group 27">
            <a:extLst>
              <a:ext uri="{FF2B5EF4-FFF2-40B4-BE49-F238E27FC236}">
                <a16:creationId xmlns:a16="http://schemas.microsoft.com/office/drawing/2014/main" id="{78F31405-2BA9-4579-88AA-A862AEFB7564}"/>
              </a:ext>
            </a:extLst>
          </p:cNvPr>
          <p:cNvGrpSpPr/>
          <p:nvPr/>
        </p:nvGrpSpPr>
        <p:grpSpPr>
          <a:xfrm>
            <a:off x="4603985" y="3131084"/>
            <a:ext cx="1261107" cy="1345287"/>
            <a:chOff x="3932538" y="3818958"/>
            <a:chExt cx="1261107" cy="1345287"/>
          </a:xfrm>
        </p:grpSpPr>
        <p:pic>
          <p:nvPicPr>
            <p:cNvPr id="1036" name="Picture 12" descr="UCF Planetary Scientist's Innovations Help Pave the Way for Economic  Activity Beyond Earth | University of Central Florida News">
              <a:extLst>
                <a:ext uri="{FF2B5EF4-FFF2-40B4-BE49-F238E27FC236}">
                  <a16:creationId xmlns:a16="http://schemas.microsoft.com/office/drawing/2014/main" id="{77F5E771-500D-4B06-A132-2383B77F4B7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667" r="16667"/>
            <a:stretch/>
          </p:blipFill>
          <p:spPr bwMode="auto">
            <a:xfrm>
              <a:off x="4069084" y="381895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7A79D82-570F-4383-A4D1-2FA55C0C72C3}"/>
                </a:ext>
              </a:extLst>
            </p:cNvPr>
            <p:cNvSpPr txBox="1"/>
            <p:nvPr/>
          </p:nvSpPr>
          <p:spPr>
            <a:xfrm>
              <a:off x="3932538" y="4733358"/>
              <a:ext cx="1261107" cy="430887"/>
            </a:xfrm>
            <a:prstGeom prst="rect">
              <a:avLst/>
            </a:prstGeom>
            <a:noFill/>
            <a:ln w="19050">
              <a:noFill/>
            </a:ln>
          </p:spPr>
          <p:txBody>
            <a:bodyPr wrap="square">
              <a:spAutoFit/>
            </a:bodyPr>
            <a:lstStyle/>
            <a:p>
              <a:pPr algn="ctr"/>
              <a:r>
                <a:rPr lang="en-US" sz="1100" dirty="0">
                  <a:solidFill>
                    <a:schemeClr val="bg1"/>
                  </a:solidFill>
                </a:rPr>
                <a:t>Phil Metzger</a:t>
              </a:r>
            </a:p>
            <a:p>
              <a:pPr algn="ctr"/>
              <a:r>
                <a:rPr lang="en-US" sz="1100" dirty="0">
                  <a:solidFill>
                    <a:schemeClr val="bg1"/>
                  </a:solidFill>
                </a:rPr>
                <a:t>(Univ Central FL)</a:t>
              </a:r>
            </a:p>
          </p:txBody>
        </p:sp>
      </p:grpSp>
      <p:grpSp>
        <p:nvGrpSpPr>
          <p:cNvPr id="31" name="Group 30">
            <a:extLst>
              <a:ext uri="{FF2B5EF4-FFF2-40B4-BE49-F238E27FC236}">
                <a16:creationId xmlns:a16="http://schemas.microsoft.com/office/drawing/2014/main" id="{972901B7-58E3-476D-98D3-B098A34FB822}"/>
              </a:ext>
            </a:extLst>
          </p:cNvPr>
          <p:cNvGrpSpPr/>
          <p:nvPr/>
        </p:nvGrpSpPr>
        <p:grpSpPr>
          <a:xfrm>
            <a:off x="5762767" y="3131081"/>
            <a:ext cx="1631547" cy="1514566"/>
            <a:chOff x="5421974" y="3818957"/>
            <a:chExt cx="1631546" cy="1514565"/>
          </a:xfrm>
        </p:grpSpPr>
        <p:sp>
          <p:nvSpPr>
            <p:cNvPr id="27" name="TextBox 26">
              <a:extLst>
                <a:ext uri="{FF2B5EF4-FFF2-40B4-BE49-F238E27FC236}">
                  <a16:creationId xmlns:a16="http://schemas.microsoft.com/office/drawing/2014/main" id="{0F078C0D-6F46-47D8-A490-58A58C2D3AB7}"/>
                </a:ext>
              </a:extLst>
            </p:cNvPr>
            <p:cNvSpPr txBox="1"/>
            <p:nvPr/>
          </p:nvSpPr>
          <p:spPr>
            <a:xfrm>
              <a:off x="5421974" y="4733358"/>
              <a:ext cx="1631546" cy="600164"/>
            </a:xfrm>
            <a:prstGeom prst="rect">
              <a:avLst/>
            </a:prstGeom>
            <a:noFill/>
            <a:ln w="19050">
              <a:noFill/>
            </a:ln>
          </p:spPr>
          <p:txBody>
            <a:bodyPr wrap="square">
              <a:spAutoFit/>
            </a:bodyPr>
            <a:lstStyle/>
            <a:p>
              <a:pPr algn="ctr"/>
              <a:r>
                <a:rPr lang="en-US" sz="1100" dirty="0">
                  <a:solidFill>
                    <a:schemeClr val="bg1"/>
                  </a:solidFill>
                </a:rPr>
                <a:t>Ian Jehn</a:t>
              </a:r>
            </a:p>
            <a:p>
              <a:pPr algn="ctr"/>
              <a:r>
                <a:rPr lang="en-US" sz="1100" dirty="0">
                  <a:solidFill>
                    <a:schemeClr val="bg1"/>
                  </a:solidFill>
                </a:rPr>
                <a:t>(Colorado School of Mines)</a:t>
              </a:r>
            </a:p>
          </p:txBody>
        </p:sp>
        <p:pic>
          <p:nvPicPr>
            <p:cNvPr id="1038" name="Picture 14" descr="Ian Jehn, PE, SE, MSI">
              <a:extLst>
                <a:ext uri="{FF2B5EF4-FFF2-40B4-BE49-F238E27FC236}">
                  <a16:creationId xmlns:a16="http://schemas.microsoft.com/office/drawing/2014/main" id="{F94CB3A4-BB8C-4E08-908B-DDBA5E919F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2765" y="381895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3543FCCE-5B9D-470B-BB48-019D9EC8BCF8}"/>
              </a:ext>
            </a:extLst>
          </p:cNvPr>
          <p:cNvGrpSpPr/>
          <p:nvPr/>
        </p:nvGrpSpPr>
        <p:grpSpPr>
          <a:xfrm>
            <a:off x="610508" y="4606287"/>
            <a:ext cx="1130075" cy="1346620"/>
            <a:chOff x="274928" y="5294160"/>
            <a:chExt cx="1130075" cy="1346619"/>
          </a:xfrm>
        </p:grpSpPr>
        <p:sp>
          <p:nvSpPr>
            <p:cNvPr id="30" name="TextBox 29">
              <a:extLst>
                <a:ext uri="{FF2B5EF4-FFF2-40B4-BE49-F238E27FC236}">
                  <a16:creationId xmlns:a16="http://schemas.microsoft.com/office/drawing/2014/main" id="{2B50F5B0-2753-44B9-B438-BD3848934213}"/>
                </a:ext>
              </a:extLst>
            </p:cNvPr>
            <p:cNvSpPr txBox="1"/>
            <p:nvPr/>
          </p:nvSpPr>
          <p:spPr>
            <a:xfrm>
              <a:off x="274928" y="6209892"/>
              <a:ext cx="1130075" cy="430887"/>
            </a:xfrm>
            <a:prstGeom prst="rect">
              <a:avLst/>
            </a:prstGeom>
            <a:noFill/>
            <a:ln w="19050">
              <a:noFill/>
            </a:ln>
          </p:spPr>
          <p:txBody>
            <a:bodyPr wrap="square">
              <a:spAutoFit/>
            </a:bodyPr>
            <a:lstStyle/>
            <a:p>
              <a:pPr algn="ctr"/>
              <a:r>
                <a:rPr lang="en-US" sz="1100" dirty="0">
                  <a:solidFill>
                    <a:schemeClr val="bg1"/>
                  </a:solidFill>
                </a:rPr>
                <a:t>Evan Jensen</a:t>
              </a:r>
            </a:p>
            <a:p>
              <a:pPr algn="ctr"/>
              <a:r>
                <a:rPr lang="en-US" sz="1100" dirty="0">
                  <a:solidFill>
                    <a:schemeClr val="bg1"/>
                  </a:solidFill>
                </a:rPr>
                <a:t>(ICON)</a:t>
              </a:r>
            </a:p>
          </p:txBody>
        </p:sp>
        <p:pic>
          <p:nvPicPr>
            <p:cNvPr id="1040" name="Picture 16" descr="Evan Jensen">
              <a:extLst>
                <a:ext uri="{FF2B5EF4-FFF2-40B4-BE49-F238E27FC236}">
                  <a16:creationId xmlns:a16="http://schemas.microsoft.com/office/drawing/2014/main" id="{5287AD24-F9D3-4451-BCCA-578E435B55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765" y="5294160"/>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D73DB485-2F8C-4B01-BF77-AE3AC85AD421}"/>
              </a:ext>
            </a:extLst>
          </p:cNvPr>
          <p:cNvGrpSpPr/>
          <p:nvPr/>
        </p:nvGrpSpPr>
        <p:grpSpPr>
          <a:xfrm>
            <a:off x="1983771" y="4606287"/>
            <a:ext cx="1130075" cy="1346620"/>
            <a:chOff x="1524588" y="5294160"/>
            <a:chExt cx="1130075" cy="1346619"/>
          </a:xfrm>
        </p:grpSpPr>
        <p:sp>
          <p:nvSpPr>
            <p:cNvPr id="32" name="TextBox 31">
              <a:extLst>
                <a:ext uri="{FF2B5EF4-FFF2-40B4-BE49-F238E27FC236}">
                  <a16:creationId xmlns:a16="http://schemas.microsoft.com/office/drawing/2014/main" id="{0A479782-2C9A-48CA-8463-235D2DB6EFE4}"/>
                </a:ext>
              </a:extLst>
            </p:cNvPr>
            <p:cNvSpPr txBox="1"/>
            <p:nvPr/>
          </p:nvSpPr>
          <p:spPr>
            <a:xfrm>
              <a:off x="1524588" y="6209892"/>
              <a:ext cx="1130075" cy="430887"/>
            </a:xfrm>
            <a:prstGeom prst="rect">
              <a:avLst/>
            </a:prstGeom>
            <a:noFill/>
            <a:ln w="19050">
              <a:noFill/>
            </a:ln>
          </p:spPr>
          <p:txBody>
            <a:bodyPr wrap="square">
              <a:spAutoFit/>
            </a:bodyPr>
            <a:lstStyle/>
            <a:p>
              <a:pPr algn="ctr"/>
              <a:r>
                <a:rPr lang="en-US" sz="1100" dirty="0">
                  <a:solidFill>
                    <a:schemeClr val="bg1"/>
                  </a:solidFill>
                </a:rPr>
                <a:t>Jason Foley</a:t>
              </a:r>
            </a:p>
            <a:p>
              <a:pPr algn="ctr"/>
              <a:r>
                <a:rPr lang="en-US" sz="1100" dirty="0">
                  <a:solidFill>
                    <a:schemeClr val="bg1"/>
                  </a:solidFill>
                </a:rPr>
                <a:t>(AFRL)</a:t>
              </a:r>
            </a:p>
          </p:txBody>
        </p:sp>
        <p:pic>
          <p:nvPicPr>
            <p:cNvPr id="1042" name="Picture 18" descr="Jason Foley">
              <a:extLst>
                <a:ext uri="{FF2B5EF4-FFF2-40B4-BE49-F238E27FC236}">
                  <a16:creationId xmlns:a16="http://schemas.microsoft.com/office/drawing/2014/main" id="{CF2DBB3B-6AF3-4A44-8ADE-C99A59776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0043" y="5294160"/>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00F6FAAE-FF7B-4E62-A27B-46382EC735F1}"/>
              </a:ext>
            </a:extLst>
          </p:cNvPr>
          <p:cNvGrpSpPr/>
          <p:nvPr/>
        </p:nvGrpSpPr>
        <p:grpSpPr>
          <a:xfrm>
            <a:off x="3357034" y="4606287"/>
            <a:ext cx="1130075" cy="1346620"/>
            <a:chOff x="3094955" y="5294160"/>
            <a:chExt cx="1130075" cy="1346619"/>
          </a:xfrm>
        </p:grpSpPr>
        <p:pic>
          <p:nvPicPr>
            <p:cNvPr id="1044" name="Picture 20" descr="Expert in Industry of Outer Space, Greg Autry Joins Thunderbird School of  Global Management at ASU">
              <a:extLst>
                <a:ext uri="{FF2B5EF4-FFF2-40B4-BE49-F238E27FC236}">
                  <a16:creationId xmlns:a16="http://schemas.microsoft.com/office/drawing/2014/main" id="{3EC3A504-C550-420E-955F-87B0977D1F3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78" r="1978" b="23166"/>
            <a:stretch/>
          </p:blipFill>
          <p:spPr bwMode="auto">
            <a:xfrm>
              <a:off x="3282513" y="529416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08813DB-E3FD-49E6-A815-89592C515BDC}"/>
                </a:ext>
              </a:extLst>
            </p:cNvPr>
            <p:cNvSpPr txBox="1"/>
            <p:nvPr/>
          </p:nvSpPr>
          <p:spPr>
            <a:xfrm>
              <a:off x="3094955" y="6209892"/>
              <a:ext cx="1130075" cy="430887"/>
            </a:xfrm>
            <a:prstGeom prst="rect">
              <a:avLst/>
            </a:prstGeom>
            <a:noFill/>
            <a:ln w="19050">
              <a:noFill/>
            </a:ln>
          </p:spPr>
          <p:txBody>
            <a:bodyPr wrap="square">
              <a:spAutoFit/>
            </a:bodyPr>
            <a:lstStyle/>
            <a:p>
              <a:pPr algn="ctr"/>
              <a:r>
                <a:rPr lang="en-US" sz="1100" dirty="0">
                  <a:solidFill>
                    <a:schemeClr val="bg1"/>
                  </a:solidFill>
                </a:rPr>
                <a:t>Greg Autry</a:t>
              </a:r>
            </a:p>
            <a:p>
              <a:pPr algn="ctr"/>
              <a:r>
                <a:rPr lang="en-US" sz="1100" dirty="0">
                  <a:solidFill>
                    <a:schemeClr val="bg1"/>
                  </a:solidFill>
                </a:rPr>
                <a:t>(ASU)</a:t>
              </a:r>
            </a:p>
          </p:txBody>
        </p:sp>
      </p:grpSp>
      <p:grpSp>
        <p:nvGrpSpPr>
          <p:cNvPr id="39" name="Group 38">
            <a:extLst>
              <a:ext uri="{FF2B5EF4-FFF2-40B4-BE49-F238E27FC236}">
                <a16:creationId xmlns:a16="http://schemas.microsoft.com/office/drawing/2014/main" id="{FAD7A80F-BD3D-4989-9F01-E85314E4C15B}"/>
              </a:ext>
            </a:extLst>
          </p:cNvPr>
          <p:cNvGrpSpPr/>
          <p:nvPr/>
        </p:nvGrpSpPr>
        <p:grpSpPr>
          <a:xfrm>
            <a:off x="4511631" y="4606286"/>
            <a:ext cx="1567407" cy="1346619"/>
            <a:chOff x="4348564" y="5294160"/>
            <a:chExt cx="1567406" cy="1346619"/>
          </a:xfrm>
        </p:grpSpPr>
        <p:pic>
          <p:nvPicPr>
            <p:cNvPr id="1046" name="Picture 22" descr="TechFest XVII Keynote Speaker – Crooms BAC">
              <a:extLst>
                <a:ext uri="{FF2B5EF4-FFF2-40B4-BE49-F238E27FC236}">
                  <a16:creationId xmlns:a16="http://schemas.microsoft.com/office/drawing/2014/main" id="{E808C7A3-4EDA-4132-8159-994483D64F5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0012" b="10012"/>
            <a:stretch/>
          </p:blipFill>
          <p:spPr bwMode="auto">
            <a:xfrm>
              <a:off x="4656726" y="529416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DCD5F648-20B1-4679-999E-C6CDF0349495}"/>
                </a:ext>
              </a:extLst>
            </p:cNvPr>
            <p:cNvSpPr txBox="1"/>
            <p:nvPr/>
          </p:nvSpPr>
          <p:spPr>
            <a:xfrm>
              <a:off x="4348564" y="6209892"/>
              <a:ext cx="1567406" cy="430887"/>
            </a:xfrm>
            <a:prstGeom prst="rect">
              <a:avLst/>
            </a:prstGeom>
            <a:noFill/>
            <a:ln w="19050">
              <a:noFill/>
            </a:ln>
          </p:spPr>
          <p:txBody>
            <a:bodyPr wrap="square">
              <a:spAutoFit/>
            </a:bodyPr>
            <a:lstStyle/>
            <a:p>
              <a:pPr algn="ctr"/>
              <a:r>
                <a:rPr lang="en-US" sz="1100" dirty="0">
                  <a:solidFill>
                    <a:schemeClr val="bg1"/>
                  </a:solidFill>
                </a:rPr>
                <a:t>Brandon Dotson</a:t>
              </a:r>
            </a:p>
            <a:p>
              <a:pPr algn="ctr"/>
              <a:r>
                <a:rPr lang="en-US" sz="1100" dirty="0">
                  <a:solidFill>
                    <a:schemeClr val="bg1"/>
                  </a:solidFill>
                </a:rPr>
                <a:t>(Univ Central FL)</a:t>
              </a:r>
            </a:p>
          </p:txBody>
        </p:sp>
      </p:grpSp>
      <p:sp>
        <p:nvSpPr>
          <p:cNvPr id="56" name="TextBox 55">
            <a:extLst>
              <a:ext uri="{FF2B5EF4-FFF2-40B4-BE49-F238E27FC236}">
                <a16:creationId xmlns:a16="http://schemas.microsoft.com/office/drawing/2014/main" id="{7E48B011-7ACF-42FD-B91C-D7276FE67289}"/>
              </a:ext>
            </a:extLst>
          </p:cNvPr>
          <p:cNvSpPr txBox="1"/>
          <p:nvPr/>
        </p:nvSpPr>
        <p:spPr>
          <a:xfrm>
            <a:off x="5995722" y="5535786"/>
            <a:ext cx="1130075" cy="430887"/>
          </a:xfrm>
          <a:prstGeom prst="rect">
            <a:avLst/>
          </a:prstGeom>
          <a:noFill/>
          <a:ln w="19050">
            <a:noFill/>
          </a:ln>
        </p:spPr>
        <p:txBody>
          <a:bodyPr wrap="square">
            <a:spAutoFit/>
          </a:bodyPr>
          <a:lstStyle/>
          <a:p>
            <a:pPr algn="ctr"/>
            <a:r>
              <a:rPr lang="en-US" sz="1100" dirty="0">
                <a:solidFill>
                  <a:schemeClr val="bg1"/>
                </a:solidFill>
              </a:rPr>
              <a:t>Kevin Cannon</a:t>
            </a:r>
          </a:p>
          <a:p>
            <a:pPr algn="ctr"/>
            <a:r>
              <a:rPr lang="en-US" sz="1100" dirty="0">
                <a:solidFill>
                  <a:schemeClr val="bg1"/>
                </a:solidFill>
              </a:rPr>
              <a:t>(Ethos Space)</a:t>
            </a:r>
          </a:p>
        </p:txBody>
      </p:sp>
      <p:sp>
        <p:nvSpPr>
          <p:cNvPr id="43" name="Rectangle 42">
            <a:extLst>
              <a:ext uri="{FF2B5EF4-FFF2-40B4-BE49-F238E27FC236}">
                <a16:creationId xmlns:a16="http://schemas.microsoft.com/office/drawing/2014/main" id="{C5DA9D52-5970-42A3-8C3D-573705AFDD5C}"/>
              </a:ext>
            </a:extLst>
          </p:cNvPr>
          <p:cNvSpPr/>
          <p:nvPr/>
        </p:nvSpPr>
        <p:spPr>
          <a:xfrm>
            <a:off x="7706697" y="3671452"/>
            <a:ext cx="4223819" cy="46823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44" name="TextBox 43">
            <a:extLst>
              <a:ext uri="{FF2B5EF4-FFF2-40B4-BE49-F238E27FC236}">
                <a16:creationId xmlns:a16="http://schemas.microsoft.com/office/drawing/2014/main" id="{1F1DE24D-3806-4CEB-B22C-3F12728189F3}"/>
              </a:ext>
            </a:extLst>
          </p:cNvPr>
          <p:cNvSpPr txBox="1"/>
          <p:nvPr/>
        </p:nvSpPr>
        <p:spPr>
          <a:xfrm>
            <a:off x="7706697" y="3712343"/>
            <a:ext cx="4243231" cy="400110"/>
          </a:xfrm>
          <a:prstGeom prst="rect">
            <a:avLst/>
          </a:prstGeom>
          <a:noFill/>
          <a:ln w="19050">
            <a:noFill/>
          </a:ln>
        </p:spPr>
        <p:txBody>
          <a:bodyPr wrap="square">
            <a:spAutoFit/>
          </a:bodyPr>
          <a:lstStyle/>
          <a:p>
            <a:pPr algn="ctr"/>
            <a:r>
              <a:rPr lang="en-US" sz="2000" dirty="0">
                <a:solidFill>
                  <a:schemeClr val="bg1"/>
                </a:solidFill>
              </a:rPr>
              <a:t>Join LSIC - LSIC.JHUAPL.EDU</a:t>
            </a:r>
          </a:p>
        </p:txBody>
      </p:sp>
      <p:sp>
        <p:nvSpPr>
          <p:cNvPr id="45" name="TextBox 44">
            <a:extLst>
              <a:ext uri="{FF2B5EF4-FFF2-40B4-BE49-F238E27FC236}">
                <a16:creationId xmlns:a16="http://schemas.microsoft.com/office/drawing/2014/main" id="{65662014-C43B-46D6-B0E4-ACDEBD35FA51}"/>
              </a:ext>
            </a:extLst>
          </p:cNvPr>
          <p:cNvSpPr txBox="1"/>
          <p:nvPr/>
        </p:nvSpPr>
        <p:spPr>
          <a:xfrm>
            <a:off x="187504" y="6027395"/>
            <a:ext cx="7394253" cy="307777"/>
          </a:xfrm>
          <a:prstGeom prst="rect">
            <a:avLst/>
          </a:prstGeom>
          <a:noFill/>
          <a:ln w="19050">
            <a:noFill/>
          </a:ln>
        </p:spPr>
        <p:txBody>
          <a:bodyPr wrap="square">
            <a:spAutoFit/>
          </a:bodyPr>
          <a:lstStyle/>
          <a:p>
            <a:r>
              <a:rPr lang="en-US" sz="1400" dirty="0">
                <a:solidFill>
                  <a:schemeClr val="bg1"/>
                </a:solidFill>
              </a:rPr>
              <a:t>Interested in Presenting? Email </a:t>
            </a:r>
            <a:r>
              <a:rPr lang="en-US" sz="1400" dirty="0">
                <a:solidFill>
                  <a:schemeClr val="bg1"/>
                </a:solidFill>
                <a:hlinkClick r:id="rId14">
                  <a:extLst>
                    <a:ext uri="{A12FA001-AC4F-418D-AE19-62706E023703}">
                      <ahyp:hlinkClr xmlns:ahyp="http://schemas.microsoft.com/office/drawing/2018/hyperlinkcolor" val="tx"/>
                    </a:ext>
                  </a:extLst>
                </a:hlinkClick>
              </a:rPr>
              <a:t>Jibu.Abraham@jhuapl.edu</a:t>
            </a:r>
            <a:r>
              <a:rPr lang="en-US" sz="1400" dirty="0">
                <a:solidFill>
                  <a:schemeClr val="bg1"/>
                </a:solidFill>
              </a:rPr>
              <a:t> or </a:t>
            </a:r>
            <a:r>
              <a:rPr lang="en-US" sz="1400" dirty="0">
                <a:solidFill>
                  <a:schemeClr val="bg1"/>
                </a:solidFill>
                <a:hlinkClick r:id="rId15">
                  <a:extLst>
                    <a:ext uri="{A12FA001-AC4F-418D-AE19-62706E023703}">
                      <ahyp:hlinkClr xmlns:ahyp="http://schemas.microsoft.com/office/drawing/2018/hyperlinkcolor" val="tx"/>
                    </a:ext>
                  </a:extLst>
                </a:hlinkClick>
              </a:rPr>
              <a:t>Sarah.Hasnain@jhuapl.edu</a:t>
            </a:r>
            <a:r>
              <a:rPr lang="en-US" sz="1400" dirty="0">
                <a:solidFill>
                  <a:schemeClr val="bg1"/>
                </a:solidFill>
              </a:rPr>
              <a:t> </a:t>
            </a:r>
          </a:p>
        </p:txBody>
      </p:sp>
      <p:pic>
        <p:nvPicPr>
          <p:cNvPr id="1026" name="Picture 2" descr="Dr. Kevin Cannon | The Space Show">
            <a:extLst>
              <a:ext uri="{FF2B5EF4-FFF2-40B4-BE49-F238E27FC236}">
                <a16:creationId xmlns:a16="http://schemas.microsoft.com/office/drawing/2014/main" id="{0C304BD7-F1C0-498E-8EED-69686D9617A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4993" y="4606285"/>
            <a:ext cx="929499" cy="929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109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9AA6A-1AAC-DEC8-5996-D0C435EA2495}"/>
              </a:ext>
            </a:extLst>
          </p:cNvPr>
          <p:cNvSpPr/>
          <p:nvPr/>
        </p:nvSpPr>
        <p:spPr>
          <a:xfrm>
            <a:off x="0" y="3605784"/>
            <a:ext cx="4425696" cy="3252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9" name="Title 8">
            <a:extLst>
              <a:ext uri="{FF2B5EF4-FFF2-40B4-BE49-F238E27FC236}">
                <a16:creationId xmlns:a16="http://schemas.microsoft.com/office/drawing/2014/main" id="{978B7B73-6D3F-2141-AE53-76213E3E8534}"/>
              </a:ext>
            </a:extLst>
          </p:cNvPr>
          <p:cNvSpPr>
            <a:spLocks noGrp="1"/>
          </p:cNvSpPr>
          <p:nvPr>
            <p:ph type="ctrTitle"/>
          </p:nvPr>
        </p:nvSpPr>
        <p:spPr>
          <a:xfrm>
            <a:off x="1770044" y="1211851"/>
            <a:ext cx="8651909" cy="1711055"/>
          </a:xfrm>
        </p:spPr>
        <p:txBody>
          <a:bodyPr>
            <a:normAutofit/>
          </a:bodyPr>
          <a:lstStyle/>
          <a:p>
            <a:pPr algn="ctr">
              <a:spcBef>
                <a:spcPts val="600"/>
              </a:spcBef>
              <a:spcAft>
                <a:spcPts val="600"/>
              </a:spcAft>
            </a:pPr>
            <a:r>
              <a:rPr lang="en-US" sz="3600" b="0" dirty="0">
                <a:solidFill>
                  <a:srgbClr val="F8E280"/>
                </a:solidFill>
                <a:ea typeface="Krungthep" panose="02000400000000000000" pitchFamily="2" charset="-34"/>
                <a:cs typeface="Lucida Grande" panose="020B0600040502020204" pitchFamily="34" charset="0"/>
              </a:rPr>
              <a:t>LSIC Monthly Meetings Update</a:t>
            </a:r>
            <a:br>
              <a:rPr lang="en-US" sz="3600" dirty="0">
                <a:ea typeface="Krungthep" panose="02000400000000000000" pitchFamily="2" charset="-34"/>
                <a:cs typeface="Lucida Grande" panose="020B0600040502020204" pitchFamily="34" charset="0"/>
              </a:rPr>
            </a:br>
            <a:r>
              <a:rPr lang="en-US" sz="3600" dirty="0">
                <a:ea typeface="Krungthep" panose="02000400000000000000" pitchFamily="2" charset="-34"/>
                <a:cs typeface="Lucida Grande" panose="020B0600040502020204" pitchFamily="34" charset="0"/>
              </a:rPr>
              <a:t>New Zoom Links</a:t>
            </a:r>
            <a:br>
              <a:rPr lang="en-US" sz="3600" dirty="0">
                <a:ea typeface="Krungthep" panose="02000400000000000000" pitchFamily="2" charset="-34"/>
                <a:cs typeface="Krungthep" panose="02000400000000000000" pitchFamily="2" charset="-34"/>
              </a:rPr>
            </a:br>
            <a:endParaRPr lang="en-US" sz="3600" b="0" dirty="0">
              <a:solidFill>
                <a:srgbClr val="F8E280"/>
              </a:solidFill>
              <a:ea typeface="Krungthep" panose="02000400000000000000" pitchFamily="2" charset="-34"/>
              <a:cs typeface="Krungthep" panose="02000400000000000000" pitchFamily="2" charset="-34"/>
            </a:endParaRPr>
          </a:p>
        </p:txBody>
      </p:sp>
      <p:pic>
        <p:nvPicPr>
          <p:cNvPr id="12" name="Picture 11">
            <a:extLst>
              <a:ext uri="{FF2B5EF4-FFF2-40B4-BE49-F238E27FC236}">
                <a16:creationId xmlns:a16="http://schemas.microsoft.com/office/drawing/2014/main" id="{7C35AC17-D72A-F14A-B7F6-24B805D5D479}"/>
              </a:ext>
            </a:extLst>
          </p:cNvPr>
          <p:cNvPicPr>
            <a:picLocks noChangeAspect="1"/>
          </p:cNvPicPr>
          <p:nvPr/>
        </p:nvPicPr>
        <p:blipFill rotWithShape="1">
          <a:blip r:embed="rId3"/>
          <a:srcRect r="28000"/>
          <a:stretch/>
        </p:blipFill>
        <p:spPr>
          <a:xfrm>
            <a:off x="3643851" y="0"/>
            <a:ext cx="4671093" cy="1019723"/>
          </a:xfrm>
          <a:prstGeom prst="rect">
            <a:avLst/>
          </a:prstGeom>
        </p:spPr>
      </p:pic>
      <p:sp>
        <p:nvSpPr>
          <p:cNvPr id="8" name="TextBox 7">
            <a:extLst>
              <a:ext uri="{FF2B5EF4-FFF2-40B4-BE49-F238E27FC236}">
                <a16:creationId xmlns:a16="http://schemas.microsoft.com/office/drawing/2014/main" id="{610B9A4B-614C-A1CD-F6A0-2513E3FBB615}"/>
              </a:ext>
            </a:extLst>
          </p:cNvPr>
          <p:cNvSpPr txBox="1"/>
          <p:nvPr/>
        </p:nvSpPr>
        <p:spPr>
          <a:xfrm>
            <a:off x="379525" y="2477616"/>
            <a:ext cx="11432950" cy="1323439"/>
          </a:xfrm>
          <a:prstGeom prst="rect">
            <a:avLst/>
          </a:prstGeom>
          <a:noFill/>
          <a:ln w="19050">
            <a:noFill/>
          </a:ln>
        </p:spPr>
        <p:txBody>
          <a:bodyPr wrap="square" rtlCol="0">
            <a:spAutoFit/>
          </a:bodyPr>
          <a:lstStyle/>
          <a:p>
            <a:pPr algn="just"/>
            <a:r>
              <a:rPr lang="en-US" sz="2000" b="0" i="0" dirty="0">
                <a:solidFill>
                  <a:schemeClr val="bg1">
                    <a:lumMod val="95000"/>
                  </a:schemeClr>
                </a:solidFill>
                <a:effectLst/>
                <a:latin typeface="Source Sans"/>
              </a:rPr>
              <a:t>LSIC is updating our zoom sign-in! To better serve the community and contact attending members, our zoom links will now require First and Last Name and email addresses. This will not </a:t>
            </a:r>
            <a:r>
              <a:rPr lang="en-US" sz="2000" b="0" i="0" dirty="0">
                <a:solidFill>
                  <a:schemeClr val="bg1"/>
                </a:solidFill>
                <a:effectLst/>
                <a:latin typeface="Source Sans"/>
              </a:rPr>
              <a:t>affect</a:t>
            </a:r>
            <a:r>
              <a:rPr lang="en-US" sz="2000" b="0" i="0" dirty="0">
                <a:solidFill>
                  <a:schemeClr val="bg1">
                    <a:lumMod val="95000"/>
                  </a:schemeClr>
                </a:solidFill>
                <a:effectLst/>
                <a:latin typeface="Source Sans"/>
              </a:rPr>
              <a:t> how the monthly meetings are attended, and no passcode will be required. If you have any questions or concerns, please reach out to your Focus Area Lead. </a:t>
            </a:r>
            <a:endParaRPr lang="en-US" sz="2000" dirty="0">
              <a:solidFill>
                <a:schemeClr val="bg1">
                  <a:lumMod val="95000"/>
                </a:schemeClr>
              </a:solidFill>
            </a:endParaRPr>
          </a:p>
        </p:txBody>
      </p:sp>
      <p:cxnSp>
        <p:nvCxnSpPr>
          <p:cNvPr id="22" name="Straight Connector 21">
            <a:extLst>
              <a:ext uri="{FF2B5EF4-FFF2-40B4-BE49-F238E27FC236}">
                <a16:creationId xmlns:a16="http://schemas.microsoft.com/office/drawing/2014/main" id="{A005593D-1A2A-4362-4A61-EB110C5CC674}"/>
              </a:ext>
            </a:extLst>
          </p:cNvPr>
          <p:cNvCxnSpPr>
            <a:cxnSpLocks/>
          </p:cNvCxnSpPr>
          <p:nvPr/>
        </p:nvCxnSpPr>
        <p:spPr>
          <a:xfrm>
            <a:off x="182879" y="824451"/>
            <a:ext cx="11826240" cy="0"/>
          </a:xfrm>
          <a:prstGeom prst="line">
            <a:avLst/>
          </a:prstGeom>
          <a:ln w="19050">
            <a:solidFill>
              <a:srgbClr val="F8E28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B35F750-FE76-4A90-3CCF-3FE065F10C96}"/>
              </a:ext>
            </a:extLst>
          </p:cNvPr>
          <p:cNvSpPr txBox="1"/>
          <p:nvPr/>
        </p:nvSpPr>
        <p:spPr>
          <a:xfrm>
            <a:off x="-374806" y="4576070"/>
            <a:ext cx="6015477" cy="1754326"/>
          </a:xfrm>
          <a:prstGeom prst="rect">
            <a:avLst/>
          </a:prstGeom>
          <a:noFill/>
          <a:ln w="19050">
            <a:noFill/>
          </a:ln>
        </p:spPr>
        <p:txBody>
          <a:bodyPr wrap="square" rtlCol="0">
            <a:spAutoFit/>
          </a:bodyPr>
          <a:lstStyle/>
          <a:p>
            <a:pPr algn="ctr"/>
            <a:r>
              <a:rPr lang="en-US" sz="3600" dirty="0">
                <a:solidFill>
                  <a:srgbClr val="F8E280"/>
                </a:solidFill>
                <a:latin typeface="Source Sans"/>
              </a:rPr>
              <a:t>New Zoom links start</a:t>
            </a:r>
            <a:r>
              <a:rPr lang="en-US" sz="3600" b="0" i="0" dirty="0">
                <a:solidFill>
                  <a:srgbClr val="F8E280"/>
                </a:solidFill>
                <a:effectLst/>
                <a:latin typeface="Source Sans"/>
              </a:rPr>
              <a:t> </a:t>
            </a:r>
          </a:p>
          <a:p>
            <a:pPr algn="ctr"/>
            <a:r>
              <a:rPr lang="en-US" sz="4000" b="1" i="0" dirty="0">
                <a:solidFill>
                  <a:srgbClr val="F8E280"/>
                </a:solidFill>
                <a:effectLst/>
                <a:latin typeface="Source Sans"/>
              </a:rPr>
              <a:t>July 1</a:t>
            </a:r>
            <a:r>
              <a:rPr lang="en-US" sz="4000" b="1" i="0" baseline="30000" dirty="0">
                <a:solidFill>
                  <a:srgbClr val="F8E280"/>
                </a:solidFill>
                <a:effectLst/>
                <a:latin typeface="Source Sans"/>
              </a:rPr>
              <a:t>st</a:t>
            </a:r>
            <a:r>
              <a:rPr lang="en-US" sz="4000" b="1" i="0" dirty="0">
                <a:solidFill>
                  <a:srgbClr val="F8E280"/>
                </a:solidFill>
                <a:effectLst/>
                <a:latin typeface="Source Sans"/>
              </a:rPr>
              <a:t> </a:t>
            </a:r>
            <a:endParaRPr lang="en-US" sz="4000" dirty="0">
              <a:solidFill>
                <a:srgbClr val="F8E280"/>
              </a:solidFill>
              <a:latin typeface="Source Sans"/>
            </a:endParaRPr>
          </a:p>
          <a:p>
            <a:endParaRPr lang="en-US" sz="3200" dirty="0">
              <a:solidFill>
                <a:srgbClr val="F8E280"/>
              </a:solidFill>
              <a:latin typeface="Source Sans"/>
            </a:endParaRPr>
          </a:p>
        </p:txBody>
      </p:sp>
      <p:pic>
        <p:nvPicPr>
          <p:cNvPr id="2" name="Picture 1">
            <a:extLst>
              <a:ext uri="{FF2B5EF4-FFF2-40B4-BE49-F238E27FC236}">
                <a16:creationId xmlns:a16="http://schemas.microsoft.com/office/drawing/2014/main" id="{24B99124-7BF7-9658-0611-830751C590A8}"/>
              </a:ext>
            </a:extLst>
          </p:cNvPr>
          <p:cNvPicPr>
            <a:picLocks noChangeAspect="1"/>
          </p:cNvPicPr>
          <p:nvPr/>
        </p:nvPicPr>
        <p:blipFill>
          <a:blip r:embed="rId4"/>
          <a:stretch>
            <a:fillRect/>
          </a:stretch>
        </p:blipFill>
        <p:spPr>
          <a:xfrm>
            <a:off x="5127453" y="3877056"/>
            <a:ext cx="6674403" cy="2532209"/>
          </a:xfrm>
          <a:prstGeom prst="rect">
            <a:avLst/>
          </a:prstGeom>
        </p:spPr>
      </p:pic>
    </p:spTree>
    <p:extLst>
      <p:ext uri="{BB962C8B-B14F-4D97-AF65-F5344CB8AC3E}">
        <p14:creationId xmlns:p14="http://schemas.microsoft.com/office/powerpoint/2010/main" val="362979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35AC17-D72A-F14A-B7F6-24B805D5D479}"/>
              </a:ext>
            </a:extLst>
          </p:cNvPr>
          <p:cNvPicPr>
            <a:picLocks noChangeAspect="1"/>
          </p:cNvPicPr>
          <p:nvPr/>
        </p:nvPicPr>
        <p:blipFill rotWithShape="1">
          <a:blip r:embed="rId3"/>
          <a:srcRect r="28000"/>
          <a:stretch/>
        </p:blipFill>
        <p:spPr>
          <a:xfrm>
            <a:off x="78551" y="230300"/>
            <a:ext cx="8778240" cy="2032000"/>
          </a:xfrm>
          <a:prstGeom prst="rect">
            <a:avLst/>
          </a:prstGeom>
        </p:spPr>
      </p:pic>
    </p:spTree>
    <p:extLst>
      <p:ext uri="{BB962C8B-B14F-4D97-AF65-F5344CB8AC3E}">
        <p14:creationId xmlns:p14="http://schemas.microsoft.com/office/powerpoint/2010/main" val="392218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BD6-E58C-48AB-B43D-0F267A94EEC8}"/>
              </a:ext>
            </a:extLst>
          </p:cNvPr>
          <p:cNvSpPr>
            <a:spLocks noGrp="1"/>
          </p:cNvSpPr>
          <p:nvPr>
            <p:ph type="title"/>
          </p:nvPr>
        </p:nvSpPr>
        <p:spPr>
          <a:xfrm>
            <a:off x="3977912" y="119613"/>
            <a:ext cx="7829774" cy="762000"/>
          </a:xfrm>
        </p:spPr>
        <p:txBody>
          <a:bodyPr/>
          <a:lstStyle/>
          <a:p>
            <a:r>
              <a:rPr lang="en-US" dirty="0"/>
              <a:t>Discussion Etiquette</a:t>
            </a:r>
          </a:p>
        </p:txBody>
      </p:sp>
      <p:sp>
        <p:nvSpPr>
          <p:cNvPr id="3" name="Content Placeholder 2">
            <a:extLst>
              <a:ext uri="{FF2B5EF4-FFF2-40B4-BE49-F238E27FC236}">
                <a16:creationId xmlns:a16="http://schemas.microsoft.com/office/drawing/2014/main" id="{5747FDC0-2F6F-4E99-ACD0-E10750A6CC01}"/>
              </a:ext>
            </a:extLst>
          </p:cNvPr>
          <p:cNvSpPr>
            <a:spLocks noGrp="1"/>
          </p:cNvSpPr>
          <p:nvPr>
            <p:ph idx="1"/>
          </p:nvPr>
        </p:nvSpPr>
        <p:spPr>
          <a:xfrm>
            <a:off x="952500" y="1569307"/>
            <a:ext cx="10287000" cy="4602893"/>
          </a:xfrm>
        </p:spPr>
        <p:txBody>
          <a:bodyPr/>
          <a:lstStyle/>
          <a:p>
            <a:r>
              <a:rPr lang="en-US" dirty="0"/>
              <a:t>Please remain muted when not speaking</a:t>
            </a:r>
          </a:p>
          <a:p>
            <a:r>
              <a:rPr lang="en-US" dirty="0"/>
              <a:t>Welcome to turn on video at your discretion</a:t>
            </a:r>
          </a:p>
          <a:p>
            <a:r>
              <a:rPr lang="en-US" dirty="0"/>
              <a:t>Content Reminders</a:t>
            </a:r>
          </a:p>
          <a:p>
            <a:pPr lvl="1"/>
            <a:r>
              <a:rPr lang="en-US" dirty="0"/>
              <a:t>This is a public, international forum</a:t>
            </a:r>
          </a:p>
          <a:p>
            <a:pPr lvl="1"/>
            <a:r>
              <a:rPr lang="en-US" dirty="0"/>
              <a:t>Respect other speakers and points of view</a:t>
            </a:r>
          </a:p>
          <a:p>
            <a:pPr lvl="1"/>
            <a:r>
              <a:rPr lang="en-US" dirty="0"/>
              <a:t>No sharing CUI, proprietary, intellectual property, etc. </a:t>
            </a:r>
          </a:p>
          <a:p>
            <a:r>
              <a:rPr lang="en-US" dirty="0"/>
              <a:t>Questions for Panel</a:t>
            </a:r>
          </a:p>
          <a:p>
            <a:pPr lvl="1"/>
            <a:r>
              <a:rPr lang="en-US" dirty="0"/>
              <a:t>Write them in the chat</a:t>
            </a:r>
          </a:p>
          <a:p>
            <a:pPr lvl="1"/>
            <a:r>
              <a:rPr lang="en-US" dirty="0"/>
              <a:t>Raise hand to unmute and ask</a:t>
            </a:r>
          </a:p>
        </p:txBody>
      </p:sp>
      <p:sp>
        <p:nvSpPr>
          <p:cNvPr id="4" name="Date Placeholder 3">
            <a:extLst>
              <a:ext uri="{FF2B5EF4-FFF2-40B4-BE49-F238E27FC236}">
                <a16:creationId xmlns:a16="http://schemas.microsoft.com/office/drawing/2014/main" id="{5C3652FA-B6E5-4CC8-B510-79D55F8673F0}"/>
              </a:ext>
            </a:extLst>
          </p:cNvPr>
          <p:cNvSpPr>
            <a:spLocks noGrp="1"/>
          </p:cNvSpPr>
          <p:nvPr>
            <p:ph type="dt" sz="half" idx="10"/>
          </p:nvPr>
        </p:nvSpPr>
        <p:spPr/>
        <p:txBody>
          <a:bodyPr/>
          <a:lstStyle/>
          <a:p>
            <a:fld id="{24B93144-C76E-764F-93FB-58C67DB58A80}" type="datetime3">
              <a:rPr lang="en-US" smtClean="0"/>
              <a:t>24 June 2024</a:t>
            </a:fld>
            <a:endParaRPr lang="en-US" dirty="0"/>
          </a:p>
        </p:txBody>
      </p:sp>
      <p:sp>
        <p:nvSpPr>
          <p:cNvPr id="6" name="Slide Number Placeholder 5">
            <a:extLst>
              <a:ext uri="{FF2B5EF4-FFF2-40B4-BE49-F238E27FC236}">
                <a16:creationId xmlns:a16="http://schemas.microsoft.com/office/drawing/2014/main" id="{F7C47E4C-2E01-4073-9F9B-AB4182FBF273}"/>
              </a:ext>
            </a:extLst>
          </p:cNvPr>
          <p:cNvSpPr>
            <a:spLocks noGrp="1"/>
          </p:cNvSpPr>
          <p:nvPr>
            <p:ph type="sldNum" sz="quarter" idx="12"/>
          </p:nvPr>
        </p:nvSpPr>
        <p:spPr/>
        <p:txBody>
          <a:bodyPr/>
          <a:lstStyle/>
          <a:p>
            <a:fld id="{4EBCDCBD-78E1-0D41-A999-31B5EBF8E02C}" type="slidenum">
              <a:rPr lang="en-US" smtClean="0"/>
              <a:pPr/>
              <a:t>9</a:t>
            </a:fld>
            <a:endParaRPr lang="en-US" dirty="0"/>
          </a:p>
        </p:txBody>
      </p:sp>
      <p:pic>
        <p:nvPicPr>
          <p:cNvPr id="8" name="Picture 7">
            <a:extLst>
              <a:ext uri="{FF2B5EF4-FFF2-40B4-BE49-F238E27FC236}">
                <a16:creationId xmlns:a16="http://schemas.microsoft.com/office/drawing/2014/main" id="{E864860A-A221-47FD-8249-C9FE11081CB1}"/>
              </a:ext>
            </a:extLst>
          </p:cNvPr>
          <p:cNvPicPr>
            <a:picLocks noChangeAspect="1"/>
          </p:cNvPicPr>
          <p:nvPr/>
        </p:nvPicPr>
        <p:blipFill rotWithShape="1">
          <a:blip r:embed="rId2"/>
          <a:srcRect l="1333" r="2203"/>
          <a:stretch/>
        </p:blipFill>
        <p:spPr>
          <a:xfrm>
            <a:off x="7196866" y="2038058"/>
            <a:ext cx="4241355" cy="2781884"/>
          </a:xfrm>
          <a:prstGeom prst="rect">
            <a:avLst/>
          </a:prstGeom>
        </p:spPr>
      </p:pic>
      <p:sp>
        <p:nvSpPr>
          <p:cNvPr id="9" name="Oval 8">
            <a:extLst>
              <a:ext uri="{FF2B5EF4-FFF2-40B4-BE49-F238E27FC236}">
                <a16:creationId xmlns:a16="http://schemas.microsoft.com/office/drawing/2014/main" id="{822FE5B8-B50E-4694-AA28-71F8655CB7CB}"/>
              </a:ext>
            </a:extLst>
          </p:cNvPr>
          <p:cNvSpPr/>
          <p:nvPr/>
        </p:nvSpPr>
        <p:spPr>
          <a:xfrm>
            <a:off x="9574306" y="4141694"/>
            <a:ext cx="355002" cy="322730"/>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endParaRPr lang="en-US" sz="2000" dirty="0" err="1"/>
          </a:p>
        </p:txBody>
      </p:sp>
      <p:sp>
        <p:nvSpPr>
          <p:cNvPr id="10" name="Oval 9">
            <a:extLst>
              <a:ext uri="{FF2B5EF4-FFF2-40B4-BE49-F238E27FC236}">
                <a16:creationId xmlns:a16="http://schemas.microsoft.com/office/drawing/2014/main" id="{E7AEC213-EE59-4776-9D8C-FAAB6336A3E7}"/>
              </a:ext>
            </a:extLst>
          </p:cNvPr>
          <p:cNvSpPr/>
          <p:nvPr/>
        </p:nvSpPr>
        <p:spPr>
          <a:xfrm>
            <a:off x="7971416" y="3429000"/>
            <a:ext cx="2441986" cy="508299"/>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endParaRPr lang="en-US" sz="2000" dirty="0" err="1"/>
          </a:p>
        </p:txBody>
      </p:sp>
    </p:spTree>
    <p:extLst>
      <p:ext uri="{BB962C8B-B14F-4D97-AF65-F5344CB8AC3E}">
        <p14:creationId xmlns:p14="http://schemas.microsoft.com/office/powerpoint/2010/main" val="1503639675"/>
      </p:ext>
    </p:extLst>
  </p:cSld>
  <p:clrMapOvr>
    <a:masterClrMapping/>
  </p:clrMapOvr>
</p:sld>
</file>

<file path=ppt/theme/theme1.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7" id="{D68E3EF3-C6FA-1E42-A977-969D056CF3F3}" vid="{09EF0690-C9A7-EB48-8012-9DFA8E0590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2" ma:contentTypeDescription="Create a new document." ma:contentTypeScope="" ma:versionID="15c23ae1aff2a31a8746ac30c25ad53f">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0ebe41797ef7d785f7ee00a308cc1d4d"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705E72-33D2-49FE-82C1-AC4E719A7179}">
  <ds:schemaRefs>
    <ds:schemaRef ds:uri="http://schemas.microsoft.com/sharepoint/v3/contenttype/forms"/>
  </ds:schemaRefs>
</ds:datastoreItem>
</file>

<file path=customXml/itemProps2.xml><?xml version="1.0" encoding="utf-8"?>
<ds:datastoreItem xmlns:ds="http://schemas.openxmlformats.org/officeDocument/2006/customXml" ds:itemID="{E67E9159-B4E5-458F-AE2E-4A186E1ACA1C}">
  <ds:schemaRefs>
    <ds:schemaRef ds:uri="http://purl.org/dc/elements/1.1/"/>
    <ds:schemaRef ds:uri="http://schemas.microsoft.com/office/2006/metadata/properties"/>
    <ds:schemaRef ds:uri="http://schemas.microsoft.com/sharepoint/v3"/>
    <ds:schemaRef ds:uri="http://schemas.microsoft.com/sharepoint/v4"/>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48A0430C-6753-4A49-8EA6-EB015BBD9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APL-PowerPoint-Theme_light</Template>
  <TotalTime>158065</TotalTime>
  <Words>1278</Words>
  <Application>Microsoft Macintosh PowerPoint</Application>
  <PresentationFormat>Widescreen</PresentationFormat>
  <Paragraphs>158</Paragraphs>
  <Slides>13</Slides>
  <Notes>12</Notes>
  <HiddenSlides>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.AppleSystemUIFont</vt:lpstr>
      <vt:lpstr>Albert Sans</vt:lpstr>
      <vt:lpstr>Aptos</vt:lpstr>
      <vt:lpstr>Arial</vt:lpstr>
      <vt:lpstr>Calibri</vt:lpstr>
      <vt:lpstr>Courier New</vt:lpstr>
      <vt:lpstr>Helvetica</vt:lpstr>
      <vt:lpstr>Krungthep</vt:lpstr>
      <vt:lpstr>Source Sans</vt:lpstr>
      <vt:lpstr>Wingdings</vt:lpstr>
      <vt:lpstr>APL-PowerPoint-Theme_dark</vt:lpstr>
      <vt:lpstr>LSIC ISRU Focus Group Monthly  http://lsic.jhuapl.edu/ http://lsic-wiki.jhuapl.edu/ (Confluence sign-up required)</vt:lpstr>
      <vt:lpstr>Agenda</vt:lpstr>
      <vt:lpstr>Notable News</vt:lpstr>
      <vt:lpstr>Upcoming Meetings</vt:lpstr>
      <vt:lpstr>Funding &amp; Opportunities</vt:lpstr>
      <vt:lpstr>LSIC Excavation and Construction Focus Area Virtual Lunar Launch and Landing  Facilities Workshop (07/23)</vt:lpstr>
      <vt:lpstr>LSIC Monthly Meetings Update New Zoom Links </vt:lpstr>
      <vt:lpstr>PowerPoint Presentation</vt:lpstr>
      <vt:lpstr>Discussion Etiquette</vt:lpstr>
      <vt:lpstr>Open Discussion with Community</vt:lpstr>
      <vt:lpstr>Open Discussion with Community</vt:lpstr>
      <vt:lpstr>Open Discussion with Community</vt:lpstr>
      <vt:lpstr>Lunar Beneficiation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Space Update</dc:title>
  <dc:subject/>
  <dc:creator>Microsoft Office User</dc:creator>
  <cp:keywords/>
  <dc:description>Version 1.0</dc:description>
  <cp:lastModifiedBy>Berdis, Jodi R.</cp:lastModifiedBy>
  <cp:revision>1642</cp:revision>
  <cp:lastPrinted>2019-02-27T12:13:48Z</cp:lastPrinted>
  <dcterms:created xsi:type="dcterms:W3CDTF">2019-01-21T11:32:32Z</dcterms:created>
  <dcterms:modified xsi:type="dcterms:W3CDTF">2024-06-24T17:25:38Z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